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58" r:id="rId3"/>
    <p:sldId id="259" r:id="rId4"/>
    <p:sldId id="260" r:id="rId5"/>
    <p:sldId id="261" r:id="rId6"/>
    <p:sldId id="262" r:id="rId7"/>
    <p:sldId id="263" r:id="rId8"/>
    <p:sldId id="266" r:id="rId9"/>
    <p:sldId id="268" r:id="rId10"/>
    <p:sldId id="269" r:id="rId11"/>
    <p:sldId id="27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La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d577b079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d577b079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gd577b0794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5892eb8a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5892eb8a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The SPC feels that these are the enduring concerns that we need to continue chipping away at, or initiates that are worth continuing to nurture/expand </a:t>
            </a:r>
            <a:endParaRPr sz="1600" b="1"/>
          </a:p>
        </p:txBody>
      </p:sp>
      <p:sp>
        <p:nvSpPr>
          <p:cNvPr id="162" name="Google Shape;162;gd5892eb8a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11f24238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11f24238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d11f24238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fc8caf9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fc8caf97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Approved on April 14, 2017 and revised again on November 10, 2017</a:t>
            </a:r>
            <a:endParaRPr/>
          </a:p>
          <a:p>
            <a:pPr marL="0" lvl="0" indent="0" algn="l" rtl="0">
              <a:spcBef>
                <a:spcPts val="0"/>
              </a:spcBef>
              <a:spcAft>
                <a:spcPts val="0"/>
              </a:spcAft>
              <a:buNone/>
            </a:pPr>
            <a:endParaRPr/>
          </a:p>
          <a:p>
            <a:pPr marL="0" lvl="0" indent="0" algn="l" rtl="0">
              <a:spcBef>
                <a:spcPts val="0"/>
              </a:spcBef>
              <a:spcAft>
                <a:spcPts val="0"/>
              </a:spcAft>
              <a:buNone/>
            </a:pPr>
            <a:r>
              <a:rPr lang="en-US"/>
              <a:t>implementation plan included milestones and metrics where appropriate. </a:t>
            </a:r>
            <a:endParaRPr/>
          </a:p>
          <a:p>
            <a:pPr marL="0" lvl="0" indent="0" algn="l" rtl="0">
              <a:spcBef>
                <a:spcPts val="0"/>
              </a:spcBef>
              <a:spcAft>
                <a:spcPts val="0"/>
              </a:spcAft>
              <a:buNone/>
            </a:pPr>
            <a:endParaRPr/>
          </a:p>
          <a:p>
            <a:pPr marL="0" lvl="0" indent="0" algn="l" rtl="0">
              <a:spcBef>
                <a:spcPts val="0"/>
              </a:spcBef>
              <a:spcAft>
                <a:spcPts val="0"/>
              </a:spcAft>
              <a:buNone/>
            </a:pPr>
            <a:r>
              <a:rPr lang="en-US"/>
              <a:t>Shout out to Chris Jones, and the 2016-2017 SPC and the exec committee for leading the development of this Action Plan.</a:t>
            </a:r>
            <a:endParaRPr/>
          </a:p>
          <a:p>
            <a:pPr marL="0" lvl="0" indent="0" algn="l" rtl="0">
              <a:spcBef>
                <a:spcPts val="0"/>
              </a:spcBef>
              <a:spcAft>
                <a:spcPts val="0"/>
              </a:spcAft>
              <a:buNone/>
            </a:pPr>
            <a:r>
              <a:rPr lang="en-US"/>
              <a:t>Committees go well beyond SPC and Exec, and included a number of task forces, one of which has become a standing committee (MVC) and others that have been working for multiple years with dedicated people.</a:t>
            </a:r>
            <a:endParaRPr/>
          </a:p>
        </p:txBody>
      </p:sp>
      <p:sp>
        <p:nvSpPr>
          <p:cNvPr id="83" name="Google Shape;83;gbfc8caf97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d11f242388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d11f242388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Internal</a:t>
            </a:r>
            <a:endParaRPr/>
          </a:p>
        </p:txBody>
      </p:sp>
      <p:sp>
        <p:nvSpPr>
          <p:cNvPr id="90" name="Google Shape;90;gd11f242388_1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11f242388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11f242388_1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External</a:t>
            </a:r>
            <a:endParaRPr/>
          </a:p>
        </p:txBody>
      </p:sp>
      <p:sp>
        <p:nvSpPr>
          <p:cNvPr id="97" name="Google Shape;97;gd11f242388_1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tracked progress every semester…..you will also note that the implementation plan actually had staged action items in terms of when we would initiate different elements, and when we expected them to be complete.   We adjusted as appropriate.  The implementation plan was really a living document, and we iterated.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Green items accomplished</a:t>
            </a:r>
            <a:endParaRPr/>
          </a:p>
          <a:p>
            <a:pPr marL="0" lvl="0" indent="0" algn="l" rtl="0">
              <a:spcBef>
                <a:spcPts val="0"/>
              </a:spcBef>
              <a:spcAft>
                <a:spcPts val="0"/>
              </a:spcAft>
              <a:buClr>
                <a:schemeClr val="dk1"/>
              </a:buClr>
              <a:buSzPts val="1100"/>
              <a:buFont typeface="Arial"/>
              <a:buNone/>
            </a:pPr>
            <a:r>
              <a:rPr lang="en-US"/>
              <a:t>Yellow in progress</a:t>
            </a:r>
            <a:endParaRPr/>
          </a:p>
          <a:p>
            <a:pPr marL="0" lvl="0" indent="0" algn="l" rtl="0">
              <a:spcBef>
                <a:spcPts val="0"/>
              </a:spcBef>
              <a:spcAft>
                <a:spcPts val="0"/>
              </a:spcAft>
              <a:buClr>
                <a:schemeClr val="dk1"/>
              </a:buClr>
              <a:buSzPts val="1100"/>
              <a:buFont typeface="Arial"/>
              <a:buNone/>
            </a:pPr>
            <a:r>
              <a:rPr lang="en-US"/>
              <a:t>orange were to start in FA20….</a:t>
            </a:r>
            <a:endParaRPr/>
          </a:p>
          <a:p>
            <a:pPr marL="0" lvl="0" indent="0" algn="l" rtl="0">
              <a:spcBef>
                <a:spcPts val="0"/>
              </a:spcBef>
              <a:spcAft>
                <a:spcPts val="0"/>
              </a:spcAft>
              <a:buNone/>
            </a:pPr>
            <a:endParaRPr/>
          </a:p>
          <a:p>
            <a:pPr marL="0" lvl="0" indent="0" algn="l" rtl="0">
              <a:spcBef>
                <a:spcPts val="0"/>
              </a:spcBef>
              <a:spcAft>
                <a:spcPts val="0"/>
              </a:spcAft>
              <a:buNone/>
            </a:pPr>
            <a:r>
              <a:rPr lang="en-US"/>
              <a:t>You may note 31 action items, with three under goal 3.  All about tracking progress, making adjustments, reporting and summative review.</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577b07948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577b07948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None/>
            </a:pPr>
            <a:endParaRPr/>
          </a:p>
          <a:p>
            <a:pPr marL="0" lvl="0" indent="0" algn="l" rtl="0">
              <a:spcBef>
                <a:spcPts val="0"/>
              </a:spcBef>
              <a:spcAft>
                <a:spcPts val="0"/>
              </a:spcAft>
              <a:buNone/>
            </a:pPr>
            <a:r>
              <a:rPr lang="en-US"/>
              <a:t>Here is just a taste</a:t>
            </a:r>
            <a:endParaRPr/>
          </a:p>
          <a:p>
            <a:pPr marL="0" lvl="0" indent="0" algn="l" rtl="0">
              <a:spcBef>
                <a:spcPts val="0"/>
              </a:spcBef>
              <a:spcAft>
                <a:spcPts val="0"/>
              </a:spcAft>
              <a:buNone/>
            </a:pPr>
            <a:endParaRPr/>
          </a:p>
          <a:p>
            <a:pPr marL="0" lvl="0" indent="0" algn="l" rtl="0">
              <a:spcBef>
                <a:spcPts val="0"/>
              </a:spcBef>
              <a:spcAft>
                <a:spcPts val="0"/>
              </a:spcAft>
              <a:buNone/>
            </a:pPr>
            <a:r>
              <a:rPr lang="en-US"/>
              <a:t>some of these were only “done” in as much as items were limited in scope for this initial action plan.</a:t>
            </a:r>
            <a:endParaRPr/>
          </a:p>
        </p:txBody>
      </p:sp>
      <p:sp>
        <p:nvSpPr>
          <p:cNvPr id="110" name="Google Shape;110;gd577b07948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55df587b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55df587b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FF"/>
                </a:highlight>
              </a:rPr>
              <a:t>you might notice that we made good progress on those items that LAS had more control over...</a:t>
            </a:r>
            <a:endParaRPr/>
          </a:p>
        </p:txBody>
      </p:sp>
      <p:sp>
        <p:nvSpPr>
          <p:cNvPr id="117" name="Google Shape;117;gd55df587b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5892eb8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5892eb8a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d5892eb8a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5892eb8a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5892eb8a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d5892eb8a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1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1600"/>
              </a:spcBef>
              <a:spcAft>
                <a:spcPts val="0"/>
              </a:spcAft>
              <a:buClr>
                <a:srgbClr val="888888"/>
              </a:buClr>
              <a:buSzPts val="2000"/>
              <a:buNone/>
              <a:defRPr sz="2000">
                <a:solidFill>
                  <a:srgbClr val="888888"/>
                </a:solidFill>
              </a:defRPr>
            </a:lvl2pPr>
            <a:lvl3pPr marL="1371600" lvl="2" indent="-228600" algn="l" rtl="0">
              <a:lnSpc>
                <a:spcPct val="90000"/>
              </a:lnSpc>
              <a:spcBef>
                <a:spcPts val="1600"/>
              </a:spcBef>
              <a:spcAft>
                <a:spcPts val="0"/>
              </a:spcAft>
              <a:buClr>
                <a:srgbClr val="888888"/>
              </a:buClr>
              <a:buSzPts val="1800"/>
              <a:buNone/>
              <a:defRPr sz="1800">
                <a:solidFill>
                  <a:srgbClr val="888888"/>
                </a:solidFill>
              </a:defRPr>
            </a:lvl3pPr>
            <a:lvl4pPr marL="1828800" lvl="3" indent="-228600" algn="l" rtl="0">
              <a:lnSpc>
                <a:spcPct val="90000"/>
              </a:lnSpc>
              <a:spcBef>
                <a:spcPts val="1600"/>
              </a:spcBef>
              <a:spcAft>
                <a:spcPts val="0"/>
              </a:spcAft>
              <a:buClr>
                <a:srgbClr val="888888"/>
              </a:buClr>
              <a:buSzPts val="1600"/>
              <a:buNone/>
              <a:defRPr sz="1600">
                <a:solidFill>
                  <a:srgbClr val="888888"/>
                </a:solidFill>
              </a:defRPr>
            </a:lvl4pPr>
            <a:lvl5pPr marL="2286000" lvl="4" indent="-228600" algn="l" rtl="0">
              <a:lnSpc>
                <a:spcPct val="90000"/>
              </a:lnSpc>
              <a:spcBef>
                <a:spcPts val="1600"/>
              </a:spcBef>
              <a:spcAft>
                <a:spcPts val="0"/>
              </a:spcAft>
              <a:buClr>
                <a:srgbClr val="888888"/>
              </a:buClr>
              <a:buSzPts val="1600"/>
              <a:buNone/>
              <a:defRPr sz="1600">
                <a:solidFill>
                  <a:srgbClr val="888888"/>
                </a:solidFill>
              </a:defRPr>
            </a:lvl5pPr>
            <a:lvl6pPr marL="2743200" lvl="5" indent="-228600" algn="l" rtl="0">
              <a:lnSpc>
                <a:spcPct val="90000"/>
              </a:lnSpc>
              <a:spcBef>
                <a:spcPts val="1600"/>
              </a:spcBef>
              <a:spcAft>
                <a:spcPts val="0"/>
              </a:spcAft>
              <a:buClr>
                <a:srgbClr val="888888"/>
              </a:buClr>
              <a:buSzPts val="1600"/>
              <a:buNone/>
              <a:defRPr sz="1600">
                <a:solidFill>
                  <a:srgbClr val="888888"/>
                </a:solidFill>
              </a:defRPr>
            </a:lvl6pPr>
            <a:lvl7pPr marL="3200400" lvl="6" indent="-228600" algn="l" rtl="0">
              <a:lnSpc>
                <a:spcPct val="90000"/>
              </a:lnSpc>
              <a:spcBef>
                <a:spcPts val="1600"/>
              </a:spcBef>
              <a:spcAft>
                <a:spcPts val="0"/>
              </a:spcAft>
              <a:buClr>
                <a:srgbClr val="888888"/>
              </a:buClr>
              <a:buSzPts val="1600"/>
              <a:buNone/>
              <a:defRPr sz="1600">
                <a:solidFill>
                  <a:srgbClr val="888888"/>
                </a:solidFill>
              </a:defRPr>
            </a:lvl7pPr>
            <a:lvl8pPr marL="3657600" lvl="7" indent="-228600" algn="l" rtl="0">
              <a:lnSpc>
                <a:spcPct val="90000"/>
              </a:lnSpc>
              <a:spcBef>
                <a:spcPts val="1600"/>
              </a:spcBef>
              <a:spcAft>
                <a:spcPts val="0"/>
              </a:spcAft>
              <a:buClr>
                <a:srgbClr val="888888"/>
              </a:buClr>
              <a:buSzPts val="1600"/>
              <a:buNone/>
              <a:defRPr sz="1600">
                <a:solidFill>
                  <a:srgbClr val="888888"/>
                </a:solidFill>
              </a:defRPr>
            </a:lvl8pPr>
            <a:lvl9pPr marL="4114800" lvl="8" indent="-228600" algn="l" rtl="0">
              <a:lnSpc>
                <a:spcPct val="90000"/>
              </a:lnSpc>
              <a:spcBef>
                <a:spcPts val="1600"/>
              </a:spcBef>
              <a:spcAft>
                <a:spcPts val="1600"/>
              </a:spcAft>
              <a:buClr>
                <a:srgbClr val="888888"/>
              </a:buClr>
              <a:buSzPts val="1600"/>
              <a:buNone/>
              <a:defRPr sz="1600">
                <a:solidFill>
                  <a:srgbClr val="888888"/>
                </a:solidFill>
              </a:defRPr>
            </a:lvl9pPr>
          </a:lstStyle>
          <a:p>
            <a:endParaRPr/>
          </a:p>
        </p:txBody>
      </p:sp>
      <p:sp>
        <p:nvSpPr>
          <p:cNvPr id="63" name="Google Shape;63;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426000" y="5040481"/>
            <a:ext cx="7998300" cy="13986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sz="4000">
                <a:solidFill>
                  <a:srgbClr val="000000"/>
                </a:solidFill>
                <a:latin typeface="Lato"/>
                <a:ea typeface="Lato"/>
                <a:cs typeface="Lato"/>
                <a:sym typeface="Lato"/>
              </a:rPr>
              <a:t>LAS Action Plan 2017-2021</a:t>
            </a:r>
            <a:endParaRPr sz="4000">
              <a:solidFill>
                <a:srgbClr val="000000"/>
              </a:solidFill>
              <a:latin typeface="Lato"/>
              <a:ea typeface="Lato"/>
              <a:cs typeface="Lato"/>
              <a:sym typeface="Lato"/>
            </a:endParaRPr>
          </a:p>
        </p:txBody>
      </p:sp>
      <p:pic>
        <p:nvPicPr>
          <p:cNvPr id="72" name="Google Shape;72;p15"/>
          <p:cNvPicPr preferRelativeResize="0"/>
          <p:nvPr/>
        </p:nvPicPr>
        <p:blipFill>
          <a:blip r:embed="rId3">
            <a:alphaModFix/>
          </a:blip>
          <a:stretch>
            <a:fillRect/>
          </a:stretch>
        </p:blipFill>
        <p:spPr>
          <a:xfrm>
            <a:off x="152400" y="1078075"/>
            <a:ext cx="11887200" cy="3962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4600">
                <a:latin typeface="Lato"/>
                <a:ea typeface="Lato"/>
                <a:cs typeface="Lato"/>
                <a:sym typeface="Lato"/>
              </a:rPr>
              <a:t>What should be in new strategic plan(s)? </a:t>
            </a:r>
            <a:endParaRPr sz="7400">
              <a:latin typeface="Lato"/>
              <a:ea typeface="Lato"/>
              <a:cs typeface="Lato"/>
              <a:sym typeface="Lato"/>
            </a:endParaRPr>
          </a:p>
        </p:txBody>
      </p:sp>
      <p:sp>
        <p:nvSpPr>
          <p:cNvPr id="165" name="Google Shape;165;p28"/>
          <p:cNvSpPr txBox="1">
            <a:spLocks noGrp="1"/>
          </p:cNvSpPr>
          <p:nvPr>
            <p:ph type="body" idx="1"/>
          </p:nvPr>
        </p:nvSpPr>
        <p:spPr>
          <a:xfrm>
            <a:off x="789900" y="1789400"/>
            <a:ext cx="10515600" cy="4351200"/>
          </a:xfrm>
          <a:prstGeom prst="rect">
            <a:avLst/>
          </a:prstGeom>
        </p:spPr>
        <p:txBody>
          <a:bodyPr spcFirstLastPara="1" wrap="square" lIns="91425" tIns="45700" rIns="91425" bIns="45700" anchor="t" anchorCtr="0">
            <a:noAutofit/>
          </a:bodyPr>
          <a:lstStyle/>
          <a:p>
            <a:pPr marL="457200" lvl="0" indent="-381000" algn="l" rtl="0">
              <a:lnSpc>
                <a:spcPct val="150000"/>
              </a:lnSpc>
              <a:spcBef>
                <a:spcPts val="0"/>
              </a:spcBef>
              <a:spcAft>
                <a:spcPts val="0"/>
              </a:spcAft>
              <a:buClr>
                <a:srgbClr val="000000"/>
              </a:buClr>
              <a:buSzPts val="2400"/>
              <a:buFont typeface="Arial"/>
              <a:buChar char="●"/>
            </a:pPr>
            <a:r>
              <a:rPr lang="en-US">
                <a:solidFill>
                  <a:srgbClr val="000000"/>
                </a:solidFill>
              </a:rPr>
              <a:t>Diversity, e</a:t>
            </a:r>
            <a:r>
              <a:rPr lang="en-US" sz="2400">
                <a:solidFill>
                  <a:srgbClr val="000000"/>
                </a:solidFill>
                <a:latin typeface="Arial"/>
                <a:ea typeface="Arial"/>
                <a:cs typeface="Arial"/>
                <a:sym typeface="Arial"/>
              </a:rPr>
              <a:t>quity, and inclusion </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Workload</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Online education opportunities</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Revenue streams</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Char char="●"/>
            </a:pPr>
            <a:r>
              <a:rPr lang="en-US">
                <a:solidFill>
                  <a:srgbClr val="000000"/>
                </a:solidFill>
              </a:rPr>
              <a:t>S</a:t>
            </a:r>
            <a:r>
              <a:rPr lang="en-US" sz="2400">
                <a:solidFill>
                  <a:srgbClr val="000000"/>
                </a:solidFill>
                <a:latin typeface="Arial"/>
                <a:ea typeface="Arial"/>
                <a:cs typeface="Arial"/>
                <a:sym typeface="Arial"/>
              </a:rPr>
              <a:t>ign</a:t>
            </a:r>
            <a:r>
              <a:rPr lang="en-US">
                <a:solidFill>
                  <a:srgbClr val="000000"/>
                </a:solidFill>
              </a:rPr>
              <a:t>ature programs (e.g., </a:t>
            </a:r>
            <a:r>
              <a:rPr lang="en-US" sz="2400">
                <a:solidFill>
                  <a:srgbClr val="000000"/>
                </a:solidFill>
                <a:latin typeface="Arial"/>
                <a:ea typeface="Arial"/>
                <a:cs typeface="Arial"/>
                <a:sym typeface="Arial"/>
              </a:rPr>
              <a:t>First Year Seminar</a:t>
            </a:r>
            <a:r>
              <a:rPr lang="en-US">
                <a:solidFill>
                  <a:srgbClr val="000000"/>
                </a:solidFill>
              </a:rPr>
              <a:t>)</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Promote, support, and expand Experiential </a:t>
            </a:r>
            <a:r>
              <a:rPr lang="en-US">
                <a:solidFill>
                  <a:srgbClr val="000000"/>
                </a:solidFill>
              </a:rPr>
              <a:t>L</a:t>
            </a:r>
            <a:r>
              <a:rPr lang="en-US" sz="2400">
                <a:solidFill>
                  <a:srgbClr val="000000"/>
                </a:solidFill>
                <a:latin typeface="Arial"/>
                <a:ea typeface="Arial"/>
                <a:cs typeface="Arial"/>
                <a:sym typeface="Arial"/>
              </a:rPr>
              <a:t>earning in LAS</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Develop a college vision </a:t>
            </a:r>
            <a:r>
              <a:rPr lang="en-US">
                <a:solidFill>
                  <a:srgbClr val="000000"/>
                </a:solidFill>
              </a:rPr>
              <a:t>statement</a:t>
            </a:r>
            <a:endParaRPr>
              <a:solidFill>
                <a:srgbClr val="000000"/>
              </a:solidFill>
            </a:endParaRPr>
          </a:p>
          <a:p>
            <a:pPr marL="457200" lvl="0" indent="-381000" algn="l" rtl="0">
              <a:lnSpc>
                <a:spcPct val="15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Support for resea</a:t>
            </a:r>
            <a:r>
              <a:rPr lang="en-US">
                <a:solidFill>
                  <a:srgbClr val="000000"/>
                </a:solidFill>
              </a:rPr>
              <a:t>rch, scholarship, </a:t>
            </a:r>
            <a:r>
              <a:rPr lang="en-US" sz="2400">
                <a:solidFill>
                  <a:srgbClr val="000000"/>
                </a:solidFill>
                <a:latin typeface="Arial"/>
                <a:ea typeface="Arial"/>
                <a:cs typeface="Arial"/>
                <a:sym typeface="Arial"/>
              </a:rPr>
              <a:t>and creative </a:t>
            </a:r>
            <a:r>
              <a:rPr lang="en-US">
                <a:solidFill>
                  <a:srgbClr val="000000"/>
                </a:solidFill>
              </a:rPr>
              <a:t>activity (RSCA)</a:t>
            </a:r>
            <a:endParaRPr sz="24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dirty="0">
                <a:latin typeface="Lato"/>
                <a:ea typeface="Lato"/>
                <a:cs typeface="Lato"/>
                <a:sym typeface="Lato"/>
              </a:rPr>
              <a:t>LAS Strategic Planning Committee (Spring ‘22)</a:t>
            </a:r>
            <a:endParaRPr sz="4000" dirty="0">
              <a:latin typeface="Lato"/>
              <a:ea typeface="Lato"/>
              <a:cs typeface="Lato"/>
              <a:sym typeface="Lato"/>
            </a:endParaRPr>
          </a:p>
        </p:txBody>
      </p:sp>
      <p:sp>
        <p:nvSpPr>
          <p:cNvPr id="216" name="Google Shape;216;p3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Clr>
                <a:schemeClr val="dk1"/>
              </a:buClr>
              <a:buSzPct val="45833"/>
              <a:buFont typeface="Arial"/>
              <a:buNone/>
            </a:pPr>
            <a:r>
              <a:rPr lang="en-US" dirty="0">
                <a:solidFill>
                  <a:srgbClr val="000000"/>
                </a:solidFill>
                <a:latin typeface="Lato"/>
                <a:ea typeface="Lato"/>
                <a:cs typeface="Lato"/>
                <a:sym typeface="Lato"/>
              </a:rPr>
              <a:t>Danielle </a:t>
            </a:r>
            <a:r>
              <a:rPr lang="en-US" dirty="0" err="1">
                <a:solidFill>
                  <a:srgbClr val="000000"/>
                </a:solidFill>
                <a:latin typeface="Lato"/>
                <a:ea typeface="Lato"/>
                <a:cs typeface="Lato"/>
                <a:sym typeface="Lato"/>
              </a:rPr>
              <a:t>Glassmeyer</a:t>
            </a:r>
            <a:r>
              <a:rPr lang="en-US" dirty="0">
                <a:solidFill>
                  <a:srgbClr val="000000"/>
                </a:solidFill>
                <a:latin typeface="Lato"/>
                <a:ea typeface="Lato"/>
                <a:cs typeface="Lato"/>
                <a:sym typeface="Lato"/>
              </a:rPr>
              <a:t> (Humanities)</a:t>
            </a:r>
            <a:endParaRPr dirty="0">
              <a:solidFill>
                <a:srgbClr val="000000"/>
              </a:solidFill>
              <a:latin typeface="Lato"/>
              <a:ea typeface="Lato"/>
              <a:cs typeface="Lato"/>
              <a:sym typeface="Lato"/>
            </a:endParaRPr>
          </a:p>
          <a:p>
            <a:pPr marL="0" lvl="0" indent="0" algn="l" rtl="0">
              <a:spcBef>
                <a:spcPts val="1600"/>
              </a:spcBef>
              <a:spcAft>
                <a:spcPts val="0"/>
              </a:spcAft>
              <a:buClr>
                <a:schemeClr val="dk1"/>
              </a:buClr>
              <a:buSzPct val="45833"/>
              <a:buFont typeface="Arial"/>
              <a:buNone/>
            </a:pPr>
            <a:r>
              <a:rPr lang="en-US" dirty="0">
                <a:solidFill>
                  <a:srgbClr val="000000"/>
                </a:solidFill>
                <a:latin typeface="Lato"/>
                <a:ea typeface="Lato"/>
                <a:cs typeface="Lato"/>
                <a:sym typeface="Lato"/>
              </a:rPr>
              <a:t>Aurea </a:t>
            </a:r>
            <a:r>
              <a:rPr lang="en-US" dirty="0" err="1">
                <a:solidFill>
                  <a:srgbClr val="000000"/>
                </a:solidFill>
                <a:latin typeface="Lato"/>
                <a:ea typeface="Lato"/>
                <a:cs typeface="Lato"/>
                <a:sym typeface="Lato"/>
              </a:rPr>
              <a:t>Toxqui</a:t>
            </a:r>
            <a:r>
              <a:rPr lang="en-US" dirty="0">
                <a:solidFill>
                  <a:srgbClr val="000000"/>
                </a:solidFill>
                <a:latin typeface="Lato"/>
                <a:ea typeface="Lato"/>
                <a:cs typeface="Lato"/>
                <a:sym typeface="Lato"/>
              </a:rPr>
              <a:t> (Humanities)</a:t>
            </a:r>
            <a:endParaRPr dirty="0">
              <a:solidFill>
                <a:srgbClr val="000000"/>
              </a:solidFill>
              <a:latin typeface="Lato"/>
              <a:ea typeface="Lato"/>
              <a:cs typeface="Lato"/>
              <a:sym typeface="Lato"/>
            </a:endParaRPr>
          </a:p>
          <a:p>
            <a:pPr marL="0" lvl="0" indent="0" algn="l" rtl="0">
              <a:spcBef>
                <a:spcPts val="1600"/>
              </a:spcBef>
              <a:spcAft>
                <a:spcPts val="0"/>
              </a:spcAft>
              <a:buNone/>
            </a:pPr>
            <a:r>
              <a:rPr lang="en-US" dirty="0">
                <a:solidFill>
                  <a:srgbClr val="000000"/>
                </a:solidFill>
                <a:latin typeface="Lato"/>
                <a:ea typeface="Lato"/>
                <a:cs typeface="Lato"/>
                <a:sym typeface="Lato"/>
              </a:rPr>
              <a:t>Melinda Faulkner (Natural &amp; Computational Sciences/Math)</a:t>
            </a:r>
            <a:endParaRPr dirty="0">
              <a:solidFill>
                <a:srgbClr val="000000"/>
              </a:solidFill>
              <a:latin typeface="Lato"/>
              <a:ea typeface="Lato"/>
              <a:cs typeface="Lato"/>
              <a:sym typeface="Lato"/>
            </a:endParaRPr>
          </a:p>
          <a:p>
            <a:pPr marL="0" lvl="0" indent="0" algn="l" rtl="0">
              <a:spcBef>
                <a:spcPts val="1600"/>
              </a:spcBef>
              <a:spcAft>
                <a:spcPts val="0"/>
              </a:spcAft>
              <a:buNone/>
            </a:pPr>
            <a:r>
              <a:rPr lang="en-US" dirty="0">
                <a:solidFill>
                  <a:srgbClr val="000000"/>
                </a:solidFill>
                <a:latin typeface="Lato"/>
                <a:ea typeface="Lato"/>
                <a:cs typeface="Lato"/>
                <a:sym typeface="Lato"/>
              </a:rPr>
              <a:t>Jose Lozano (Natural &amp; Computational Sciences/Math)</a:t>
            </a:r>
            <a:endParaRPr dirty="0">
              <a:solidFill>
                <a:srgbClr val="000000"/>
              </a:solidFill>
              <a:latin typeface="Lato"/>
              <a:ea typeface="Lato"/>
              <a:cs typeface="Lato"/>
              <a:sym typeface="Lato"/>
            </a:endParaRPr>
          </a:p>
          <a:p>
            <a:pPr marL="0" lvl="0" indent="0" algn="l" rtl="0">
              <a:spcBef>
                <a:spcPts val="1600"/>
              </a:spcBef>
              <a:spcAft>
                <a:spcPts val="0"/>
              </a:spcAft>
              <a:buNone/>
            </a:pPr>
            <a:r>
              <a:rPr lang="en-US" dirty="0">
                <a:solidFill>
                  <a:srgbClr val="000000"/>
                </a:solidFill>
                <a:latin typeface="Lato"/>
                <a:ea typeface="Lato"/>
                <a:cs typeface="Lato"/>
                <a:sym typeface="Lato"/>
              </a:rPr>
              <a:t>Amy Bacon (Social Sciences)</a:t>
            </a:r>
            <a:endParaRPr dirty="0">
              <a:solidFill>
                <a:srgbClr val="000000"/>
              </a:solidFill>
              <a:latin typeface="Lato"/>
              <a:ea typeface="Lato"/>
              <a:cs typeface="Lato"/>
              <a:sym typeface="Lato"/>
            </a:endParaRPr>
          </a:p>
          <a:p>
            <a:pPr marL="0" lvl="0" indent="0" algn="l" rtl="0">
              <a:spcBef>
                <a:spcPts val="1600"/>
              </a:spcBef>
              <a:spcAft>
                <a:spcPts val="0"/>
              </a:spcAft>
              <a:buNone/>
            </a:pPr>
            <a:r>
              <a:rPr lang="en-US" dirty="0">
                <a:solidFill>
                  <a:srgbClr val="000000"/>
                </a:solidFill>
                <a:latin typeface="Lato"/>
                <a:ea typeface="Lato"/>
                <a:cs typeface="Lato"/>
                <a:sym typeface="Lato"/>
              </a:rPr>
              <a:t>Tim </a:t>
            </a:r>
            <a:r>
              <a:rPr lang="en-US" dirty="0" err="1">
                <a:solidFill>
                  <a:srgbClr val="000000"/>
                </a:solidFill>
                <a:latin typeface="Lato"/>
                <a:ea typeface="Lato"/>
                <a:cs typeface="Lato"/>
                <a:sym typeface="Lato"/>
              </a:rPr>
              <a:t>Keltzow</a:t>
            </a:r>
            <a:r>
              <a:rPr lang="en-US" dirty="0">
                <a:solidFill>
                  <a:srgbClr val="000000"/>
                </a:solidFill>
                <a:latin typeface="Lato"/>
                <a:ea typeface="Lato"/>
                <a:cs typeface="Lato"/>
                <a:sym typeface="Lato"/>
              </a:rPr>
              <a:t> (Social Sciences)</a:t>
            </a:r>
            <a:endParaRPr dirty="0">
              <a:solidFill>
                <a:srgbClr val="000000"/>
              </a:solidFill>
              <a:latin typeface="Lato"/>
              <a:ea typeface="Lato"/>
              <a:cs typeface="Lato"/>
              <a:sym typeface="Lato"/>
            </a:endParaRPr>
          </a:p>
          <a:p>
            <a:pPr marL="0" lvl="0" indent="0" algn="l" rtl="0">
              <a:spcBef>
                <a:spcPts val="1600"/>
              </a:spcBef>
              <a:spcAft>
                <a:spcPts val="0"/>
              </a:spcAft>
              <a:buNone/>
            </a:pPr>
            <a:r>
              <a:rPr lang="en-US" dirty="0">
                <a:solidFill>
                  <a:srgbClr val="000000"/>
                </a:solidFill>
                <a:latin typeface="Lato"/>
                <a:ea typeface="Lato"/>
                <a:cs typeface="Lato"/>
                <a:sym typeface="Lato"/>
              </a:rPr>
              <a:t>Pat Campbell (Supervisor of Administration)</a:t>
            </a:r>
            <a:endParaRPr dirty="0">
              <a:solidFill>
                <a:srgbClr val="000000"/>
              </a:solidFill>
              <a:latin typeface="Lato"/>
              <a:ea typeface="Lato"/>
              <a:cs typeface="Lato"/>
              <a:sym typeface="Lato"/>
            </a:endParaRPr>
          </a:p>
          <a:p>
            <a:pPr marL="0" lvl="0" indent="0" algn="l" rtl="0">
              <a:spcBef>
                <a:spcPts val="1600"/>
              </a:spcBef>
              <a:spcAft>
                <a:spcPts val="0"/>
              </a:spcAft>
              <a:buNone/>
            </a:pPr>
            <a:r>
              <a:rPr lang="en-US" dirty="0">
                <a:solidFill>
                  <a:srgbClr val="000000"/>
                </a:solidFill>
                <a:latin typeface="Lato"/>
                <a:ea typeface="Lato"/>
                <a:cs typeface="Lato"/>
                <a:sym typeface="Lato"/>
              </a:rPr>
              <a:t>Michelle Edgcomb Friday (Int. Associate Dean </a:t>
            </a:r>
            <a:r>
              <a:rPr lang="en-US" dirty="0" err="1">
                <a:solidFill>
                  <a:srgbClr val="000000"/>
                </a:solidFill>
                <a:latin typeface="Lato"/>
                <a:ea typeface="Lato"/>
                <a:cs typeface="Lato"/>
                <a:sym typeface="Lato"/>
              </a:rPr>
              <a:t>Curric</a:t>
            </a:r>
            <a:r>
              <a:rPr lang="en-US" dirty="0">
                <a:solidFill>
                  <a:srgbClr val="000000"/>
                </a:solidFill>
                <a:latin typeface="Lato"/>
                <a:ea typeface="Lato"/>
                <a:cs typeface="Lato"/>
                <a:sym typeface="Lato"/>
              </a:rPr>
              <a:t>. &amp; Assessment)</a:t>
            </a:r>
            <a:endParaRPr dirty="0">
              <a:solidFill>
                <a:srgbClr val="000000"/>
              </a:solidFill>
              <a:latin typeface="Lato"/>
              <a:ea typeface="Lato"/>
              <a:cs typeface="Lato"/>
              <a:sym typeface="Lato"/>
            </a:endParaRPr>
          </a:p>
          <a:p>
            <a:pPr marL="0" lvl="0" indent="0" algn="l" rtl="0">
              <a:spcBef>
                <a:spcPts val="1600"/>
              </a:spcBef>
              <a:spcAft>
                <a:spcPts val="1600"/>
              </a:spcAft>
              <a:buNone/>
            </a:pPr>
            <a:r>
              <a:rPr lang="en-US" dirty="0">
                <a:solidFill>
                  <a:srgbClr val="000000"/>
                </a:solidFill>
                <a:latin typeface="Lato"/>
                <a:ea typeface="Lato"/>
                <a:cs typeface="Lato"/>
                <a:sym typeface="Lato"/>
              </a:rPr>
              <a:t>Dan Moon (Dean)</a:t>
            </a:r>
            <a:endParaRPr dirty="0">
              <a:solidFill>
                <a:srgbClr val="000000"/>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solidFill>
                  <a:srgbClr val="000000"/>
                </a:solidFill>
                <a:latin typeface="Lato"/>
                <a:ea typeface="Lato"/>
                <a:cs typeface="Lato"/>
                <a:sym typeface="Lato"/>
              </a:rPr>
              <a:t>LAS Action Plan 2017-2021</a:t>
            </a:r>
            <a:endParaRPr sz="4800">
              <a:solidFill>
                <a:srgbClr val="000000"/>
              </a:solidFill>
              <a:latin typeface="Lato"/>
              <a:ea typeface="Lato"/>
              <a:cs typeface="Lato"/>
              <a:sym typeface="Lato"/>
            </a:endParaRPr>
          </a:p>
        </p:txBody>
      </p:sp>
      <p:sp>
        <p:nvSpPr>
          <p:cNvPr id="86" name="Google Shape;86;p17"/>
          <p:cNvSpPr txBox="1">
            <a:spLocks noGrp="1"/>
          </p:cNvSpPr>
          <p:nvPr>
            <p:ph type="body" idx="1"/>
          </p:nvPr>
        </p:nvSpPr>
        <p:spPr>
          <a:xfrm>
            <a:off x="838200" y="1690825"/>
            <a:ext cx="10705800" cy="4474500"/>
          </a:xfrm>
          <a:prstGeom prst="rect">
            <a:avLst/>
          </a:prstGeom>
        </p:spPr>
        <p:txBody>
          <a:bodyPr spcFirstLastPara="1" wrap="square" lIns="91425" tIns="45700" rIns="91425" bIns="45700" anchor="t" anchorCtr="0">
            <a:normAutofit lnSpcReduction="20000"/>
          </a:bodyPr>
          <a:lstStyle/>
          <a:p>
            <a:pPr marL="457200" lvl="0" indent="-464579" algn="l" rtl="0">
              <a:lnSpc>
                <a:spcPct val="100000"/>
              </a:lnSpc>
              <a:spcBef>
                <a:spcPts val="0"/>
              </a:spcBef>
              <a:spcAft>
                <a:spcPts val="0"/>
              </a:spcAft>
              <a:buClr>
                <a:srgbClr val="000000"/>
              </a:buClr>
              <a:buSzPts val="3716"/>
              <a:buFont typeface="Lato"/>
              <a:buChar char="●"/>
            </a:pPr>
            <a:r>
              <a:rPr lang="en-US" sz="3716">
                <a:solidFill>
                  <a:srgbClr val="000000"/>
                </a:solidFill>
                <a:latin typeface="Lato"/>
                <a:ea typeface="Lato"/>
                <a:cs typeface="Lato"/>
                <a:sym typeface="Lato"/>
              </a:rPr>
              <a:t>Timeline </a:t>
            </a:r>
            <a:endParaRPr sz="3716">
              <a:solidFill>
                <a:srgbClr val="000000"/>
              </a:solidFill>
              <a:latin typeface="Lato"/>
              <a:ea typeface="Lato"/>
              <a:cs typeface="Lato"/>
              <a:sym typeface="Lato"/>
            </a:endParaRPr>
          </a:p>
          <a:p>
            <a:pPr marL="914400" lvl="1" indent="-406400" algn="l" rtl="0">
              <a:lnSpc>
                <a:spcPct val="100000"/>
              </a:lnSpc>
              <a:spcBef>
                <a:spcPts val="800"/>
              </a:spcBef>
              <a:spcAft>
                <a:spcPts val="0"/>
              </a:spcAft>
              <a:buClr>
                <a:srgbClr val="000000"/>
              </a:buClr>
              <a:buSzPts val="2800"/>
              <a:buFont typeface="Lato"/>
              <a:buChar char="○"/>
            </a:pPr>
            <a:r>
              <a:rPr lang="en-US" sz="2800">
                <a:solidFill>
                  <a:srgbClr val="000000"/>
                </a:solidFill>
                <a:latin typeface="Lato"/>
                <a:ea typeface="Lato"/>
                <a:cs typeface="Lato"/>
                <a:sym typeface="Lato"/>
              </a:rPr>
              <a:t>Spring 2016 - Spring 2017:  development &amp; ratification</a:t>
            </a:r>
            <a:endParaRPr sz="2800">
              <a:solidFill>
                <a:srgbClr val="000000"/>
              </a:solidFill>
              <a:latin typeface="Lato"/>
              <a:ea typeface="Lato"/>
              <a:cs typeface="Lato"/>
              <a:sym typeface="Lato"/>
            </a:endParaRPr>
          </a:p>
          <a:p>
            <a:pPr marL="914400" lvl="1" indent="-406400" algn="l" rtl="0">
              <a:lnSpc>
                <a:spcPct val="100000"/>
              </a:lnSpc>
              <a:spcBef>
                <a:spcPts val="800"/>
              </a:spcBef>
              <a:spcAft>
                <a:spcPts val="0"/>
              </a:spcAft>
              <a:buClr>
                <a:srgbClr val="000000"/>
              </a:buClr>
              <a:buSzPts val="2800"/>
              <a:buFont typeface="Lato"/>
              <a:buChar char="○"/>
            </a:pPr>
            <a:r>
              <a:rPr lang="en-US" sz="2800">
                <a:solidFill>
                  <a:srgbClr val="000000"/>
                </a:solidFill>
                <a:latin typeface="Lato"/>
                <a:ea typeface="Lato"/>
                <a:cs typeface="Lato"/>
                <a:sym typeface="Lato"/>
              </a:rPr>
              <a:t>Fall 2017 - Spring 2020:  implementation &amp; tracking</a:t>
            </a:r>
            <a:endParaRPr sz="2800">
              <a:solidFill>
                <a:srgbClr val="000000"/>
              </a:solidFill>
              <a:latin typeface="Lato"/>
              <a:ea typeface="Lato"/>
              <a:cs typeface="Lato"/>
              <a:sym typeface="Lato"/>
            </a:endParaRPr>
          </a:p>
          <a:p>
            <a:pPr marL="457200" lvl="0" indent="0" algn="l" rtl="0">
              <a:lnSpc>
                <a:spcPct val="100000"/>
              </a:lnSpc>
              <a:spcBef>
                <a:spcPts val="800"/>
              </a:spcBef>
              <a:spcAft>
                <a:spcPts val="0"/>
              </a:spcAft>
              <a:buNone/>
            </a:pPr>
            <a:endParaRPr sz="3500">
              <a:solidFill>
                <a:srgbClr val="000000"/>
              </a:solidFill>
              <a:latin typeface="Lato"/>
              <a:ea typeface="Lato"/>
              <a:cs typeface="Lato"/>
              <a:sym typeface="Lato"/>
            </a:endParaRPr>
          </a:p>
          <a:p>
            <a:pPr marL="457200" lvl="0" indent="-457200" algn="l" rtl="0">
              <a:lnSpc>
                <a:spcPct val="100000"/>
              </a:lnSpc>
              <a:spcBef>
                <a:spcPts val="800"/>
              </a:spcBef>
              <a:spcAft>
                <a:spcPts val="0"/>
              </a:spcAft>
              <a:buClr>
                <a:srgbClr val="000000"/>
              </a:buClr>
              <a:buSzPts val="3600"/>
              <a:buFont typeface="Lato"/>
              <a:buChar char="●"/>
            </a:pPr>
            <a:r>
              <a:rPr lang="en-US" sz="3600">
                <a:solidFill>
                  <a:srgbClr val="000000"/>
                </a:solidFill>
                <a:latin typeface="Lato"/>
                <a:ea typeface="Lato"/>
                <a:cs typeface="Lato"/>
                <a:sym typeface="Lato"/>
              </a:rPr>
              <a:t>Process</a:t>
            </a:r>
            <a:endParaRPr sz="3600">
              <a:solidFill>
                <a:srgbClr val="000000"/>
              </a:solidFill>
              <a:latin typeface="Lato"/>
              <a:ea typeface="Lato"/>
              <a:cs typeface="Lato"/>
              <a:sym typeface="Lato"/>
            </a:endParaRPr>
          </a:p>
          <a:p>
            <a:pPr marL="914400" lvl="1" indent="-408545" algn="l" rtl="0">
              <a:lnSpc>
                <a:spcPct val="100000"/>
              </a:lnSpc>
              <a:spcBef>
                <a:spcPts val="800"/>
              </a:spcBef>
              <a:spcAft>
                <a:spcPts val="0"/>
              </a:spcAft>
              <a:buClr>
                <a:srgbClr val="000000"/>
              </a:buClr>
              <a:buSzPts val="2834"/>
              <a:buFont typeface="Lato"/>
              <a:buChar char="○"/>
            </a:pPr>
            <a:r>
              <a:rPr lang="en-US" sz="2833">
                <a:solidFill>
                  <a:srgbClr val="000000"/>
                </a:solidFill>
                <a:latin typeface="Lato"/>
                <a:ea typeface="Lato"/>
                <a:cs typeface="Lato"/>
                <a:sym typeface="Lato"/>
              </a:rPr>
              <a:t>Department SWOT, faculty survey, forums</a:t>
            </a:r>
            <a:endParaRPr sz="2833">
              <a:solidFill>
                <a:srgbClr val="000000"/>
              </a:solidFill>
              <a:latin typeface="Lato"/>
              <a:ea typeface="Lato"/>
              <a:cs typeface="Lato"/>
              <a:sym typeface="Lato"/>
            </a:endParaRPr>
          </a:p>
          <a:p>
            <a:pPr marL="457200" lvl="0" indent="0" algn="l" rtl="0">
              <a:lnSpc>
                <a:spcPct val="100000"/>
              </a:lnSpc>
              <a:spcBef>
                <a:spcPts val="800"/>
              </a:spcBef>
              <a:spcAft>
                <a:spcPts val="0"/>
              </a:spcAft>
              <a:buNone/>
            </a:pPr>
            <a:endParaRPr sz="3500">
              <a:solidFill>
                <a:srgbClr val="000000"/>
              </a:solidFill>
              <a:latin typeface="Lato"/>
              <a:ea typeface="Lato"/>
              <a:cs typeface="Lato"/>
              <a:sym typeface="Lato"/>
            </a:endParaRPr>
          </a:p>
          <a:p>
            <a:pPr marL="457200" lvl="0" indent="-450850" algn="l" rtl="0">
              <a:lnSpc>
                <a:spcPct val="100000"/>
              </a:lnSpc>
              <a:spcBef>
                <a:spcPts val="800"/>
              </a:spcBef>
              <a:spcAft>
                <a:spcPts val="0"/>
              </a:spcAft>
              <a:buClr>
                <a:srgbClr val="000000"/>
              </a:buClr>
              <a:buSzPts val="3500"/>
              <a:buFont typeface="Lato"/>
              <a:buChar char="●"/>
            </a:pPr>
            <a:r>
              <a:rPr lang="en-US" sz="3500">
                <a:solidFill>
                  <a:srgbClr val="000000"/>
                </a:solidFill>
                <a:latin typeface="Lato"/>
                <a:ea typeface="Lato"/>
                <a:cs typeface="Lato"/>
                <a:sym typeface="Lato"/>
              </a:rPr>
              <a:t>Structure</a:t>
            </a:r>
            <a:endParaRPr sz="3500">
              <a:solidFill>
                <a:srgbClr val="000000"/>
              </a:solidFill>
              <a:latin typeface="Lato"/>
              <a:ea typeface="Lato"/>
              <a:cs typeface="Lato"/>
              <a:sym typeface="Lato"/>
            </a:endParaRPr>
          </a:p>
          <a:p>
            <a:pPr marL="914400" lvl="1" indent="-406400" algn="l" rtl="0">
              <a:lnSpc>
                <a:spcPct val="100000"/>
              </a:lnSpc>
              <a:spcBef>
                <a:spcPts val="800"/>
              </a:spcBef>
              <a:spcAft>
                <a:spcPts val="800"/>
              </a:spcAft>
              <a:buClr>
                <a:srgbClr val="000000"/>
              </a:buClr>
              <a:buSzPts val="2800"/>
              <a:buFont typeface="Lato"/>
              <a:buChar char="○"/>
            </a:pPr>
            <a:r>
              <a:rPr lang="en-US" sz="2800">
                <a:solidFill>
                  <a:srgbClr val="000000"/>
                </a:solidFill>
                <a:latin typeface="Lato"/>
                <a:ea typeface="Lato"/>
                <a:cs typeface="Lato"/>
                <a:sym typeface="Lato"/>
              </a:rPr>
              <a:t>2 Goals, 28 action items, numerous committees</a:t>
            </a:r>
            <a:endParaRPr sz="2800">
              <a:solidFill>
                <a:srgbClr val="00000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4000">
                <a:latin typeface="Lato"/>
                <a:ea typeface="Lato"/>
                <a:cs typeface="Lato"/>
                <a:sym typeface="Lato"/>
              </a:rPr>
              <a:t>Goal 1.  To enrich the LAS community of scholars, teachers, staff, students, and alumni.</a:t>
            </a:r>
            <a:endParaRPr sz="4000">
              <a:latin typeface="Lato"/>
              <a:ea typeface="Lato"/>
              <a:cs typeface="Lato"/>
              <a:sym typeface="Lato"/>
            </a:endParaRPr>
          </a:p>
        </p:txBody>
      </p:sp>
      <p:sp>
        <p:nvSpPr>
          <p:cNvPr id="93" name="Google Shape;93;p18"/>
          <p:cNvSpPr txBox="1">
            <a:spLocks noGrp="1"/>
          </p:cNvSpPr>
          <p:nvPr>
            <p:ph type="body" idx="1"/>
          </p:nvPr>
        </p:nvSpPr>
        <p:spPr>
          <a:xfrm>
            <a:off x="838200" y="2133600"/>
            <a:ext cx="10705800" cy="425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935"/>
              <a:buNone/>
            </a:pPr>
            <a:r>
              <a:rPr lang="en-US" sz="3220">
                <a:solidFill>
                  <a:schemeClr val="dk1"/>
                </a:solidFill>
                <a:latin typeface="Lato"/>
                <a:ea typeface="Lato"/>
                <a:cs typeface="Lato"/>
                <a:sym typeface="Lato"/>
              </a:rPr>
              <a:t>1.1.  shared mission, values, and culture; transparency; resource alignment</a:t>
            </a:r>
            <a:endParaRPr sz="3390">
              <a:solidFill>
                <a:srgbClr val="000000"/>
              </a:solidFill>
              <a:latin typeface="Lato"/>
              <a:ea typeface="Lato"/>
              <a:cs typeface="Lato"/>
              <a:sym typeface="Lato"/>
            </a:endParaRPr>
          </a:p>
          <a:p>
            <a:pPr marL="0" lvl="0" indent="0" algn="l" rtl="0">
              <a:lnSpc>
                <a:spcPct val="115000"/>
              </a:lnSpc>
              <a:spcBef>
                <a:spcPts val="2000"/>
              </a:spcBef>
              <a:spcAft>
                <a:spcPts val="0"/>
              </a:spcAft>
              <a:buSzPts val="935"/>
              <a:buNone/>
            </a:pPr>
            <a:r>
              <a:rPr lang="en-US" sz="3220">
                <a:solidFill>
                  <a:schemeClr val="dk1"/>
                </a:solidFill>
                <a:latin typeface="Lato"/>
                <a:ea typeface="Lato"/>
                <a:cs typeface="Lato"/>
                <a:sym typeface="Lato"/>
              </a:rPr>
              <a:t>1.2.  student learning; student engagement</a:t>
            </a:r>
            <a:endParaRPr sz="3815">
              <a:solidFill>
                <a:srgbClr val="000000"/>
              </a:solidFill>
              <a:latin typeface="Lato"/>
              <a:ea typeface="Lato"/>
              <a:cs typeface="Lato"/>
              <a:sym typeface="Lato"/>
            </a:endParaRPr>
          </a:p>
          <a:p>
            <a:pPr marL="0" lvl="0" indent="0" algn="l" rtl="0">
              <a:lnSpc>
                <a:spcPct val="115000"/>
              </a:lnSpc>
              <a:spcBef>
                <a:spcPts val="2000"/>
              </a:spcBef>
              <a:spcAft>
                <a:spcPts val="2000"/>
              </a:spcAft>
              <a:buSzPts val="935"/>
              <a:buNone/>
            </a:pPr>
            <a:r>
              <a:rPr lang="en-US" sz="3220">
                <a:solidFill>
                  <a:schemeClr val="dk1"/>
                </a:solidFill>
                <a:latin typeface="Lato"/>
                <a:ea typeface="Lato"/>
                <a:cs typeface="Lato"/>
                <a:sym typeface="Lato"/>
              </a:rPr>
              <a:t>1.3.  support high quality teaching, RSCA (research, scholarship, creative activity), and community engagement</a:t>
            </a:r>
            <a:endParaRPr sz="2880">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838200" y="3378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a:latin typeface="Lato"/>
                <a:ea typeface="Lato"/>
                <a:cs typeface="Lato"/>
                <a:sym typeface="Lato"/>
              </a:rPr>
              <a:t>Goal 2.  To work with relevant partners to advance the interests of the College.</a:t>
            </a:r>
            <a:endParaRPr sz="5000">
              <a:solidFill>
                <a:srgbClr val="000000"/>
              </a:solidFill>
              <a:latin typeface="Lato"/>
              <a:ea typeface="Lato"/>
              <a:cs typeface="Lato"/>
              <a:sym typeface="Lato"/>
            </a:endParaRPr>
          </a:p>
        </p:txBody>
      </p:sp>
      <p:sp>
        <p:nvSpPr>
          <p:cNvPr id="100" name="Google Shape;100;p19"/>
          <p:cNvSpPr txBox="1">
            <a:spLocks noGrp="1"/>
          </p:cNvSpPr>
          <p:nvPr>
            <p:ph type="body" idx="1"/>
          </p:nvPr>
        </p:nvSpPr>
        <p:spPr>
          <a:xfrm>
            <a:off x="838200" y="2133600"/>
            <a:ext cx="10705800" cy="425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Font typeface="Arial"/>
              <a:buNone/>
            </a:pPr>
            <a:endParaRPr sz="3200">
              <a:solidFill>
                <a:schemeClr val="dk1"/>
              </a:solidFill>
              <a:latin typeface="Lato"/>
              <a:ea typeface="Lato"/>
              <a:cs typeface="Lato"/>
              <a:sym typeface="Lato"/>
            </a:endParaRPr>
          </a:p>
          <a:p>
            <a:pPr marL="0" lvl="0" indent="0" algn="l" rtl="0">
              <a:lnSpc>
                <a:spcPct val="115000"/>
              </a:lnSpc>
              <a:spcBef>
                <a:spcPts val="2000"/>
              </a:spcBef>
              <a:spcAft>
                <a:spcPts val="0"/>
              </a:spcAft>
              <a:buClr>
                <a:schemeClr val="dk1"/>
              </a:buClr>
              <a:buFont typeface="Arial"/>
              <a:buNone/>
            </a:pPr>
            <a:r>
              <a:rPr lang="en-US" sz="3200">
                <a:solidFill>
                  <a:schemeClr val="dk1"/>
                </a:solidFill>
                <a:latin typeface="Lato"/>
                <a:ea typeface="Lato"/>
                <a:cs typeface="Lato"/>
                <a:sym typeface="Lato"/>
              </a:rPr>
              <a:t>2.1.  community engagement in support of curriculum, co-curriculum, and scholarship</a:t>
            </a:r>
            <a:endParaRPr sz="4015">
              <a:solidFill>
                <a:srgbClr val="000000"/>
              </a:solidFill>
              <a:latin typeface="Lato"/>
              <a:ea typeface="Lato"/>
              <a:cs typeface="Lato"/>
              <a:sym typeface="Lato"/>
            </a:endParaRPr>
          </a:p>
          <a:p>
            <a:pPr marL="0" lvl="0" indent="0" algn="l" rtl="0">
              <a:lnSpc>
                <a:spcPct val="115000"/>
              </a:lnSpc>
              <a:spcBef>
                <a:spcPts val="2000"/>
              </a:spcBef>
              <a:spcAft>
                <a:spcPts val="2000"/>
              </a:spcAft>
              <a:buClr>
                <a:schemeClr val="dk1"/>
              </a:buClr>
              <a:buFont typeface="Arial"/>
              <a:buNone/>
            </a:pPr>
            <a:r>
              <a:rPr lang="en-US" sz="3200">
                <a:solidFill>
                  <a:schemeClr val="dk1"/>
                </a:solidFill>
                <a:latin typeface="Lato"/>
                <a:ea typeface="Lato"/>
                <a:cs typeface="Lato"/>
                <a:sym typeface="Lato"/>
              </a:rPr>
              <a:t>2.2.  engage with internal university partners to enhance support for LAS goals</a:t>
            </a:r>
            <a:endParaRPr sz="3080">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183825" y="296225"/>
            <a:ext cx="3019800" cy="1781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900">
                <a:latin typeface="Lato"/>
                <a:ea typeface="Lato"/>
                <a:cs typeface="Lato"/>
                <a:sym typeface="Lato"/>
              </a:rPr>
              <a:t>Tracking </a:t>
            </a:r>
            <a:endParaRPr sz="4900">
              <a:latin typeface="Lato"/>
              <a:ea typeface="Lato"/>
              <a:cs typeface="Lato"/>
              <a:sym typeface="Lato"/>
            </a:endParaRPr>
          </a:p>
          <a:p>
            <a:pPr marL="0" lvl="0" indent="0" algn="l" rtl="0">
              <a:lnSpc>
                <a:spcPct val="90000"/>
              </a:lnSpc>
              <a:spcBef>
                <a:spcPts val="0"/>
              </a:spcBef>
              <a:spcAft>
                <a:spcPts val="0"/>
              </a:spcAft>
              <a:buClr>
                <a:schemeClr val="dk1"/>
              </a:buClr>
              <a:buSzPts val="4400"/>
              <a:buFont typeface="Calibri"/>
              <a:buNone/>
            </a:pPr>
            <a:r>
              <a:rPr lang="en-US" sz="4900">
                <a:latin typeface="Lato"/>
                <a:ea typeface="Lato"/>
                <a:cs typeface="Lato"/>
                <a:sym typeface="Lato"/>
              </a:rPr>
              <a:t>progress</a:t>
            </a:r>
            <a:endParaRPr sz="4900">
              <a:latin typeface="Lato"/>
              <a:ea typeface="Lato"/>
              <a:cs typeface="Lato"/>
              <a:sym typeface="Lato"/>
            </a:endParaRPr>
          </a:p>
        </p:txBody>
      </p:sp>
      <p:pic>
        <p:nvPicPr>
          <p:cNvPr id="106" name="Google Shape;106;p20"/>
          <p:cNvPicPr preferRelativeResize="0">
            <a:picLocks noGrp="1"/>
          </p:cNvPicPr>
          <p:nvPr>
            <p:ph type="body" idx="1"/>
          </p:nvPr>
        </p:nvPicPr>
        <p:blipFill rotWithShape="1">
          <a:blip r:embed="rId3">
            <a:alphaModFix/>
          </a:blip>
          <a:srcRect/>
          <a:stretch/>
        </p:blipFill>
        <p:spPr>
          <a:xfrm>
            <a:off x="3350850" y="108000"/>
            <a:ext cx="8557800" cy="675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600">
                <a:solidFill>
                  <a:srgbClr val="000000"/>
                </a:solidFill>
                <a:latin typeface="Lato"/>
                <a:ea typeface="Lato"/>
                <a:cs typeface="Lato"/>
                <a:sym typeface="Lato"/>
              </a:rPr>
              <a:t>What we accomplished...</a:t>
            </a:r>
            <a:endParaRPr sz="4600">
              <a:solidFill>
                <a:srgbClr val="000000"/>
              </a:solidFill>
              <a:latin typeface="Lato"/>
              <a:ea typeface="Lato"/>
              <a:cs typeface="Lato"/>
              <a:sym typeface="Lato"/>
            </a:endParaRPr>
          </a:p>
        </p:txBody>
      </p:sp>
      <p:sp>
        <p:nvSpPr>
          <p:cNvPr id="113" name="Google Shape;113;p21"/>
          <p:cNvSpPr txBox="1">
            <a:spLocks noGrp="1"/>
          </p:cNvSpPr>
          <p:nvPr>
            <p:ph type="body" idx="1"/>
          </p:nvPr>
        </p:nvSpPr>
        <p:spPr>
          <a:xfrm>
            <a:off x="838200" y="1875600"/>
            <a:ext cx="10515600" cy="4606500"/>
          </a:xfrm>
          <a:prstGeom prst="rect">
            <a:avLst/>
          </a:prstGeom>
        </p:spPr>
        <p:txBody>
          <a:bodyPr spcFirstLastPara="1" wrap="square" lIns="91425" tIns="45700" rIns="91425" bIns="45700" anchor="t" anchorCtr="0">
            <a:noAutofit/>
          </a:bodyPr>
          <a:lstStyle/>
          <a:p>
            <a:pPr marL="457200" lvl="0" indent="-387350" algn="l" rtl="0">
              <a:lnSpc>
                <a:spcPct val="115000"/>
              </a:lnSpc>
              <a:spcBef>
                <a:spcPts val="1000"/>
              </a:spcBef>
              <a:spcAft>
                <a:spcPts val="0"/>
              </a:spcAft>
              <a:buClr>
                <a:srgbClr val="000000"/>
              </a:buClr>
              <a:buSzPts val="2500"/>
              <a:buFont typeface="Lato"/>
              <a:buChar char="●"/>
            </a:pPr>
            <a:r>
              <a:rPr lang="en-US" sz="2500" b="1">
                <a:solidFill>
                  <a:srgbClr val="000000"/>
                </a:solidFill>
                <a:latin typeface="Lato"/>
                <a:ea typeface="Lato"/>
                <a:cs typeface="Lato"/>
                <a:sym typeface="Lato"/>
              </a:rPr>
              <a:t>Culture &amp; Identity</a:t>
            </a:r>
            <a:endParaRPr sz="2500">
              <a:solidFill>
                <a:srgbClr val="000000"/>
              </a:solidFill>
              <a:latin typeface="Lato"/>
              <a:ea typeface="Lato"/>
              <a:cs typeface="Lato"/>
              <a:sym typeface="Lato"/>
            </a:endParaRPr>
          </a:p>
          <a:p>
            <a:pPr marL="914400" lvl="1" indent="-355600" algn="l" rtl="0">
              <a:lnSpc>
                <a:spcPct val="115000"/>
              </a:lnSpc>
              <a:spcBef>
                <a:spcPts val="1000"/>
              </a:spcBef>
              <a:spcAft>
                <a:spcPts val="0"/>
              </a:spcAft>
              <a:buClr>
                <a:srgbClr val="000000"/>
              </a:buClr>
              <a:buSzPts val="2000"/>
              <a:buFont typeface="Lato"/>
              <a:buChar char="○"/>
            </a:pPr>
            <a:r>
              <a:rPr lang="en-US" sz="2000">
                <a:solidFill>
                  <a:srgbClr val="000000"/>
                </a:solidFill>
                <a:latin typeface="Lato"/>
                <a:ea typeface="Lato"/>
                <a:cs typeface="Lato"/>
                <a:sym typeface="Lato"/>
              </a:rPr>
              <a:t>Mission, LAS Celebration week, lecture series, website revisions</a:t>
            </a:r>
            <a:endParaRPr sz="2000">
              <a:solidFill>
                <a:srgbClr val="000000"/>
              </a:solidFill>
              <a:latin typeface="Lato"/>
              <a:ea typeface="Lato"/>
              <a:cs typeface="Lato"/>
              <a:sym typeface="Lato"/>
            </a:endParaRPr>
          </a:p>
          <a:p>
            <a:pPr marL="457200" lvl="0" indent="-406400" algn="l" rtl="0">
              <a:lnSpc>
                <a:spcPct val="115000"/>
              </a:lnSpc>
              <a:spcBef>
                <a:spcPts val="1000"/>
              </a:spcBef>
              <a:spcAft>
                <a:spcPts val="0"/>
              </a:spcAft>
              <a:buClr>
                <a:srgbClr val="000000"/>
              </a:buClr>
              <a:buSzPts val="2800"/>
              <a:buFont typeface="Calibri"/>
              <a:buChar char="●"/>
            </a:pPr>
            <a:r>
              <a:rPr lang="en-US" sz="2500" b="1">
                <a:solidFill>
                  <a:srgbClr val="000000"/>
                </a:solidFill>
                <a:latin typeface="Lato"/>
                <a:ea typeface="Lato"/>
                <a:cs typeface="Lato"/>
                <a:sym typeface="Lato"/>
              </a:rPr>
              <a:t>Transparency</a:t>
            </a:r>
            <a:r>
              <a:rPr lang="en-US" sz="2900">
                <a:solidFill>
                  <a:srgbClr val="000000"/>
                </a:solidFill>
                <a:latin typeface="Lato"/>
                <a:ea typeface="Lato"/>
                <a:cs typeface="Lato"/>
                <a:sym typeface="Lato"/>
              </a:rPr>
              <a:t> </a:t>
            </a:r>
            <a:r>
              <a:rPr lang="en-US" sz="2800">
                <a:solidFill>
                  <a:srgbClr val="000000"/>
                </a:solidFill>
                <a:latin typeface="Lato"/>
                <a:ea typeface="Lato"/>
                <a:cs typeface="Lato"/>
                <a:sym typeface="Lato"/>
              </a:rPr>
              <a:t> </a:t>
            </a:r>
            <a:endParaRPr sz="2800">
              <a:solidFill>
                <a:srgbClr val="000000"/>
              </a:solidFill>
              <a:latin typeface="Lato"/>
              <a:ea typeface="Lato"/>
              <a:cs typeface="Lato"/>
              <a:sym typeface="Lato"/>
            </a:endParaRPr>
          </a:p>
          <a:p>
            <a:pPr marL="914400" lvl="1" indent="-355600" algn="l" rtl="0">
              <a:lnSpc>
                <a:spcPct val="115000"/>
              </a:lnSpc>
              <a:spcBef>
                <a:spcPts val="1000"/>
              </a:spcBef>
              <a:spcAft>
                <a:spcPts val="0"/>
              </a:spcAft>
              <a:buClr>
                <a:srgbClr val="000000"/>
              </a:buClr>
              <a:buSzPts val="2000"/>
              <a:buFont typeface="Lato"/>
              <a:buChar char="○"/>
            </a:pPr>
            <a:r>
              <a:rPr lang="en-US" sz="2000">
                <a:solidFill>
                  <a:srgbClr val="000000"/>
                </a:solidFill>
                <a:latin typeface="Lato"/>
                <a:ea typeface="Lato"/>
                <a:cs typeface="Lato"/>
                <a:sym typeface="Lato"/>
              </a:rPr>
              <a:t>Policies on website,  strategic planning process, State of the College address</a:t>
            </a:r>
            <a:endParaRPr sz="2000">
              <a:solidFill>
                <a:srgbClr val="000000"/>
              </a:solidFill>
              <a:latin typeface="Lato"/>
              <a:ea typeface="Lato"/>
              <a:cs typeface="Lato"/>
              <a:sym typeface="Lato"/>
            </a:endParaRPr>
          </a:p>
          <a:p>
            <a:pPr marL="457200" lvl="0" indent="-387350" algn="l" rtl="0">
              <a:lnSpc>
                <a:spcPct val="115000"/>
              </a:lnSpc>
              <a:spcBef>
                <a:spcPts val="1000"/>
              </a:spcBef>
              <a:spcAft>
                <a:spcPts val="0"/>
              </a:spcAft>
              <a:buClr>
                <a:srgbClr val="000000"/>
              </a:buClr>
              <a:buSzPts val="2500"/>
              <a:buFont typeface="Lato"/>
              <a:buChar char="●"/>
            </a:pPr>
            <a:r>
              <a:rPr lang="en-US" sz="2500" b="1">
                <a:solidFill>
                  <a:srgbClr val="000000"/>
                </a:solidFill>
                <a:latin typeface="Lato"/>
                <a:ea typeface="Lato"/>
                <a:cs typeface="Lato"/>
                <a:sym typeface="Lato"/>
              </a:rPr>
              <a:t>Liberal Arts &amp; Sciences Education for the 21st Century</a:t>
            </a:r>
            <a:endParaRPr sz="2500" b="1">
              <a:solidFill>
                <a:srgbClr val="000000"/>
              </a:solidFill>
              <a:latin typeface="Lato"/>
              <a:ea typeface="Lato"/>
              <a:cs typeface="Lato"/>
              <a:sym typeface="Lato"/>
            </a:endParaRPr>
          </a:p>
          <a:p>
            <a:pPr marL="914400" lvl="1" indent="-355600" algn="l" rtl="0">
              <a:lnSpc>
                <a:spcPct val="115000"/>
              </a:lnSpc>
              <a:spcBef>
                <a:spcPts val="1000"/>
              </a:spcBef>
              <a:spcAft>
                <a:spcPts val="0"/>
              </a:spcAft>
              <a:buClr>
                <a:srgbClr val="000000"/>
              </a:buClr>
              <a:buSzPts val="2000"/>
              <a:buFont typeface="Lato"/>
              <a:buChar char="○"/>
            </a:pPr>
            <a:r>
              <a:rPr lang="en-US" sz="2000">
                <a:solidFill>
                  <a:srgbClr val="000000"/>
                </a:solidFill>
                <a:latin typeface="Lato"/>
                <a:ea typeface="Lato"/>
                <a:cs typeface="Lato"/>
                <a:sym typeface="Lato"/>
              </a:rPr>
              <a:t>Interdisciplinary learning, global learning, diversity curricula</a:t>
            </a:r>
            <a:endParaRPr sz="2000" b="1">
              <a:solidFill>
                <a:srgbClr val="000000"/>
              </a:solidFill>
              <a:latin typeface="Lato"/>
              <a:ea typeface="Lato"/>
              <a:cs typeface="Lato"/>
              <a:sym typeface="Lato"/>
            </a:endParaRPr>
          </a:p>
          <a:p>
            <a:pPr marL="457200" lvl="0" indent="-381000" algn="l" rtl="0">
              <a:lnSpc>
                <a:spcPct val="115000"/>
              </a:lnSpc>
              <a:spcBef>
                <a:spcPts val="1000"/>
              </a:spcBef>
              <a:spcAft>
                <a:spcPts val="0"/>
              </a:spcAft>
              <a:buClr>
                <a:srgbClr val="000000"/>
              </a:buClr>
              <a:buSzPts val="2400"/>
              <a:buFont typeface="Calibri"/>
              <a:buChar char="●"/>
            </a:pPr>
            <a:r>
              <a:rPr lang="en-US" sz="2500" b="1">
                <a:solidFill>
                  <a:srgbClr val="000000"/>
                </a:solidFill>
                <a:latin typeface="Lato"/>
                <a:ea typeface="Lato"/>
                <a:cs typeface="Lato"/>
                <a:sym typeface="Lato"/>
              </a:rPr>
              <a:t>Engagement</a:t>
            </a:r>
            <a:r>
              <a:rPr lang="en-US">
                <a:solidFill>
                  <a:srgbClr val="000000"/>
                </a:solidFill>
                <a:latin typeface="Lato"/>
                <a:ea typeface="Lato"/>
                <a:cs typeface="Lato"/>
                <a:sym typeface="Lato"/>
              </a:rPr>
              <a:t> </a:t>
            </a:r>
            <a:endParaRPr>
              <a:solidFill>
                <a:srgbClr val="000000"/>
              </a:solidFill>
              <a:latin typeface="Lato"/>
              <a:ea typeface="Lato"/>
              <a:cs typeface="Lato"/>
              <a:sym typeface="Lato"/>
            </a:endParaRPr>
          </a:p>
          <a:p>
            <a:pPr marL="914400" lvl="1" indent="-355600" algn="l" rtl="0">
              <a:lnSpc>
                <a:spcPct val="115000"/>
              </a:lnSpc>
              <a:spcBef>
                <a:spcPts val="1000"/>
              </a:spcBef>
              <a:spcAft>
                <a:spcPts val="800"/>
              </a:spcAft>
              <a:buClr>
                <a:srgbClr val="000000"/>
              </a:buClr>
              <a:buSzPts val="2000"/>
              <a:buFont typeface="Lato"/>
              <a:buChar char="○"/>
            </a:pPr>
            <a:r>
              <a:rPr lang="en-US" sz="2000">
                <a:solidFill>
                  <a:srgbClr val="000000"/>
                </a:solidFill>
                <a:latin typeface="Lato"/>
                <a:ea typeface="Lato"/>
                <a:cs typeface="Lato"/>
                <a:sym typeface="Lato"/>
              </a:rPr>
              <a:t>First-Year Seminar, Summer Research &amp; Artistry, Global Living &amp; Learning community</a:t>
            </a:r>
            <a:endParaRPr sz="2000">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600">
                <a:solidFill>
                  <a:srgbClr val="000000"/>
                </a:solidFill>
                <a:latin typeface="Lato"/>
                <a:ea typeface="Lato"/>
                <a:cs typeface="Lato"/>
                <a:sym typeface="Lato"/>
              </a:rPr>
              <a:t>More accomplishments...</a:t>
            </a:r>
            <a:endParaRPr sz="4600">
              <a:solidFill>
                <a:srgbClr val="000000"/>
              </a:solidFill>
              <a:latin typeface="Lato"/>
              <a:ea typeface="Lato"/>
              <a:cs typeface="Lato"/>
              <a:sym typeface="Lato"/>
            </a:endParaRPr>
          </a:p>
        </p:txBody>
      </p:sp>
      <p:sp>
        <p:nvSpPr>
          <p:cNvPr id="120" name="Google Shape;120;p22"/>
          <p:cNvSpPr txBox="1">
            <a:spLocks noGrp="1"/>
          </p:cNvSpPr>
          <p:nvPr>
            <p:ph type="body" idx="1"/>
          </p:nvPr>
        </p:nvSpPr>
        <p:spPr>
          <a:xfrm>
            <a:off x="838200" y="1603600"/>
            <a:ext cx="10515600" cy="4650900"/>
          </a:xfrm>
          <a:prstGeom prst="rect">
            <a:avLst/>
          </a:prstGeom>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Clr>
                <a:srgbClr val="000000"/>
              </a:buClr>
              <a:buSzPts val="2500"/>
              <a:buFont typeface="Lato"/>
              <a:buChar char="●"/>
            </a:pPr>
            <a:r>
              <a:rPr lang="en-US" sz="2500" b="1">
                <a:solidFill>
                  <a:srgbClr val="000000"/>
                </a:solidFill>
                <a:latin typeface="Lato"/>
                <a:ea typeface="Lato"/>
                <a:cs typeface="Lato"/>
                <a:sym typeface="Lato"/>
              </a:rPr>
              <a:t>Support</a:t>
            </a:r>
            <a:endParaRPr sz="2500">
              <a:solidFill>
                <a:srgbClr val="000000"/>
              </a:solidFill>
              <a:latin typeface="Lato"/>
              <a:ea typeface="Lato"/>
              <a:cs typeface="Lato"/>
              <a:sym typeface="Lato"/>
            </a:endParaRPr>
          </a:p>
          <a:p>
            <a:pPr marL="914400" lvl="1" indent="-368300" algn="l" rtl="0">
              <a:lnSpc>
                <a:spcPct val="100000"/>
              </a:lnSpc>
              <a:spcBef>
                <a:spcPts val="800"/>
              </a:spcBef>
              <a:spcAft>
                <a:spcPts val="0"/>
              </a:spcAft>
              <a:buClr>
                <a:srgbClr val="000000"/>
              </a:buClr>
              <a:buSzPts val="2200"/>
              <a:buFont typeface="Lato"/>
              <a:buChar char="○"/>
            </a:pPr>
            <a:r>
              <a:rPr lang="en-US" sz="2200">
                <a:solidFill>
                  <a:srgbClr val="000000"/>
                </a:solidFill>
                <a:latin typeface="Lato"/>
                <a:ea typeface="Lato"/>
                <a:cs typeface="Lato"/>
                <a:sym typeface="Lato"/>
              </a:rPr>
              <a:t>Capital equipment, pre-tenure release policy, travel policy</a:t>
            </a:r>
            <a:endParaRPr sz="2200">
              <a:solidFill>
                <a:srgbClr val="000000"/>
              </a:solidFill>
              <a:latin typeface="Lato"/>
              <a:ea typeface="Lato"/>
              <a:cs typeface="Lato"/>
              <a:sym typeface="Lato"/>
            </a:endParaRPr>
          </a:p>
          <a:p>
            <a:pPr marL="914400" lvl="1" indent="-368300" algn="l" rtl="0">
              <a:lnSpc>
                <a:spcPct val="100000"/>
              </a:lnSpc>
              <a:spcBef>
                <a:spcPts val="800"/>
              </a:spcBef>
              <a:spcAft>
                <a:spcPts val="0"/>
              </a:spcAft>
              <a:buClr>
                <a:srgbClr val="000000"/>
              </a:buClr>
              <a:buSzPts val="2200"/>
              <a:buFont typeface="Lato"/>
              <a:buChar char="○"/>
            </a:pPr>
            <a:r>
              <a:rPr lang="en-US" sz="2200">
                <a:solidFill>
                  <a:srgbClr val="000000"/>
                </a:solidFill>
                <a:latin typeface="Lato"/>
                <a:ea typeface="Lato"/>
                <a:cs typeface="Lato"/>
                <a:sym typeface="Lato"/>
              </a:rPr>
              <a:t>Teaching, scholarship, &amp; service awards, progress on workload </a:t>
            </a:r>
            <a:endParaRPr sz="2200">
              <a:solidFill>
                <a:srgbClr val="000000"/>
              </a:solidFill>
              <a:latin typeface="Lato"/>
              <a:ea typeface="Lato"/>
              <a:cs typeface="Lato"/>
              <a:sym typeface="Lato"/>
            </a:endParaRPr>
          </a:p>
          <a:p>
            <a:pPr marL="457200" lvl="0" indent="-387350" algn="l" rtl="0">
              <a:lnSpc>
                <a:spcPct val="100000"/>
              </a:lnSpc>
              <a:spcBef>
                <a:spcPts val="800"/>
              </a:spcBef>
              <a:spcAft>
                <a:spcPts val="0"/>
              </a:spcAft>
              <a:buClr>
                <a:srgbClr val="000000"/>
              </a:buClr>
              <a:buSzPts val="2500"/>
              <a:buFont typeface="Calibri"/>
              <a:buChar char="●"/>
            </a:pPr>
            <a:r>
              <a:rPr lang="en-US" sz="2500" b="1">
                <a:solidFill>
                  <a:srgbClr val="000000"/>
                </a:solidFill>
                <a:latin typeface="Lato"/>
                <a:ea typeface="Lato"/>
                <a:cs typeface="Lato"/>
                <a:sym typeface="Lato"/>
              </a:rPr>
              <a:t>Equity</a:t>
            </a:r>
            <a:r>
              <a:rPr lang="en-US" sz="2500">
                <a:solidFill>
                  <a:srgbClr val="000000"/>
                </a:solidFill>
                <a:latin typeface="Lato"/>
                <a:ea typeface="Lato"/>
                <a:cs typeface="Lato"/>
                <a:sym typeface="Lato"/>
              </a:rPr>
              <a:t> </a:t>
            </a:r>
            <a:endParaRPr sz="2500">
              <a:solidFill>
                <a:srgbClr val="000000"/>
              </a:solidFill>
              <a:latin typeface="Lato"/>
              <a:ea typeface="Lato"/>
              <a:cs typeface="Lato"/>
              <a:sym typeface="Lato"/>
            </a:endParaRPr>
          </a:p>
          <a:p>
            <a:pPr marL="914400" lvl="1" indent="-368300" algn="l" rtl="0">
              <a:lnSpc>
                <a:spcPct val="100000"/>
              </a:lnSpc>
              <a:spcBef>
                <a:spcPts val="800"/>
              </a:spcBef>
              <a:spcAft>
                <a:spcPts val="0"/>
              </a:spcAft>
              <a:buClr>
                <a:srgbClr val="000000"/>
              </a:buClr>
              <a:buSzPts val="2200"/>
              <a:buFont typeface="Lato"/>
              <a:buChar char="○"/>
            </a:pPr>
            <a:r>
              <a:rPr lang="en-US" sz="2200">
                <a:solidFill>
                  <a:srgbClr val="000000"/>
                </a:solidFill>
                <a:latin typeface="Lato"/>
                <a:ea typeface="Lato"/>
                <a:cs typeface="Lato"/>
                <a:sym typeface="Lato"/>
              </a:rPr>
              <a:t>LAS leaders on key university committees</a:t>
            </a:r>
            <a:endParaRPr sz="2200">
              <a:solidFill>
                <a:srgbClr val="000000"/>
              </a:solidFill>
              <a:latin typeface="Lato"/>
              <a:ea typeface="Lato"/>
              <a:cs typeface="Lato"/>
              <a:sym typeface="Lato"/>
            </a:endParaRPr>
          </a:p>
          <a:p>
            <a:pPr marL="914400" lvl="1" indent="-368300" algn="l" rtl="0">
              <a:lnSpc>
                <a:spcPct val="100000"/>
              </a:lnSpc>
              <a:spcBef>
                <a:spcPts val="800"/>
              </a:spcBef>
              <a:spcAft>
                <a:spcPts val="0"/>
              </a:spcAft>
              <a:buClr>
                <a:srgbClr val="000000"/>
              </a:buClr>
              <a:buSzPts val="2200"/>
              <a:buFont typeface="Lato"/>
              <a:buChar char="○"/>
            </a:pPr>
            <a:r>
              <a:rPr lang="en-US" sz="2200">
                <a:solidFill>
                  <a:srgbClr val="000000"/>
                </a:solidFill>
                <a:latin typeface="Lato"/>
                <a:ea typeface="Lato"/>
                <a:cs typeface="Lato"/>
                <a:sym typeface="Lato"/>
              </a:rPr>
              <a:t>Progress on articulating “equity roadmap”</a:t>
            </a:r>
            <a:endParaRPr sz="2200">
              <a:solidFill>
                <a:srgbClr val="000000"/>
              </a:solidFill>
              <a:latin typeface="Lato"/>
              <a:ea typeface="Lato"/>
              <a:cs typeface="Lato"/>
              <a:sym typeface="Lato"/>
            </a:endParaRPr>
          </a:p>
          <a:p>
            <a:pPr marL="914400" lvl="1" indent="-368300" algn="l" rtl="0">
              <a:lnSpc>
                <a:spcPct val="100000"/>
              </a:lnSpc>
              <a:spcBef>
                <a:spcPts val="800"/>
              </a:spcBef>
              <a:spcAft>
                <a:spcPts val="0"/>
              </a:spcAft>
              <a:buClr>
                <a:srgbClr val="000000"/>
              </a:buClr>
              <a:buSzPts val="2200"/>
              <a:buFont typeface="Lato"/>
              <a:buChar char="○"/>
            </a:pPr>
            <a:r>
              <a:rPr lang="en-US" sz="2200">
                <a:solidFill>
                  <a:srgbClr val="000000"/>
                </a:solidFill>
                <a:latin typeface="Lato"/>
                <a:ea typeface="Lato"/>
                <a:cs typeface="Lato"/>
                <a:sym typeface="Lato"/>
              </a:rPr>
              <a:t>Model for college-wide workload balancing and performance evaluation</a:t>
            </a:r>
            <a:endParaRPr sz="2200">
              <a:solidFill>
                <a:srgbClr val="000000"/>
              </a:solidFill>
              <a:latin typeface="Lato"/>
              <a:ea typeface="Lato"/>
              <a:cs typeface="Lato"/>
              <a:sym typeface="Lato"/>
            </a:endParaRPr>
          </a:p>
          <a:p>
            <a:pPr marL="457200" lvl="0" indent="-387350" algn="l" rtl="0">
              <a:lnSpc>
                <a:spcPct val="100000"/>
              </a:lnSpc>
              <a:spcBef>
                <a:spcPts val="800"/>
              </a:spcBef>
              <a:spcAft>
                <a:spcPts val="0"/>
              </a:spcAft>
              <a:buClr>
                <a:srgbClr val="000000"/>
              </a:buClr>
              <a:buSzPts val="2500"/>
              <a:buFont typeface="Calibri"/>
              <a:buChar char="●"/>
            </a:pPr>
            <a:r>
              <a:rPr lang="en-US" sz="2500" b="1">
                <a:solidFill>
                  <a:srgbClr val="000000"/>
                </a:solidFill>
                <a:latin typeface="Lato"/>
                <a:ea typeface="Lato"/>
                <a:cs typeface="Lato"/>
                <a:sym typeface="Lato"/>
              </a:rPr>
              <a:t>Recruitment</a:t>
            </a:r>
            <a:r>
              <a:rPr lang="en-US" sz="2500">
                <a:solidFill>
                  <a:srgbClr val="000000"/>
                </a:solidFill>
                <a:latin typeface="Lato"/>
                <a:ea typeface="Lato"/>
                <a:cs typeface="Lato"/>
                <a:sym typeface="Lato"/>
              </a:rPr>
              <a:t> </a:t>
            </a:r>
            <a:endParaRPr sz="2500">
              <a:solidFill>
                <a:srgbClr val="000000"/>
              </a:solidFill>
              <a:latin typeface="Lato"/>
              <a:ea typeface="Lato"/>
              <a:cs typeface="Lato"/>
              <a:sym typeface="Lato"/>
            </a:endParaRPr>
          </a:p>
          <a:p>
            <a:pPr marL="914400" lvl="1" indent="-368300" algn="l" rtl="0">
              <a:lnSpc>
                <a:spcPct val="100000"/>
              </a:lnSpc>
              <a:spcBef>
                <a:spcPts val="800"/>
              </a:spcBef>
              <a:spcAft>
                <a:spcPts val="800"/>
              </a:spcAft>
              <a:buClr>
                <a:srgbClr val="000000"/>
              </a:buClr>
              <a:buSzPts val="2200"/>
              <a:buFont typeface="Lato"/>
              <a:buChar char="○"/>
            </a:pPr>
            <a:r>
              <a:rPr lang="en-US" sz="2200">
                <a:solidFill>
                  <a:srgbClr val="000000"/>
                </a:solidFill>
                <a:latin typeface="Lato"/>
                <a:ea typeface="Lato"/>
                <a:cs typeface="Lato"/>
                <a:sym typeface="Lato"/>
              </a:rPr>
              <a:t>Enrollment management strategy</a:t>
            </a:r>
            <a:endParaRPr sz="2200">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8200" y="365125"/>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dirty="0">
                <a:solidFill>
                  <a:srgbClr val="000000"/>
                </a:solidFill>
                <a:latin typeface="Lato"/>
                <a:ea typeface="Lato"/>
                <a:cs typeface="Lato"/>
                <a:sym typeface="Lato"/>
              </a:rPr>
              <a:t>What is in progress...</a:t>
            </a:r>
            <a:endParaRPr sz="4800" dirty="0">
              <a:solidFill>
                <a:srgbClr val="000000"/>
              </a:solidFill>
              <a:latin typeface="Lato"/>
              <a:ea typeface="Lato"/>
              <a:cs typeface="Lato"/>
              <a:sym typeface="Lato"/>
            </a:endParaRPr>
          </a:p>
        </p:txBody>
      </p:sp>
      <p:sp>
        <p:nvSpPr>
          <p:cNvPr id="142" name="Google Shape;142;p25"/>
          <p:cNvSpPr txBox="1">
            <a:spLocks noGrp="1"/>
          </p:cNvSpPr>
          <p:nvPr>
            <p:ph type="body" idx="1"/>
          </p:nvPr>
        </p:nvSpPr>
        <p:spPr>
          <a:xfrm>
            <a:off x="1002875" y="1558050"/>
            <a:ext cx="9845400" cy="4624500"/>
          </a:xfrm>
          <a:prstGeom prst="rect">
            <a:avLst/>
          </a:prstGeom>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Clr>
                <a:srgbClr val="000000"/>
              </a:buClr>
              <a:buSzPts val="2800"/>
              <a:buFont typeface="Lato"/>
              <a:buChar char="●"/>
            </a:pPr>
            <a:r>
              <a:rPr lang="en-US" sz="2800">
                <a:solidFill>
                  <a:srgbClr val="000000"/>
                </a:solidFill>
                <a:latin typeface="Lato"/>
                <a:ea typeface="Lato"/>
                <a:cs typeface="Lato"/>
                <a:sym typeface="Lato"/>
              </a:rPr>
              <a:t>Securing new revenue streams and resources</a:t>
            </a:r>
            <a:endParaRPr sz="2800">
              <a:solidFill>
                <a:srgbClr val="000000"/>
              </a:solidFill>
              <a:latin typeface="Lato"/>
              <a:ea typeface="Lato"/>
              <a:cs typeface="Lato"/>
              <a:sym typeface="Lato"/>
            </a:endParaRPr>
          </a:p>
          <a:p>
            <a:pPr marL="457200" lvl="0" indent="-406400" algn="l" rtl="0">
              <a:lnSpc>
                <a:spcPct val="150000"/>
              </a:lnSpc>
              <a:spcBef>
                <a:spcPts val="0"/>
              </a:spcBef>
              <a:spcAft>
                <a:spcPts val="0"/>
              </a:spcAft>
              <a:buSzPts val="2800"/>
              <a:buFont typeface="Lato"/>
              <a:buChar char="●"/>
            </a:pPr>
            <a:r>
              <a:rPr lang="en-US" sz="2800">
                <a:solidFill>
                  <a:schemeClr val="dk1"/>
                </a:solidFill>
                <a:latin typeface="Lato"/>
                <a:ea typeface="Lato"/>
                <a:cs typeface="Lato"/>
                <a:sym typeface="Lato"/>
              </a:rPr>
              <a:t>Inclusive and equitable practices </a:t>
            </a:r>
            <a:endParaRPr sz="2800">
              <a:solidFill>
                <a:schemeClr val="dk1"/>
              </a:solidFill>
              <a:latin typeface="Lato"/>
              <a:ea typeface="Lato"/>
              <a:cs typeface="Lato"/>
              <a:sym typeface="Lato"/>
            </a:endParaRPr>
          </a:p>
          <a:p>
            <a:pPr marL="457200" lvl="0" indent="-406400" algn="l" rtl="0">
              <a:lnSpc>
                <a:spcPct val="150000"/>
              </a:lnSpc>
              <a:spcBef>
                <a:spcPts val="0"/>
              </a:spcBef>
              <a:spcAft>
                <a:spcPts val="0"/>
              </a:spcAft>
              <a:buClr>
                <a:srgbClr val="000000"/>
              </a:buClr>
              <a:buSzPts val="2800"/>
              <a:buFont typeface="Lato"/>
              <a:buChar char="●"/>
            </a:pPr>
            <a:r>
              <a:rPr lang="en-US" sz="2800">
                <a:solidFill>
                  <a:schemeClr val="dk1"/>
                </a:solidFill>
                <a:latin typeface="Lato"/>
                <a:ea typeface="Lato"/>
                <a:cs typeface="Lato"/>
                <a:sym typeface="Lato"/>
              </a:rPr>
              <a:t>Workload models</a:t>
            </a:r>
            <a:endParaRPr sz="2800">
              <a:solidFill>
                <a:schemeClr val="dk1"/>
              </a:solidFill>
              <a:latin typeface="Lato"/>
              <a:ea typeface="Lato"/>
              <a:cs typeface="Lato"/>
              <a:sym typeface="Lato"/>
            </a:endParaRPr>
          </a:p>
          <a:p>
            <a:pPr marL="457200" lvl="0" indent="-406400" algn="l" rtl="0">
              <a:lnSpc>
                <a:spcPct val="150000"/>
              </a:lnSpc>
              <a:spcBef>
                <a:spcPts val="0"/>
              </a:spcBef>
              <a:spcAft>
                <a:spcPts val="0"/>
              </a:spcAft>
              <a:buClr>
                <a:srgbClr val="000000"/>
              </a:buClr>
              <a:buSzPts val="2800"/>
              <a:buFont typeface="Lato"/>
              <a:buChar char="●"/>
            </a:pPr>
            <a:r>
              <a:rPr lang="en-US" sz="2800">
                <a:solidFill>
                  <a:srgbClr val="000000"/>
                </a:solidFill>
                <a:latin typeface="Lato"/>
                <a:ea typeface="Lato"/>
                <a:cs typeface="Lato"/>
                <a:sym typeface="Lato"/>
              </a:rPr>
              <a:t>Community partnerships</a:t>
            </a:r>
            <a:endParaRPr sz="2800">
              <a:solidFill>
                <a:srgbClr val="000000"/>
              </a:solidFill>
              <a:latin typeface="Lato"/>
              <a:ea typeface="Lato"/>
              <a:cs typeface="Lato"/>
              <a:sym typeface="Lato"/>
            </a:endParaRPr>
          </a:p>
          <a:p>
            <a:pPr marL="457200" lvl="0" indent="-406400" algn="l" rtl="0">
              <a:lnSpc>
                <a:spcPct val="150000"/>
              </a:lnSpc>
              <a:spcBef>
                <a:spcPts val="0"/>
              </a:spcBef>
              <a:spcAft>
                <a:spcPts val="0"/>
              </a:spcAft>
              <a:buClr>
                <a:srgbClr val="000000"/>
              </a:buClr>
              <a:buSzPts val="2800"/>
              <a:buFont typeface="Lato"/>
              <a:buChar char="●"/>
            </a:pPr>
            <a:r>
              <a:rPr lang="en-US" sz="2800">
                <a:solidFill>
                  <a:srgbClr val="000000"/>
                </a:solidFill>
                <a:latin typeface="Lato"/>
                <a:ea typeface="Lato"/>
                <a:cs typeface="Lato"/>
                <a:sym typeface="Lato"/>
              </a:rPr>
              <a:t>Alumni engagement </a:t>
            </a:r>
            <a:endParaRPr sz="2800">
              <a:solidFill>
                <a:srgbClr val="000000"/>
              </a:solidFill>
              <a:latin typeface="Lato"/>
              <a:ea typeface="Lato"/>
              <a:cs typeface="Lato"/>
              <a:sym typeface="Lato"/>
            </a:endParaRPr>
          </a:p>
          <a:p>
            <a:pPr marL="457200" lvl="0" indent="-406400" algn="l" rtl="0">
              <a:lnSpc>
                <a:spcPct val="150000"/>
              </a:lnSpc>
              <a:spcBef>
                <a:spcPts val="0"/>
              </a:spcBef>
              <a:spcAft>
                <a:spcPts val="0"/>
              </a:spcAft>
              <a:buClr>
                <a:srgbClr val="000000"/>
              </a:buClr>
              <a:buSzPts val="2800"/>
              <a:buFont typeface="Lato"/>
              <a:buChar char="●"/>
            </a:pPr>
            <a:r>
              <a:rPr lang="en-US" sz="2800">
                <a:solidFill>
                  <a:srgbClr val="000000"/>
                </a:solidFill>
                <a:latin typeface="Lato"/>
                <a:ea typeface="Lato"/>
                <a:cs typeface="Lato"/>
                <a:sym typeface="Lato"/>
              </a:rPr>
              <a:t>Vision for post-bacc education</a:t>
            </a:r>
            <a:endParaRPr sz="2800">
              <a:solidFill>
                <a:srgbClr val="000000"/>
              </a:solidFill>
              <a:latin typeface="Lato"/>
              <a:ea typeface="Lato"/>
              <a:cs typeface="Lato"/>
              <a:sym typeface="Lato"/>
            </a:endParaRPr>
          </a:p>
          <a:p>
            <a:pPr marL="457200" lvl="0" indent="-406400" algn="l" rtl="0">
              <a:lnSpc>
                <a:spcPct val="150000"/>
              </a:lnSpc>
              <a:spcBef>
                <a:spcPts val="0"/>
              </a:spcBef>
              <a:spcAft>
                <a:spcPts val="0"/>
              </a:spcAft>
              <a:buClr>
                <a:srgbClr val="000000"/>
              </a:buClr>
              <a:buSzPts val="2800"/>
              <a:buFont typeface="Lato"/>
              <a:buChar char="●"/>
            </a:pPr>
            <a:r>
              <a:rPr lang="en-US" sz="2800">
                <a:solidFill>
                  <a:srgbClr val="000000"/>
                </a:solidFill>
                <a:latin typeface="Lato"/>
                <a:ea typeface="Lato"/>
                <a:cs typeface="Lato"/>
                <a:sym typeface="Lato"/>
              </a:rPr>
              <a:t>Vision for online education</a:t>
            </a:r>
            <a:endParaRPr sz="2800">
              <a:solidFill>
                <a:srgbClr val="00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600">
                <a:latin typeface="Lato"/>
                <a:ea typeface="Lato"/>
                <a:cs typeface="Lato"/>
                <a:sym typeface="Lato"/>
              </a:rPr>
              <a:t>What impeded progress?</a:t>
            </a:r>
            <a:endParaRPr sz="4600">
              <a:latin typeface="Lato"/>
              <a:ea typeface="Lato"/>
              <a:cs typeface="Lato"/>
              <a:sym typeface="Lato"/>
            </a:endParaRPr>
          </a:p>
        </p:txBody>
      </p:sp>
      <p:sp>
        <p:nvSpPr>
          <p:cNvPr id="158" name="Google Shape;158;p27"/>
          <p:cNvSpPr txBox="1">
            <a:spLocks noGrp="1"/>
          </p:cNvSpPr>
          <p:nvPr>
            <p:ph type="body" idx="1"/>
          </p:nvPr>
        </p:nvSpPr>
        <p:spPr>
          <a:xfrm>
            <a:off x="838200" y="1620350"/>
            <a:ext cx="10515600" cy="46557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Clr>
                <a:srgbClr val="000000"/>
              </a:buClr>
              <a:buSzPts val="2800"/>
              <a:buFont typeface="Lato"/>
              <a:buChar char="●"/>
            </a:pPr>
            <a:r>
              <a:rPr lang="en-US" sz="2600">
                <a:solidFill>
                  <a:srgbClr val="000000"/>
                </a:solidFill>
                <a:latin typeface="Lato"/>
                <a:ea typeface="Lato"/>
                <a:cs typeface="Lato"/>
                <a:sym typeface="Lato"/>
              </a:rPr>
              <a:t>External constraints (beyond BU control)</a:t>
            </a:r>
            <a:r>
              <a:rPr lang="en-US" sz="2800">
                <a:solidFill>
                  <a:srgbClr val="000000"/>
                </a:solidFill>
                <a:latin typeface="Lato"/>
                <a:ea typeface="Lato"/>
                <a:cs typeface="Lato"/>
                <a:sym typeface="Lato"/>
              </a:rPr>
              <a:t>  </a:t>
            </a:r>
            <a:endParaRPr sz="2800">
              <a:solidFill>
                <a:srgbClr val="000000"/>
              </a:solidFill>
              <a:latin typeface="Lato"/>
              <a:ea typeface="Lato"/>
              <a:cs typeface="Lato"/>
              <a:sym typeface="Lato"/>
            </a:endParaRPr>
          </a:p>
          <a:p>
            <a:pPr marL="914400" lvl="1" indent="-406400" algn="l" rtl="0">
              <a:lnSpc>
                <a:spcPct val="115000"/>
              </a:lnSpc>
              <a:spcBef>
                <a:spcPts val="1000"/>
              </a:spcBef>
              <a:spcAft>
                <a:spcPts val="0"/>
              </a:spcAft>
              <a:buClr>
                <a:srgbClr val="000000"/>
              </a:buClr>
              <a:buSzPts val="2800"/>
              <a:buFont typeface="Lato"/>
              <a:buChar char="○"/>
            </a:pPr>
            <a:r>
              <a:rPr lang="en-US" sz="2100">
                <a:solidFill>
                  <a:srgbClr val="000000"/>
                </a:solidFill>
                <a:latin typeface="Lato"/>
                <a:ea typeface="Lato"/>
                <a:cs typeface="Lato"/>
                <a:sym typeface="Lato"/>
              </a:rPr>
              <a:t>Covid, devaluation of higher ed, demographic “cliff”</a:t>
            </a:r>
            <a:endParaRPr sz="2100">
              <a:solidFill>
                <a:srgbClr val="000000"/>
              </a:solidFill>
              <a:latin typeface="Lato"/>
              <a:ea typeface="Lato"/>
              <a:cs typeface="Lato"/>
              <a:sym typeface="Lato"/>
            </a:endParaRPr>
          </a:p>
          <a:p>
            <a:pPr marL="457200" lvl="0" indent="-393700" algn="l" rtl="0">
              <a:lnSpc>
                <a:spcPct val="115000"/>
              </a:lnSpc>
              <a:spcBef>
                <a:spcPts val="1000"/>
              </a:spcBef>
              <a:spcAft>
                <a:spcPts val="0"/>
              </a:spcAft>
              <a:buClr>
                <a:srgbClr val="000000"/>
              </a:buClr>
              <a:buSzPts val="2600"/>
              <a:buFont typeface="Lato"/>
              <a:buChar char="●"/>
            </a:pPr>
            <a:r>
              <a:rPr lang="en-US" sz="2600">
                <a:solidFill>
                  <a:srgbClr val="000000"/>
                </a:solidFill>
                <a:latin typeface="Lato"/>
                <a:ea typeface="Lato"/>
                <a:cs typeface="Lato"/>
                <a:sym typeface="Lato"/>
              </a:rPr>
              <a:t>External constraints (beyond LAS control)  </a:t>
            </a:r>
            <a:endParaRPr sz="2600">
              <a:solidFill>
                <a:srgbClr val="000000"/>
              </a:solidFill>
              <a:latin typeface="Lato"/>
              <a:ea typeface="Lato"/>
              <a:cs typeface="Lato"/>
              <a:sym typeface="Lato"/>
            </a:endParaRPr>
          </a:p>
          <a:p>
            <a:pPr marL="914400" lvl="1" indent="-368300" algn="l" rtl="0">
              <a:lnSpc>
                <a:spcPct val="115000"/>
              </a:lnSpc>
              <a:spcBef>
                <a:spcPts val="1000"/>
              </a:spcBef>
              <a:spcAft>
                <a:spcPts val="0"/>
              </a:spcAft>
              <a:buClr>
                <a:srgbClr val="000000"/>
              </a:buClr>
              <a:buSzPts val="2200"/>
              <a:buFont typeface="Lato"/>
              <a:buChar char="○"/>
            </a:pPr>
            <a:r>
              <a:rPr lang="en-US" sz="2200">
                <a:solidFill>
                  <a:srgbClr val="000000"/>
                </a:solidFill>
                <a:latin typeface="Lato"/>
                <a:ea typeface="Lato"/>
                <a:cs typeface="Lato"/>
                <a:sym typeface="Lato"/>
              </a:rPr>
              <a:t>University finances, current budgeting/workload/T&amp;P models</a:t>
            </a:r>
            <a:endParaRPr sz="2200">
              <a:solidFill>
                <a:srgbClr val="000000"/>
              </a:solidFill>
              <a:latin typeface="Lato"/>
              <a:ea typeface="Lato"/>
              <a:cs typeface="Lato"/>
              <a:sym typeface="Lato"/>
            </a:endParaRPr>
          </a:p>
          <a:p>
            <a:pPr marL="457200" lvl="0" indent="-393700" algn="l" rtl="0">
              <a:lnSpc>
                <a:spcPct val="115000"/>
              </a:lnSpc>
              <a:spcBef>
                <a:spcPts val="1000"/>
              </a:spcBef>
              <a:spcAft>
                <a:spcPts val="0"/>
              </a:spcAft>
              <a:buClr>
                <a:srgbClr val="000000"/>
              </a:buClr>
              <a:buSzPts val="2600"/>
              <a:buFont typeface="Lato"/>
              <a:buChar char="●"/>
            </a:pPr>
            <a:r>
              <a:rPr lang="en-US" sz="2600">
                <a:solidFill>
                  <a:srgbClr val="000000"/>
                </a:solidFill>
                <a:latin typeface="Lato"/>
                <a:ea typeface="Lato"/>
                <a:cs typeface="Lato"/>
                <a:sym typeface="Lato"/>
              </a:rPr>
              <a:t>Items that need reallocation of energies or money</a:t>
            </a:r>
            <a:endParaRPr sz="2600">
              <a:solidFill>
                <a:srgbClr val="000000"/>
              </a:solidFill>
              <a:latin typeface="Lato"/>
              <a:ea typeface="Lato"/>
              <a:cs typeface="Lato"/>
              <a:sym typeface="Lato"/>
            </a:endParaRPr>
          </a:p>
          <a:p>
            <a:pPr marL="914400" lvl="1" indent="-368300" algn="l" rtl="0">
              <a:lnSpc>
                <a:spcPct val="115000"/>
              </a:lnSpc>
              <a:spcBef>
                <a:spcPts val="1000"/>
              </a:spcBef>
              <a:spcAft>
                <a:spcPts val="0"/>
              </a:spcAft>
              <a:buClr>
                <a:srgbClr val="000000"/>
              </a:buClr>
              <a:buSzPts val="2200"/>
              <a:buFont typeface="Lato"/>
              <a:buChar char="○"/>
            </a:pPr>
            <a:r>
              <a:rPr lang="en-US" sz="2200">
                <a:solidFill>
                  <a:srgbClr val="000000"/>
                </a:solidFill>
                <a:latin typeface="Lato"/>
                <a:ea typeface="Lato"/>
                <a:cs typeface="Lato"/>
                <a:sym typeface="Lato"/>
              </a:rPr>
              <a:t>Community partnerships, alumni engagement</a:t>
            </a:r>
            <a:endParaRPr sz="2200">
              <a:solidFill>
                <a:srgbClr val="000000"/>
              </a:solidFill>
              <a:latin typeface="Lato"/>
              <a:ea typeface="Lato"/>
              <a:cs typeface="Lato"/>
              <a:sym typeface="Lato"/>
            </a:endParaRPr>
          </a:p>
          <a:p>
            <a:pPr marL="457200" lvl="0" indent="-393700" algn="l" rtl="0">
              <a:lnSpc>
                <a:spcPct val="115000"/>
              </a:lnSpc>
              <a:spcBef>
                <a:spcPts val="1000"/>
              </a:spcBef>
              <a:spcAft>
                <a:spcPts val="0"/>
              </a:spcAft>
              <a:buClr>
                <a:srgbClr val="000000"/>
              </a:buClr>
              <a:buSzPts val="2600"/>
              <a:buFont typeface="Lato"/>
              <a:buChar char="●"/>
            </a:pPr>
            <a:r>
              <a:rPr lang="en-US" sz="2600">
                <a:solidFill>
                  <a:srgbClr val="000000"/>
                </a:solidFill>
                <a:latin typeface="Lato"/>
                <a:ea typeface="Lato"/>
                <a:cs typeface="Lato"/>
                <a:sym typeface="Lato"/>
              </a:rPr>
              <a:t>Complex issues that are hard to talk about</a:t>
            </a:r>
            <a:endParaRPr sz="2600">
              <a:solidFill>
                <a:srgbClr val="000000"/>
              </a:solidFill>
              <a:latin typeface="Lato"/>
              <a:ea typeface="Lato"/>
              <a:cs typeface="Lato"/>
              <a:sym typeface="Lato"/>
            </a:endParaRPr>
          </a:p>
          <a:p>
            <a:pPr marL="914400" lvl="1" indent="-368300" algn="l" rtl="0">
              <a:lnSpc>
                <a:spcPct val="115000"/>
              </a:lnSpc>
              <a:spcBef>
                <a:spcPts val="1000"/>
              </a:spcBef>
              <a:spcAft>
                <a:spcPts val="0"/>
              </a:spcAft>
              <a:buClr>
                <a:srgbClr val="000000"/>
              </a:buClr>
              <a:buSzPts val="2200"/>
              <a:buFont typeface="Lato"/>
              <a:buChar char="○"/>
            </a:pPr>
            <a:r>
              <a:rPr lang="en-US" sz="2200">
                <a:solidFill>
                  <a:srgbClr val="000000"/>
                </a:solidFill>
                <a:latin typeface="Lato"/>
                <a:ea typeface="Lato"/>
                <a:cs typeface="Lato"/>
                <a:sym typeface="Lato"/>
              </a:rPr>
              <a:t>Diversity/equity/inclusion, workload</a:t>
            </a:r>
            <a:endParaRPr sz="2200">
              <a:solidFill>
                <a:srgbClr val="0000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763</Words>
  <Application>Microsoft Office PowerPoint</Application>
  <PresentationFormat>Widescreen</PresentationFormat>
  <Paragraphs>107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Lato</vt:lpstr>
      <vt:lpstr>Arial</vt:lpstr>
      <vt:lpstr>Calibri</vt:lpstr>
      <vt:lpstr>Simple Light</vt:lpstr>
      <vt:lpstr>PowerPoint Presentation</vt:lpstr>
      <vt:lpstr>LAS Action Plan 2017-2021</vt:lpstr>
      <vt:lpstr>Goal 1.  To enrich the LAS community of scholars, teachers, staff, students, and alumni.</vt:lpstr>
      <vt:lpstr>Goal 2.  To work with relevant partners to advance the interests of the College.</vt:lpstr>
      <vt:lpstr>Tracking  progress</vt:lpstr>
      <vt:lpstr>What we accomplished...</vt:lpstr>
      <vt:lpstr>More accomplishments...</vt:lpstr>
      <vt:lpstr>What is in progress...</vt:lpstr>
      <vt:lpstr>What impeded progress?</vt:lpstr>
      <vt:lpstr>What should be in new strategic plan(s)? </vt:lpstr>
      <vt:lpstr>LAS Strategic Planning Committee (Spring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Moon, Daniel</dc:creator>
  <cp:lastModifiedBy>Moon, Daniel</cp:lastModifiedBy>
  <cp:revision>3</cp:revision>
  <dcterms:modified xsi:type="dcterms:W3CDTF">2022-04-11T17:32:45Z</dcterms:modified>
</cp:coreProperties>
</file>