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handoutMasterIdLst>
    <p:handoutMasterId r:id="rId40"/>
  </p:handoutMasterIdLst>
  <p:sldIdLst>
    <p:sldId id="256" r:id="rId2"/>
    <p:sldId id="322" r:id="rId3"/>
    <p:sldId id="309" r:id="rId4"/>
    <p:sldId id="290" r:id="rId5"/>
    <p:sldId id="312" r:id="rId6"/>
    <p:sldId id="324" r:id="rId7"/>
    <p:sldId id="297" r:id="rId8"/>
    <p:sldId id="298" r:id="rId9"/>
    <p:sldId id="326" r:id="rId10"/>
    <p:sldId id="289" r:id="rId11"/>
    <p:sldId id="302" r:id="rId12"/>
    <p:sldId id="301" r:id="rId13"/>
    <p:sldId id="300" r:id="rId14"/>
    <p:sldId id="277" r:id="rId15"/>
    <p:sldId id="314" r:id="rId16"/>
    <p:sldId id="315" r:id="rId17"/>
    <p:sldId id="316" r:id="rId18"/>
    <p:sldId id="327" r:id="rId19"/>
    <p:sldId id="328" r:id="rId20"/>
    <p:sldId id="304" r:id="rId21"/>
    <p:sldId id="320" r:id="rId22"/>
    <p:sldId id="321" r:id="rId23"/>
    <p:sldId id="272" r:id="rId24"/>
    <p:sldId id="273" r:id="rId25"/>
    <p:sldId id="282" r:id="rId26"/>
    <p:sldId id="283" r:id="rId27"/>
    <p:sldId id="295" r:id="rId28"/>
    <p:sldId id="305" r:id="rId29"/>
    <p:sldId id="306" r:id="rId30"/>
    <p:sldId id="317" r:id="rId31"/>
    <p:sldId id="318" r:id="rId32"/>
    <p:sldId id="291" r:id="rId33"/>
    <p:sldId id="308" r:id="rId34"/>
    <p:sldId id="286" r:id="rId35"/>
    <p:sldId id="325" r:id="rId36"/>
    <p:sldId id="323" r:id="rId37"/>
    <p:sldId id="2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p:scale>
          <a:sx n="100" d="100"/>
          <a:sy n="100" d="100"/>
        </p:scale>
        <p:origin x="1320"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02B40-90E3-344E-B9C5-733DC17B4F9E}" type="datetimeFigureOut">
              <a:rPr lang="en-US" smtClean="0"/>
              <a:pPr/>
              <a:t>1/16/18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C4B30-A267-FF43-AD0B-E7D0849BBAE5}" type="slidenum">
              <a:rPr lang="en-US" smtClean="0"/>
              <a:pPr/>
              <a:t>‹#›</a:t>
            </a:fld>
            <a:endParaRPr lang="en-US"/>
          </a:p>
        </p:txBody>
      </p:sp>
    </p:spTree>
    <p:extLst>
      <p:ext uri="{BB962C8B-B14F-4D97-AF65-F5344CB8AC3E}">
        <p14:creationId xmlns:p14="http://schemas.microsoft.com/office/powerpoint/2010/main" val="3789034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0B2BE-6252-2643-8C59-341FB1AD64B3}" type="datetimeFigureOut">
              <a:rPr lang="en-US" smtClean="0"/>
              <a:pPr/>
              <a:t>1/16/18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B5663-1A2C-5C45-99F9-BFD7F0A82ECD}" type="slidenum">
              <a:rPr lang="en-US" smtClean="0"/>
              <a:pPr/>
              <a:t>‹#›</a:t>
            </a:fld>
            <a:endParaRPr lang="en-US"/>
          </a:p>
        </p:txBody>
      </p:sp>
    </p:spTree>
    <p:extLst>
      <p:ext uri="{BB962C8B-B14F-4D97-AF65-F5344CB8AC3E}">
        <p14:creationId xmlns:p14="http://schemas.microsoft.com/office/powerpoint/2010/main" val="164985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Emotions are always present in learning, Take a test</a:t>
            </a:r>
            <a:endParaRPr lang="en-US" dirty="0"/>
          </a:p>
        </p:txBody>
      </p:sp>
      <p:sp>
        <p:nvSpPr>
          <p:cNvPr id="4" name="Slide Number Placeholder 3"/>
          <p:cNvSpPr>
            <a:spLocks noGrp="1"/>
          </p:cNvSpPr>
          <p:nvPr>
            <p:ph type="sldNum" sz="quarter" idx="10"/>
          </p:nvPr>
        </p:nvSpPr>
        <p:spPr/>
        <p:txBody>
          <a:bodyPr/>
          <a:lstStyle/>
          <a:p>
            <a:fld id="{FDDB5663-1A2C-5C45-99F9-BFD7F0A82ECD}" type="slidenum">
              <a:rPr lang="en-US" smtClean="0"/>
              <a:pPr/>
              <a:t>24</a:t>
            </a:fld>
            <a:endParaRPr lang="en-US"/>
          </a:p>
        </p:txBody>
      </p:sp>
    </p:spTree>
    <p:extLst>
      <p:ext uri="{BB962C8B-B14F-4D97-AF65-F5344CB8AC3E}">
        <p14:creationId xmlns:p14="http://schemas.microsoft.com/office/powerpoint/2010/main" val="128172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B5663-1A2C-5C45-99F9-BFD7F0A82ECD}" type="slidenum">
              <a:rPr lang="en-US" smtClean="0"/>
              <a:pPr/>
              <a:t>28</a:t>
            </a:fld>
            <a:endParaRPr lang="en-US"/>
          </a:p>
        </p:txBody>
      </p:sp>
    </p:spTree>
    <p:extLst>
      <p:ext uri="{BB962C8B-B14F-4D97-AF65-F5344CB8AC3E}">
        <p14:creationId xmlns:p14="http://schemas.microsoft.com/office/powerpoint/2010/main" val="107036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9D21D778-B565-4D7E-94D7-64010A445B68}" type="datetimeFigureOut">
              <a:rPr lang="en-US" smtClean="0"/>
              <a:pPr/>
              <a:t>1/16/18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2E26D9-89E9-3D4F-8C0A-FED02F1D4281}" type="datetimeFigureOut">
              <a:rPr lang="en-US" smtClean="0"/>
              <a:pPr/>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C9541-6E6B-5248-9F41-F53F6AA611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2E26D9-89E9-3D4F-8C0A-FED02F1D4281}" type="datetimeFigureOut">
              <a:rPr lang="en-US" smtClean="0"/>
              <a:pPr/>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C9541-6E6B-5248-9F41-F53F6AA611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2E26D9-89E9-3D4F-8C0A-FED02F1D4281}" type="datetimeFigureOut">
              <a:rPr lang="en-US" smtClean="0"/>
              <a:pPr/>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C9541-6E6B-5248-9F41-F53F6AA6112D}"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1/16/18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2E26D9-89E9-3D4F-8C0A-FED02F1D4281}" type="datetimeFigureOut">
              <a:rPr lang="en-US" smtClean="0"/>
              <a:pPr/>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C9541-6E6B-5248-9F41-F53F6AA6112D}"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2E26D9-89E9-3D4F-8C0A-FED02F1D4281}" type="datetimeFigureOut">
              <a:rPr lang="en-US" smtClean="0"/>
              <a:pPr/>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C9541-6E6B-5248-9F41-F53F6AA611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2E26D9-89E9-3D4F-8C0A-FED02F1D4281}" type="datetimeFigureOut">
              <a:rPr lang="en-US" smtClean="0"/>
              <a:pPr/>
              <a:t>1/16/18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C9541-6E6B-5248-9F41-F53F6AA6112D}"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E26D9-89E9-3D4F-8C0A-FED02F1D4281}" type="datetimeFigureOut">
              <a:rPr lang="en-US" smtClean="0"/>
              <a:pPr/>
              <a:t>1/16/18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C9541-6E6B-5248-9F41-F53F6AA611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B2E26D9-89E9-3D4F-8C0A-FED02F1D4281}" type="datetimeFigureOut">
              <a:rPr lang="en-US" smtClean="0"/>
              <a:pPr/>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8B2E26D9-89E9-3D4F-8C0A-FED02F1D4281}" type="datetimeFigureOut">
              <a:rPr lang="en-US" smtClean="0"/>
              <a:pPr/>
              <a:t>1/16/18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DEC9541-6E6B-5248-9F41-F53F6AA6112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8B2E26D9-89E9-3D4F-8C0A-FED02F1D4281}" type="datetimeFigureOut">
              <a:rPr lang="en-US" smtClean="0"/>
              <a:pPr/>
              <a:t>1/16/18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FDEC9541-6E6B-5248-9F41-F53F6AA611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sel.org/wp-content/uploads/2016/08/PDF-7-Illinois-SEL-Standard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tress.org/workplace-stress/" TargetMode="External"/><Relationship Id="rId4" Type="http://schemas.openxmlformats.org/officeDocument/2006/relationships/hyperlink" Target="http://www.mayoclinic.com/health/stress-symptom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15517969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acu.org/publications-research/periodicals/engaged-learning-are-we-all-same-pag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pers.ssrn.com/sol3/papers.cfm?abstract_id=73970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http://www.businessballs.com/" TargetMode="External"/><Relationship Id="rId1" Type="http://schemas.openxmlformats.org/officeDocument/2006/relationships/slideLayout" Target="../slideLayouts/slideLayout2.xml"/><Relationship Id="rId2" Type="http://schemas.openxmlformats.org/officeDocument/2006/relationships/hyperlink" Target="https://www.ted.com/talks/carol_dweck_the_power_of_believing_that_you_can_improve" TargetMode="External"/><Relationship Id="rId3" Type="http://schemas.openxmlformats.org/officeDocument/2006/relationships/hyperlink" Target="https://vimeo.com/155179699" TargetMode="External"/><Relationship Id="rId4" Type="http://schemas.openxmlformats.org/officeDocument/2006/relationships/hyperlink" Target="http://www.drjerm.com/Positive-Self-Talk/Positive-Self-Talk.php" TargetMode="External"/><Relationship Id="rId5" Type="http://schemas.openxmlformats.org/officeDocument/2006/relationships/hyperlink" Target="http://www.aliveinthemoment.com/stress/types-self-talk.html" TargetMode="External"/><Relationship Id="rId6" Type="http://schemas.openxmlformats.org/officeDocument/2006/relationships/hyperlink" Target="http://www.youtube.com/watch?v=XVQ1ULfQawk&amp;feature=related" TargetMode="External"/><Relationship Id="rId7" Type="http://schemas.openxmlformats.org/officeDocument/2006/relationships/hyperlink" Target="http://www.youtube.com/watch?v=u5um8QWWRvo&amp;feature=relmfu"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pers.ssrn.com/sol3/papers.cfm?abstract_id=7397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Building Learning Communities Through Engaged </a:t>
            </a:r>
            <a:r>
              <a:rPr lang="en-US" dirty="0"/>
              <a:t>L</a:t>
            </a:r>
            <a:r>
              <a:rPr lang="en-US" dirty="0" smtClean="0"/>
              <a:t>earning</a:t>
            </a:r>
            <a:endParaRPr lang="en-US" dirty="0"/>
          </a:p>
        </p:txBody>
      </p:sp>
      <p:sp>
        <p:nvSpPr>
          <p:cNvPr id="3" name="Subtitle 2"/>
          <p:cNvSpPr>
            <a:spLocks noGrp="1"/>
          </p:cNvSpPr>
          <p:nvPr>
            <p:ph type="subTitle" idx="1"/>
          </p:nvPr>
        </p:nvSpPr>
        <p:spPr/>
        <p:txBody>
          <a:bodyPr>
            <a:normAutofit/>
          </a:bodyPr>
          <a:lstStyle/>
          <a:p>
            <a:r>
              <a:rPr lang="en-US" dirty="0" smtClean="0"/>
              <a:t>Dr. </a:t>
            </a:r>
            <a:r>
              <a:rPr lang="en-US" dirty="0" err="1" smtClean="0"/>
              <a:t>Heljä</a:t>
            </a:r>
            <a:r>
              <a:rPr lang="en-US" dirty="0" smtClean="0"/>
              <a:t> </a:t>
            </a:r>
            <a:r>
              <a:rPr lang="en-US" dirty="0" err="1" smtClean="0"/>
              <a:t>Antola</a:t>
            </a:r>
            <a:r>
              <a:rPr lang="en-US" dirty="0" smtClean="0"/>
              <a:t> Crowe</a:t>
            </a:r>
          </a:p>
          <a:p>
            <a:r>
              <a:rPr lang="en-US" dirty="0" smtClean="0"/>
              <a:t>Bradley University</a:t>
            </a:r>
            <a:endParaRPr lang="en-US" dirty="0"/>
          </a:p>
        </p:txBody>
      </p:sp>
    </p:spTree>
    <p:extLst>
      <p:ext uri="{BB962C8B-B14F-4D97-AF65-F5344CB8AC3E}">
        <p14:creationId xmlns:p14="http://schemas.microsoft.com/office/powerpoint/2010/main" val="32011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dirty="0" err="1" smtClean="0"/>
              <a:t>Abnaki</a:t>
            </a:r>
            <a:r>
              <a:rPr lang="en-US" dirty="0" smtClean="0"/>
              <a:t>, </a:t>
            </a:r>
            <a:r>
              <a:rPr lang="en-US" dirty="0" err="1" smtClean="0"/>
              <a:t>Achinese</a:t>
            </a:r>
            <a:r>
              <a:rPr lang="en-US" dirty="0" smtClean="0"/>
              <a:t>, </a:t>
            </a:r>
            <a:r>
              <a:rPr lang="en-US" dirty="0" err="1" smtClean="0"/>
              <a:t>Achumawi</a:t>
            </a:r>
            <a:r>
              <a:rPr lang="en-US" dirty="0" smtClean="0"/>
              <a:t>, African, Afrikaans, </a:t>
            </a:r>
            <a:r>
              <a:rPr lang="en-US" dirty="0" err="1" smtClean="0"/>
              <a:t>Ahtena</a:t>
            </a:r>
            <a:r>
              <a:rPr lang="en-US" dirty="0" smtClean="0"/>
              <a:t>, Alabama, Albanian, Aleut, Algonquian, American Indian, Amharic, Apache, Arabic, Arapaho, </a:t>
            </a:r>
            <a:r>
              <a:rPr lang="en-US" dirty="0" err="1" smtClean="0"/>
              <a:t>Arawakian</a:t>
            </a:r>
            <a:r>
              <a:rPr lang="en-US" dirty="0" smtClean="0"/>
              <a:t>, </a:t>
            </a:r>
            <a:r>
              <a:rPr lang="en-US" dirty="0" err="1" smtClean="0"/>
              <a:t>Arikara</a:t>
            </a:r>
            <a:r>
              <a:rPr lang="en-US" dirty="0" smtClean="0"/>
              <a:t>, Armenian, Assamese, </a:t>
            </a:r>
            <a:r>
              <a:rPr lang="en-US" dirty="0" err="1" smtClean="0"/>
              <a:t>Athapascan</a:t>
            </a:r>
            <a:r>
              <a:rPr lang="en-US" dirty="0" smtClean="0"/>
              <a:t>, </a:t>
            </a:r>
            <a:r>
              <a:rPr lang="en-US" dirty="0" err="1" smtClean="0"/>
              <a:t>Atsina</a:t>
            </a:r>
            <a:r>
              <a:rPr lang="en-US" dirty="0" smtClean="0"/>
              <a:t>, </a:t>
            </a:r>
            <a:r>
              <a:rPr lang="en-US" dirty="0" err="1" smtClean="0"/>
              <a:t>Atsugewi</a:t>
            </a:r>
            <a:r>
              <a:rPr lang="en-US" dirty="0" smtClean="0"/>
              <a:t>, </a:t>
            </a:r>
            <a:r>
              <a:rPr lang="en-US" dirty="0" err="1" smtClean="0"/>
              <a:t>Aymara</a:t>
            </a:r>
            <a:r>
              <a:rPr lang="en-US" dirty="0" smtClean="0"/>
              <a:t>, </a:t>
            </a:r>
            <a:r>
              <a:rPr lang="en-US" dirty="0" err="1" smtClean="0"/>
              <a:t>Azerabaijani</a:t>
            </a:r>
            <a:r>
              <a:rPr lang="en-US" dirty="0" smtClean="0"/>
              <a:t>, Aztecan, Balinese, </a:t>
            </a:r>
            <a:r>
              <a:rPr lang="en-US" dirty="0" err="1" smtClean="0"/>
              <a:t>Balochi</a:t>
            </a:r>
            <a:r>
              <a:rPr lang="en-US" dirty="0" smtClean="0"/>
              <a:t>, Bantu, Basque, Bengali, Berber, </a:t>
            </a:r>
            <a:r>
              <a:rPr lang="en-US" dirty="0" err="1" smtClean="0"/>
              <a:t>Bielorussian</a:t>
            </a:r>
            <a:r>
              <a:rPr lang="en-US" dirty="0" smtClean="0"/>
              <a:t>, </a:t>
            </a:r>
            <a:r>
              <a:rPr lang="en-US" dirty="0" err="1" smtClean="0"/>
              <a:t>Bihari</a:t>
            </a:r>
            <a:r>
              <a:rPr lang="en-US" dirty="0" smtClean="0"/>
              <a:t>, </a:t>
            </a:r>
            <a:r>
              <a:rPr lang="en-US" dirty="0" err="1" smtClean="0"/>
              <a:t>Bikol</a:t>
            </a:r>
            <a:r>
              <a:rPr lang="en-US" dirty="0" smtClean="0"/>
              <a:t>, </a:t>
            </a:r>
            <a:r>
              <a:rPr lang="en-US" dirty="0" err="1" smtClean="0"/>
              <a:t>Bisayan</a:t>
            </a:r>
            <a:r>
              <a:rPr lang="en-US" dirty="0" smtClean="0"/>
              <a:t>, Blackfoot, Bulgarian, Burmese, Caddo, Cahuilla, Cajun, Cambodian, Cantonese, Carolinian, Catalonian, Caucasian, Cayuga, Chadic, Cham, Chamorro, </a:t>
            </a:r>
            <a:r>
              <a:rPr lang="en-US" dirty="0" err="1" smtClean="0"/>
              <a:t>Chasta</a:t>
            </a:r>
            <a:r>
              <a:rPr lang="en-US" dirty="0" smtClean="0"/>
              <a:t> Costa, Chemehuevi, Cherokee, </a:t>
            </a:r>
            <a:r>
              <a:rPr lang="en-US" dirty="0" err="1" smtClean="0"/>
              <a:t>Chetemacha</a:t>
            </a:r>
            <a:r>
              <a:rPr lang="en-US" dirty="0" smtClean="0"/>
              <a:t>, Cheyenne, </a:t>
            </a:r>
            <a:r>
              <a:rPr lang="en-US" dirty="0" err="1" smtClean="0"/>
              <a:t>Chibchan</a:t>
            </a:r>
            <a:r>
              <a:rPr lang="en-US" dirty="0" smtClean="0"/>
              <a:t>, Chinese, Chinook Jargon, </a:t>
            </a:r>
            <a:r>
              <a:rPr lang="en-US" dirty="0" err="1" smtClean="0"/>
              <a:t>Chiricahua</a:t>
            </a:r>
            <a:r>
              <a:rPr lang="en-US" dirty="0" smtClean="0"/>
              <a:t>, </a:t>
            </a:r>
            <a:r>
              <a:rPr lang="en-US" dirty="0" err="1" smtClean="0"/>
              <a:t>Chiwere</a:t>
            </a:r>
            <a:r>
              <a:rPr lang="en-US" dirty="0" smtClean="0"/>
              <a:t>, Choctaw, Chumash, Clallam, </a:t>
            </a:r>
            <a:r>
              <a:rPr lang="en-US" dirty="0" err="1" smtClean="0"/>
              <a:t>Cocomaricopa</a:t>
            </a:r>
            <a:r>
              <a:rPr lang="en-US" dirty="0" smtClean="0"/>
              <a:t>, Coeur </a:t>
            </a:r>
            <a:r>
              <a:rPr lang="en-US" dirty="0" err="1" smtClean="0"/>
              <a:t>D'alene</a:t>
            </a:r>
            <a:r>
              <a:rPr lang="en-US" dirty="0" smtClean="0"/>
              <a:t>, Columbia, Comanche, Cowlitz, Cree, Croatian, Crow, </a:t>
            </a:r>
            <a:r>
              <a:rPr lang="en-US" dirty="0" err="1" smtClean="0"/>
              <a:t>Cupeno</a:t>
            </a:r>
            <a:r>
              <a:rPr lang="en-US" dirty="0" smtClean="0"/>
              <a:t>, </a:t>
            </a:r>
            <a:r>
              <a:rPr lang="en-US" dirty="0" err="1" smtClean="0"/>
              <a:t>Cushite</a:t>
            </a:r>
            <a:r>
              <a:rPr lang="en-US" dirty="0" smtClean="0"/>
              <a:t>, Czech, Dakota, Danish, Delaware, Delta River </a:t>
            </a:r>
            <a:r>
              <a:rPr lang="en-US" dirty="0" err="1" smtClean="0"/>
              <a:t>Yuman</a:t>
            </a:r>
            <a:r>
              <a:rPr lang="en-US" dirty="0" smtClean="0"/>
              <a:t>, Diegueno, Dravidian, Dutch, </a:t>
            </a:r>
            <a:r>
              <a:rPr lang="en-US" dirty="0" err="1" smtClean="0"/>
              <a:t>Efik</a:t>
            </a:r>
            <a:r>
              <a:rPr lang="en-US" dirty="0" smtClean="0"/>
              <a:t>, Eskimo, Estonian, Faroese, Fijian, Finnish, Foothill North </a:t>
            </a:r>
            <a:r>
              <a:rPr lang="en-US" dirty="0" err="1" smtClean="0"/>
              <a:t>Yokuts</a:t>
            </a:r>
            <a:r>
              <a:rPr lang="en-US" dirty="0" smtClean="0"/>
              <a:t>, Formosan, Fox, French, French Cree, French Creole, Frisian, </a:t>
            </a:r>
            <a:r>
              <a:rPr lang="en-US" dirty="0" err="1" smtClean="0"/>
              <a:t>Fuchow</a:t>
            </a:r>
            <a:r>
              <a:rPr lang="en-US" dirty="0" smtClean="0"/>
              <a:t>, Fulani, German, </a:t>
            </a:r>
            <a:r>
              <a:rPr lang="en-US" dirty="0" err="1" smtClean="0"/>
              <a:t>Gilbertese</a:t>
            </a:r>
            <a:r>
              <a:rPr lang="en-US" dirty="0" smtClean="0"/>
              <a:t>, Gondi, Greek, Gujarati, Gullah, </a:t>
            </a:r>
            <a:r>
              <a:rPr lang="en-US" dirty="0" err="1" smtClean="0"/>
              <a:t>Gur</a:t>
            </a:r>
            <a:r>
              <a:rPr lang="en-US" dirty="0" smtClean="0"/>
              <a:t>, </a:t>
            </a:r>
            <a:r>
              <a:rPr lang="en-US" dirty="0" err="1" smtClean="0"/>
              <a:t>Haida</a:t>
            </a:r>
            <a:r>
              <a:rPr lang="en-US" dirty="0" smtClean="0"/>
              <a:t>, Hakka, Havasupai, Hawaiian, Hawaiian Pidgin, Hebrew, Hidatsa, Hindi, Hmong, Hopi, Hungarian, </a:t>
            </a:r>
            <a:r>
              <a:rPr lang="en-US" dirty="0" err="1" smtClean="0"/>
              <a:t>Hupa</a:t>
            </a:r>
            <a:r>
              <a:rPr lang="en-US" dirty="0" smtClean="0"/>
              <a:t>, Icelandic, Ilocano, India n.e.c.2, Indonesian, </a:t>
            </a:r>
            <a:r>
              <a:rPr lang="en-US" dirty="0" err="1" smtClean="0"/>
              <a:t>Ingalit</a:t>
            </a:r>
            <a:r>
              <a:rPr lang="en-US" dirty="0" smtClean="0"/>
              <a:t>, </a:t>
            </a:r>
            <a:r>
              <a:rPr lang="en-US" dirty="0" err="1" smtClean="0"/>
              <a:t>Inupik</a:t>
            </a:r>
            <a:r>
              <a:rPr lang="en-US" dirty="0" smtClean="0"/>
              <a:t>, Irish Gaelic, Iroquois, Italian, Jamaican Creole, Japanese, Javanese, Jicarilla, </a:t>
            </a:r>
            <a:r>
              <a:rPr lang="en-US" dirty="0" err="1" smtClean="0"/>
              <a:t>Kachin</a:t>
            </a:r>
            <a:r>
              <a:rPr lang="en-US" dirty="0" smtClean="0"/>
              <a:t>, </a:t>
            </a:r>
            <a:r>
              <a:rPr lang="en-US" dirty="0" err="1" smtClean="0"/>
              <a:t>Kan</a:t>
            </a:r>
            <a:r>
              <a:rPr lang="en-US" dirty="0" smtClean="0"/>
              <a:t>, Hsiang, Kannada, Kansa, </a:t>
            </a:r>
            <a:r>
              <a:rPr lang="en-US" dirty="0" err="1" smtClean="0"/>
              <a:t>Karachay</a:t>
            </a:r>
            <a:r>
              <a:rPr lang="en-US" dirty="0" smtClean="0"/>
              <a:t>, Karen, </a:t>
            </a:r>
            <a:r>
              <a:rPr lang="en-US" dirty="0" err="1" smtClean="0"/>
              <a:t>Karok</a:t>
            </a:r>
            <a:r>
              <a:rPr lang="en-US" dirty="0" smtClean="0"/>
              <a:t>, Kashmiri, Kazakh, </a:t>
            </a:r>
            <a:r>
              <a:rPr lang="en-US" dirty="0" err="1" smtClean="0"/>
              <a:t>Keres</a:t>
            </a:r>
            <a:r>
              <a:rPr lang="en-US" dirty="0" smtClean="0"/>
              <a:t>, </a:t>
            </a:r>
            <a:r>
              <a:rPr lang="en-US" dirty="0" err="1" smtClean="0"/>
              <a:t>Khoisan</a:t>
            </a:r>
            <a:r>
              <a:rPr lang="en-US" dirty="0" smtClean="0"/>
              <a:t>, Kickapoo, Kiowa, Kirghiz, Klamath, </a:t>
            </a:r>
            <a:r>
              <a:rPr lang="en-US" dirty="0" err="1" smtClean="0"/>
              <a:t>Koasati</a:t>
            </a:r>
            <a:r>
              <a:rPr lang="en-US" dirty="0" smtClean="0"/>
              <a:t>, Korean, </a:t>
            </a:r>
            <a:r>
              <a:rPr lang="en-US" dirty="0" err="1" smtClean="0"/>
              <a:t>Koyukon</a:t>
            </a:r>
            <a:r>
              <a:rPr lang="en-US" dirty="0" smtClean="0"/>
              <a:t>, </a:t>
            </a:r>
            <a:r>
              <a:rPr lang="en-US" dirty="0" err="1" smtClean="0"/>
              <a:t>Krio</a:t>
            </a:r>
            <a:r>
              <a:rPr lang="en-US" dirty="0" smtClean="0"/>
              <a:t>, </a:t>
            </a:r>
            <a:r>
              <a:rPr lang="en-US" dirty="0" err="1" smtClean="0"/>
              <a:t>Kru</a:t>
            </a:r>
            <a:r>
              <a:rPr lang="en-US" dirty="0" smtClean="0"/>
              <a:t>, Ibo, Yoruba, </a:t>
            </a:r>
            <a:r>
              <a:rPr lang="en-US" dirty="0" err="1" smtClean="0"/>
              <a:t>Kuchin</a:t>
            </a:r>
            <a:r>
              <a:rPr lang="en-US" dirty="0" smtClean="0"/>
              <a:t>, Kurdish, </a:t>
            </a:r>
            <a:r>
              <a:rPr lang="en-US" dirty="0" err="1" smtClean="0"/>
              <a:t>Kusaiean</a:t>
            </a:r>
            <a:r>
              <a:rPr lang="en-US" dirty="0" smtClean="0"/>
              <a:t>, Kutenai, Kwakiutl, Ladino, Laotian, Lapp, </a:t>
            </a:r>
            <a:r>
              <a:rPr lang="en-US" dirty="0" err="1" smtClean="0"/>
              <a:t>Lettish</a:t>
            </a:r>
            <a:r>
              <a:rPr lang="en-US" dirty="0" smtClean="0"/>
              <a:t>, Lithuanian, Luiseno, </a:t>
            </a:r>
            <a:r>
              <a:rPr lang="en-US" dirty="0" err="1" smtClean="0"/>
              <a:t>Lusatian</a:t>
            </a:r>
            <a:r>
              <a:rPr lang="en-US" dirty="0" smtClean="0"/>
              <a:t>, Luxembourgian, Macedonian, Makah, Malagasy, Malay, Malayalam, Mandan, Mandarin, </a:t>
            </a:r>
            <a:r>
              <a:rPr lang="en-US" dirty="0" err="1" smtClean="0"/>
              <a:t>Mande</a:t>
            </a:r>
            <a:r>
              <a:rPr lang="en-US" dirty="0" smtClean="0"/>
              <a:t>, Maori, </a:t>
            </a:r>
            <a:r>
              <a:rPr lang="en-US" dirty="0" err="1" smtClean="0"/>
              <a:t>Mapuche</a:t>
            </a:r>
            <a:r>
              <a:rPr lang="en-US" dirty="0" smtClean="0"/>
              <a:t>, Marathi, </a:t>
            </a:r>
            <a:r>
              <a:rPr lang="en-US" dirty="0" err="1" smtClean="0"/>
              <a:t>Marquesan</a:t>
            </a:r>
            <a:r>
              <a:rPr lang="en-US" dirty="0" smtClean="0"/>
              <a:t>, Marshallese, Mayan languages, </a:t>
            </a:r>
            <a:r>
              <a:rPr lang="en-US" dirty="0" err="1" smtClean="0"/>
              <a:t>Mbum</a:t>
            </a:r>
            <a:r>
              <a:rPr lang="en-US" dirty="0" smtClean="0"/>
              <a:t>, Melanesian, </a:t>
            </a:r>
            <a:r>
              <a:rPr lang="en-US" dirty="0" err="1" smtClean="0"/>
              <a:t>Menomini</a:t>
            </a:r>
            <a:r>
              <a:rPr lang="en-US" dirty="0" smtClean="0"/>
              <a:t>, Miami, </a:t>
            </a:r>
            <a:r>
              <a:rPr lang="en-US" dirty="0" err="1" smtClean="0"/>
              <a:t>Miao-yao</a:t>
            </a:r>
            <a:r>
              <a:rPr lang="en-US" dirty="0" smtClean="0"/>
              <a:t>, Mien, Micmac, Micronesian, </a:t>
            </a:r>
            <a:r>
              <a:rPr lang="en-US" dirty="0" err="1" smtClean="0"/>
              <a:t>Mikasuki</a:t>
            </a:r>
            <a:r>
              <a:rPr lang="en-US" dirty="0" smtClean="0"/>
              <a:t>, </a:t>
            </a:r>
            <a:r>
              <a:rPr lang="en-US" dirty="0" err="1" smtClean="0"/>
              <a:t>Misumalpan</a:t>
            </a:r>
            <a:r>
              <a:rPr lang="en-US" dirty="0" smtClean="0"/>
              <a:t>, Mohave, Mohawk, </a:t>
            </a:r>
            <a:r>
              <a:rPr lang="en-US" dirty="0" err="1" smtClean="0"/>
              <a:t>Mokilese</a:t>
            </a:r>
            <a:r>
              <a:rPr lang="en-US" dirty="0" smtClean="0"/>
              <a:t>, Mon-Khmer, Mongolian, Mono, </a:t>
            </a:r>
            <a:r>
              <a:rPr lang="en-US" dirty="0" err="1" smtClean="0"/>
              <a:t>Mortlockese</a:t>
            </a:r>
            <a:r>
              <a:rPr lang="en-US" dirty="0" smtClean="0"/>
              <a:t>, Mountain Maidu, </a:t>
            </a:r>
            <a:r>
              <a:rPr lang="en-US" dirty="0" err="1" smtClean="0"/>
              <a:t>Munda</a:t>
            </a:r>
            <a:r>
              <a:rPr lang="en-US" dirty="0" smtClean="0"/>
              <a:t>, Muskogee, Navajo, Nepali, Nez Perce, </a:t>
            </a:r>
            <a:r>
              <a:rPr lang="en-US" dirty="0" err="1" smtClean="0"/>
              <a:t>Nilo-hamitic</a:t>
            </a:r>
            <a:r>
              <a:rPr lang="en-US" dirty="0" smtClean="0"/>
              <a:t>, Nilotic, </a:t>
            </a:r>
            <a:r>
              <a:rPr lang="en-US" dirty="0" err="1" smtClean="0"/>
              <a:t>Niuean</a:t>
            </a:r>
            <a:r>
              <a:rPr lang="en-US" dirty="0" smtClean="0"/>
              <a:t>, Nomlaki, Nootka, Northern Paiute, Northwest Maidu, Norwegian, Nubian, Nukuoro, Ojibwa, Okanogan, Omaha, Oneida, Onondaga, Oriya, Osage, Other Uralic languages, </a:t>
            </a:r>
            <a:r>
              <a:rPr lang="en-US" dirty="0" err="1" smtClean="0"/>
              <a:t>Oto</a:t>
            </a:r>
            <a:r>
              <a:rPr lang="en-US" dirty="0" smtClean="0"/>
              <a:t> – </a:t>
            </a:r>
            <a:r>
              <a:rPr lang="en-US" dirty="0" err="1" smtClean="0"/>
              <a:t>Manguen</a:t>
            </a:r>
            <a:r>
              <a:rPr lang="en-US" dirty="0" smtClean="0"/>
              <a:t>, Ottawa, Pacific Gulf Yupik, Paiute, Pakistan </a:t>
            </a:r>
            <a:r>
              <a:rPr lang="en-US" dirty="0" err="1" smtClean="0"/>
              <a:t>n.e.c</a:t>
            </a:r>
            <a:r>
              <a:rPr lang="en-US" dirty="0" smtClean="0"/>
              <a:t>. 2, Palau, </a:t>
            </a:r>
            <a:r>
              <a:rPr lang="en-US" dirty="0" err="1" smtClean="0"/>
              <a:t>Paleo-siberian</a:t>
            </a:r>
            <a:r>
              <a:rPr lang="en-US" dirty="0" smtClean="0"/>
              <a:t>, </a:t>
            </a:r>
            <a:r>
              <a:rPr lang="en-US" dirty="0" err="1" smtClean="0"/>
              <a:t>Pampangan</a:t>
            </a:r>
            <a:r>
              <a:rPr lang="en-US" dirty="0" smtClean="0"/>
              <a:t>, </a:t>
            </a:r>
            <a:r>
              <a:rPr lang="en-US" dirty="0" err="1" smtClean="0"/>
              <a:t>Pangasinan</a:t>
            </a:r>
            <a:r>
              <a:rPr lang="en-US" dirty="0" smtClean="0"/>
              <a:t>, Panjabi, </a:t>
            </a:r>
            <a:r>
              <a:rPr lang="en-US" dirty="0" err="1" smtClean="0"/>
              <a:t>Papia</a:t>
            </a:r>
            <a:r>
              <a:rPr lang="en-US" dirty="0" smtClean="0"/>
              <a:t> </a:t>
            </a:r>
            <a:r>
              <a:rPr lang="en-US" dirty="0" err="1" smtClean="0"/>
              <a:t>Mentae</a:t>
            </a:r>
            <a:r>
              <a:rPr lang="en-US" dirty="0" smtClean="0"/>
              <a:t>, Pashto, Passamaquoddy, Patois, Pawnee, Pennsylvania Dutch, Penobscot, Persian, Pidgin, Pima, Polish, Polynesian, Pomo, Ponapean, Ponca, Portuguese, Potawatomi, Puget Sound Salish, Quechua, Quinault, </a:t>
            </a:r>
            <a:r>
              <a:rPr lang="en-US" dirty="0" err="1" smtClean="0"/>
              <a:t>Rajasthani</a:t>
            </a:r>
            <a:r>
              <a:rPr lang="en-US" dirty="0" smtClean="0"/>
              <a:t>, </a:t>
            </a:r>
            <a:r>
              <a:rPr lang="en-US" dirty="0" err="1" smtClean="0"/>
              <a:t>Rarotongan</a:t>
            </a:r>
            <a:r>
              <a:rPr lang="en-US" dirty="0" smtClean="0"/>
              <a:t>, </a:t>
            </a:r>
            <a:r>
              <a:rPr lang="en-US" dirty="0" err="1" smtClean="0"/>
              <a:t>Rhaeto-romanic</a:t>
            </a:r>
            <a:r>
              <a:rPr lang="en-US" dirty="0" smtClean="0"/>
              <a:t>, Romanian, Romany, Russian, </a:t>
            </a:r>
            <a:r>
              <a:rPr lang="en-US" dirty="0" err="1" smtClean="0"/>
              <a:t>Sahaptian</a:t>
            </a:r>
            <a:r>
              <a:rPr lang="en-US" dirty="0" smtClean="0"/>
              <a:t>, Saharan, Salish, Samoan, Santiam, </a:t>
            </a:r>
            <a:r>
              <a:rPr lang="en-US" dirty="0" err="1" smtClean="0"/>
              <a:t>Saramacca</a:t>
            </a:r>
            <a:r>
              <a:rPr lang="en-US" dirty="0" smtClean="0"/>
              <a:t>, </a:t>
            </a:r>
            <a:r>
              <a:rPr lang="en-US" dirty="0" err="1" smtClean="0"/>
              <a:t>Scottic</a:t>
            </a:r>
            <a:r>
              <a:rPr lang="en-US" dirty="0" smtClean="0"/>
              <a:t> Gaelic, </a:t>
            </a:r>
            <a:r>
              <a:rPr lang="en-US" dirty="0" err="1" smtClean="0"/>
              <a:t>Sebuano</a:t>
            </a:r>
            <a:r>
              <a:rPr lang="en-US" dirty="0" smtClean="0"/>
              <a:t>, Seneca, Serbian, </a:t>
            </a:r>
            <a:r>
              <a:rPr lang="en-US" dirty="0" err="1" smtClean="0"/>
              <a:t>Serbocroatian</a:t>
            </a:r>
            <a:r>
              <a:rPr lang="en-US" dirty="0" smtClean="0"/>
              <a:t>, Serrano, Shawnee, Shoshoni, Sierra Miwok, Sindhi, Sinhalese, Siuslaw, Slovak, Slovene, Sonoran, Spanish, Spokane, St Lawrence Island Yupik, Sudanic, Swahili, Swedish, </a:t>
            </a:r>
            <a:r>
              <a:rPr lang="en-US" dirty="0" err="1" smtClean="0"/>
              <a:t>Syriac</a:t>
            </a:r>
            <a:r>
              <a:rPr lang="en-US" dirty="0" smtClean="0"/>
              <a:t>, </a:t>
            </a:r>
            <a:r>
              <a:rPr lang="en-US" dirty="0" err="1" smtClean="0"/>
              <a:t>Tachi</a:t>
            </a:r>
            <a:r>
              <a:rPr lang="en-US" dirty="0" smtClean="0"/>
              <a:t>, </a:t>
            </a:r>
            <a:r>
              <a:rPr lang="en-US" dirty="0" err="1" smtClean="0"/>
              <a:t>Tadzhik</a:t>
            </a:r>
            <a:r>
              <a:rPr lang="en-US" dirty="0" smtClean="0"/>
              <a:t>, Tagalog, Tamil, </a:t>
            </a:r>
            <a:r>
              <a:rPr lang="en-US" dirty="0" err="1" smtClean="0"/>
              <a:t>Tanaina</a:t>
            </a:r>
            <a:r>
              <a:rPr lang="en-US" dirty="0" smtClean="0"/>
              <a:t>, </a:t>
            </a:r>
            <a:r>
              <a:rPr lang="en-US" dirty="0" err="1" smtClean="0"/>
              <a:t>Tarascan</a:t>
            </a:r>
            <a:r>
              <a:rPr lang="en-US" dirty="0" smtClean="0"/>
              <a:t>, Telugu, </a:t>
            </a:r>
            <a:r>
              <a:rPr lang="en-US" dirty="0" err="1" smtClean="0"/>
              <a:t>Tewa</a:t>
            </a:r>
            <a:r>
              <a:rPr lang="en-US" dirty="0" smtClean="0"/>
              <a:t>, Thai, Tibetan, </a:t>
            </a:r>
            <a:r>
              <a:rPr lang="en-US" dirty="0" err="1" smtClean="0"/>
              <a:t>Tiwa</a:t>
            </a:r>
            <a:r>
              <a:rPr lang="en-US" dirty="0" smtClean="0"/>
              <a:t>, Tlingit, Tokelauan, Tongan, Tonkawa, Towa, Trukese, </a:t>
            </a:r>
            <a:r>
              <a:rPr lang="en-US" dirty="0" err="1" smtClean="0"/>
              <a:t>Tsimshian</a:t>
            </a:r>
            <a:r>
              <a:rPr lang="en-US" dirty="0" smtClean="0"/>
              <a:t>, </a:t>
            </a:r>
            <a:r>
              <a:rPr lang="en-US" dirty="0" err="1" smtClean="0"/>
              <a:t>Tungus</a:t>
            </a:r>
            <a:r>
              <a:rPr lang="en-US" dirty="0" smtClean="0"/>
              <a:t>, </a:t>
            </a:r>
            <a:r>
              <a:rPr lang="en-US" dirty="0" err="1" smtClean="0"/>
              <a:t>Tupi-guarani</a:t>
            </a:r>
            <a:r>
              <a:rPr lang="en-US" dirty="0" smtClean="0"/>
              <a:t>, Turkish, Turkmen, Tuscarora, Uighur, Ukrainian, </a:t>
            </a:r>
            <a:r>
              <a:rPr lang="en-US" dirty="0" err="1" smtClean="0"/>
              <a:t>Ulithean</a:t>
            </a:r>
            <a:r>
              <a:rPr lang="en-US" dirty="0" smtClean="0"/>
              <a:t>, Upper Chinook, Urdu, Ute, Vietnamese, </a:t>
            </a:r>
            <a:r>
              <a:rPr lang="en-US" dirty="0" err="1" smtClean="0"/>
              <a:t>Walapai</a:t>
            </a:r>
            <a:r>
              <a:rPr lang="en-US" dirty="0" smtClean="0"/>
              <a:t>, </a:t>
            </a:r>
            <a:r>
              <a:rPr lang="en-US" dirty="0" err="1" smtClean="0"/>
              <a:t>Washo</a:t>
            </a:r>
            <a:r>
              <a:rPr lang="en-US" dirty="0" smtClean="0"/>
              <a:t>, Welsh, Wichita, Winnebago, Wintun, </a:t>
            </a:r>
            <a:r>
              <a:rPr lang="en-US" dirty="0" err="1" smtClean="0"/>
              <a:t>Woleai-ulithi</a:t>
            </a:r>
            <a:r>
              <a:rPr lang="en-US" dirty="0" smtClean="0"/>
              <a:t>, Wu, Yapese, Yaqui, Yavapai, Yiddish, </a:t>
            </a:r>
            <a:r>
              <a:rPr lang="en-US" dirty="0" err="1" smtClean="0"/>
              <a:t>Yuchi</a:t>
            </a:r>
            <a:r>
              <a:rPr lang="en-US" dirty="0" smtClean="0"/>
              <a:t>, Yuma, Yupik, Yurok, Zuni</a:t>
            </a:r>
            <a:endParaRPr lang="en-US" dirty="0"/>
          </a:p>
        </p:txBody>
      </p:sp>
      <p:sp>
        <p:nvSpPr>
          <p:cNvPr id="2" name="Title 1"/>
          <p:cNvSpPr>
            <a:spLocks noGrp="1"/>
          </p:cNvSpPr>
          <p:nvPr>
            <p:ph type="title"/>
          </p:nvPr>
        </p:nvSpPr>
        <p:spPr/>
        <p:txBody>
          <a:bodyPr/>
          <a:lstStyle/>
          <a:p>
            <a:r>
              <a:rPr lang="en-US" dirty="0" smtClean="0"/>
              <a:t>Languages spoken in the U.S.</a:t>
            </a:r>
            <a:endParaRPr lang="en-US" dirty="0"/>
          </a:p>
        </p:txBody>
      </p:sp>
    </p:spTree>
    <p:extLst>
      <p:ext uri="{BB962C8B-B14F-4D97-AF65-F5344CB8AC3E}">
        <p14:creationId xmlns:p14="http://schemas.microsoft.com/office/powerpoint/2010/main" val="201128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Fill out handout questions #1 and #2</a:t>
            </a:r>
            <a:endParaRPr lang="en-US" dirty="0"/>
          </a:p>
        </p:txBody>
      </p:sp>
      <p:sp>
        <p:nvSpPr>
          <p:cNvPr id="3" name="Title 2"/>
          <p:cNvSpPr>
            <a:spLocks noGrp="1"/>
          </p:cNvSpPr>
          <p:nvPr>
            <p:ph type="title"/>
          </p:nvPr>
        </p:nvSpPr>
        <p:spPr/>
        <p:txBody>
          <a:bodyPr>
            <a:normAutofit fontScale="90000"/>
          </a:bodyPr>
          <a:lstStyle/>
          <a:p>
            <a:r>
              <a:rPr lang="en-US" dirty="0" smtClean="0"/>
              <a:t>Thousand ways of teaching and learning</a:t>
            </a:r>
            <a:endParaRPr lang="en-US" dirty="0"/>
          </a:p>
        </p:txBody>
      </p:sp>
    </p:spTree>
    <p:extLst>
      <p:ext uri="{BB962C8B-B14F-4D97-AF65-F5344CB8AC3E}">
        <p14:creationId xmlns:p14="http://schemas.microsoft.com/office/powerpoint/2010/main" val="176339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Quickly draw what you see in </a:t>
            </a:r>
            <a:r>
              <a:rPr lang="en-US" dirty="0" smtClean="0"/>
              <a:t>the middle </a:t>
            </a:r>
            <a:r>
              <a:rPr lang="en-US" dirty="0"/>
              <a:t>of the room from where you are sitting.</a:t>
            </a:r>
          </a:p>
          <a:p>
            <a:r>
              <a:rPr lang="en-US" dirty="0"/>
              <a:t>Look at the different sketches. What do you notice?</a:t>
            </a:r>
          </a:p>
          <a:p>
            <a:r>
              <a:rPr lang="en-US" dirty="0"/>
              <a:t>Imagine, that the artifacts you drew represent </a:t>
            </a:r>
            <a:r>
              <a:rPr lang="en-US" dirty="0" smtClean="0"/>
              <a:t>students </a:t>
            </a:r>
            <a:r>
              <a:rPr lang="en-US" dirty="0"/>
              <a:t>in </a:t>
            </a:r>
            <a:r>
              <a:rPr lang="en-US" dirty="0" smtClean="0"/>
              <a:t>your classroom or colleagues in your workplace.</a:t>
            </a:r>
            <a:endParaRPr lang="en-US" dirty="0"/>
          </a:p>
          <a:p>
            <a:r>
              <a:rPr lang="en-US" dirty="0"/>
              <a:t>Some </a:t>
            </a:r>
            <a:r>
              <a:rPr lang="en-US" dirty="0" smtClean="0"/>
              <a:t>individuals </a:t>
            </a:r>
            <a:r>
              <a:rPr lang="en-US" dirty="0"/>
              <a:t>are invisible from where you are.</a:t>
            </a:r>
          </a:p>
          <a:p>
            <a:r>
              <a:rPr lang="en-US" dirty="0"/>
              <a:t>If not aware of different perspectives, a </a:t>
            </a:r>
            <a:r>
              <a:rPr lang="en-US" dirty="0" smtClean="0"/>
              <a:t>gifted, suffering or a challenged </a:t>
            </a:r>
            <a:r>
              <a:rPr lang="en-US" dirty="0"/>
              <a:t>student might be invisible to us</a:t>
            </a:r>
            <a:r>
              <a:rPr lang="en-US" dirty="0" smtClean="0"/>
              <a:t>.</a:t>
            </a:r>
          </a:p>
          <a:p>
            <a:r>
              <a:rPr lang="en-US" dirty="0" smtClean="0"/>
              <a:t>To build a complete picture, we must be willing to move ourselves.</a:t>
            </a:r>
            <a:endParaRPr lang="en-US" dirty="0"/>
          </a:p>
          <a:p>
            <a:endParaRPr lang="en-US" dirty="0"/>
          </a:p>
        </p:txBody>
      </p:sp>
      <p:sp>
        <p:nvSpPr>
          <p:cNvPr id="3" name="Title 2"/>
          <p:cNvSpPr>
            <a:spLocks noGrp="1"/>
          </p:cNvSpPr>
          <p:nvPr>
            <p:ph type="title"/>
          </p:nvPr>
        </p:nvSpPr>
        <p:spPr/>
        <p:txBody>
          <a:bodyPr/>
          <a:lstStyle/>
          <a:p>
            <a:r>
              <a:rPr lang="en-US" dirty="0" smtClean="0"/>
              <a:t>Perspective-taking exercise</a:t>
            </a:r>
            <a:endParaRPr lang="en-US" dirty="0"/>
          </a:p>
        </p:txBody>
      </p:sp>
    </p:spTree>
    <p:extLst>
      <p:ext uri="{BB962C8B-B14F-4D97-AF65-F5344CB8AC3E}">
        <p14:creationId xmlns:p14="http://schemas.microsoft.com/office/powerpoint/2010/main" val="142872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your tables, please function as a team and build the tallest tower</a:t>
            </a:r>
          </a:p>
          <a:p>
            <a:endParaRPr lang="en-US" dirty="0" smtClean="0"/>
          </a:p>
          <a:p>
            <a:r>
              <a:rPr lang="en-US" dirty="0" smtClean="0"/>
              <a:t>Communicate in silence nonverbally throughout your experience.</a:t>
            </a:r>
          </a:p>
          <a:p>
            <a:endParaRPr lang="en-US" dirty="0"/>
          </a:p>
          <a:p>
            <a:r>
              <a:rPr lang="en-US" dirty="0" smtClean="0"/>
              <a:t>Discuss the process, the roles people took and inner messaging while in the exercise</a:t>
            </a:r>
            <a:endParaRPr lang="en-US" dirty="0"/>
          </a:p>
        </p:txBody>
      </p:sp>
      <p:sp>
        <p:nvSpPr>
          <p:cNvPr id="3" name="Title 2"/>
          <p:cNvSpPr>
            <a:spLocks noGrp="1"/>
          </p:cNvSpPr>
          <p:nvPr>
            <p:ph type="title"/>
          </p:nvPr>
        </p:nvSpPr>
        <p:spPr/>
        <p:txBody>
          <a:bodyPr/>
          <a:lstStyle/>
          <a:p>
            <a:r>
              <a:rPr lang="en-US" dirty="0" smtClean="0"/>
              <a:t>Collaboration </a:t>
            </a:r>
            <a:endParaRPr lang="en-US" dirty="0"/>
          </a:p>
        </p:txBody>
      </p:sp>
    </p:spTree>
    <p:extLst>
      <p:ext uri="{BB962C8B-B14F-4D97-AF65-F5344CB8AC3E}">
        <p14:creationId xmlns:p14="http://schemas.microsoft.com/office/powerpoint/2010/main" val="204357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32033" y="1375794"/>
            <a:ext cx="8040848" cy="4731391"/>
          </a:xfrm>
        </p:spPr>
        <p:txBody>
          <a:bodyPr>
            <a:normAutofit lnSpcReduction="10000"/>
          </a:bodyPr>
          <a:lstStyle/>
          <a:p>
            <a:pPr eaLnBrk="1" hangingPunct="1">
              <a:buClr>
                <a:srgbClr val="3333FF"/>
              </a:buClr>
              <a:buFont typeface="Wingdings" pitchFamily="2" charset="2"/>
              <a:buChar char="§"/>
            </a:pPr>
            <a:r>
              <a:rPr lang="en-US" sz="3200" dirty="0">
                <a:solidFill>
                  <a:schemeClr val="tx1"/>
                </a:solidFill>
                <a:latin typeface="Arial" pitchFamily="34" charset="0"/>
                <a:cs typeface="Arial" pitchFamily="34" charset="0"/>
              </a:rPr>
              <a:t> Verbal communication; message, content, information: </a:t>
            </a:r>
            <a:r>
              <a:rPr lang="en-US" sz="3200" b="1" dirty="0">
                <a:solidFill>
                  <a:schemeClr val="tx1"/>
                </a:solidFill>
                <a:latin typeface="Arial" pitchFamily="34" charset="0"/>
                <a:cs typeface="Arial" pitchFamily="34" charset="0"/>
              </a:rPr>
              <a:t>7%</a:t>
            </a:r>
          </a:p>
          <a:p>
            <a:pPr eaLnBrk="1" hangingPunct="1">
              <a:buClr>
                <a:srgbClr val="3333FF"/>
              </a:buClr>
              <a:buFont typeface="Wingdings" pitchFamily="2" charset="2"/>
              <a:buChar char="§"/>
            </a:pPr>
            <a:r>
              <a:rPr lang="en-US" sz="3200" dirty="0">
                <a:solidFill>
                  <a:schemeClr val="tx1"/>
                </a:solidFill>
                <a:latin typeface="Arial" pitchFamily="34" charset="0"/>
                <a:cs typeface="Arial" pitchFamily="34" charset="0"/>
              </a:rPr>
              <a:t> Tonality, volume, tempo, resonance, projection, intonation, frequency, fluency: </a:t>
            </a:r>
            <a:r>
              <a:rPr lang="en-US" sz="3200" b="1" dirty="0">
                <a:solidFill>
                  <a:schemeClr val="tx1"/>
                </a:solidFill>
                <a:latin typeface="Arial" pitchFamily="34" charset="0"/>
                <a:cs typeface="Arial" pitchFamily="34" charset="0"/>
              </a:rPr>
              <a:t>38%</a:t>
            </a:r>
          </a:p>
          <a:p>
            <a:pPr>
              <a:buClr>
                <a:srgbClr val="3333FF"/>
              </a:buClr>
              <a:buFont typeface="Wingdings" pitchFamily="2" charset="2"/>
              <a:buChar char="§"/>
            </a:pP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Nonverbals</a:t>
            </a:r>
            <a:r>
              <a:rPr lang="en-US" sz="3200" dirty="0">
                <a:solidFill>
                  <a:schemeClr val="tx1"/>
                </a:solidFill>
                <a:latin typeface="Arial" pitchFamily="34" charset="0"/>
                <a:cs typeface="Arial" pitchFamily="34" charset="0"/>
              </a:rPr>
              <a:t> such as facial expression, eye contact, gestures, posture, mannerisms, body action, distance, movement: </a:t>
            </a:r>
            <a:r>
              <a:rPr lang="en-US" sz="3200" b="1" dirty="0">
                <a:solidFill>
                  <a:schemeClr val="tx1"/>
                </a:solidFill>
                <a:latin typeface="Arial" pitchFamily="34" charset="0"/>
                <a:cs typeface="Arial" pitchFamily="34" charset="0"/>
              </a:rPr>
              <a:t>55</a:t>
            </a:r>
            <a:r>
              <a:rPr lang="en-US" sz="3200" b="1" dirty="0" smtClean="0">
                <a:solidFill>
                  <a:schemeClr val="tx1"/>
                </a:solidFill>
                <a:latin typeface="Arial" pitchFamily="34" charset="0"/>
                <a:cs typeface="Arial" pitchFamily="34" charset="0"/>
              </a:rPr>
              <a:t>% </a:t>
            </a:r>
          </a:p>
          <a:p>
            <a:pPr>
              <a:buClr>
                <a:srgbClr val="3333FF"/>
              </a:buClr>
              <a:buFont typeface="Wingdings" pitchFamily="2" charset="2"/>
              <a:buChar char="§"/>
            </a:pPr>
            <a:r>
              <a:rPr lang="en-US" sz="2000" dirty="0" err="1" smtClean="0">
                <a:latin typeface="Times New Roman" charset="0"/>
                <a:ea typeface="Times New Roman" charset="0"/>
                <a:cs typeface="Times New Roman" charset="0"/>
              </a:rPr>
              <a:t>Cushner</a:t>
            </a:r>
            <a:r>
              <a:rPr lang="en-US" sz="2000" dirty="0" smtClean="0">
                <a:latin typeface="Times New Roman" charset="0"/>
                <a:ea typeface="Times New Roman" charset="0"/>
                <a:cs typeface="Times New Roman" charset="0"/>
              </a:rPr>
              <a:t> et al. (2016</a:t>
            </a:r>
            <a:r>
              <a:rPr lang="en-US" sz="2000" i="1" dirty="0">
                <a:latin typeface="Times New Roman" charset="0"/>
                <a:ea typeface="Times New Roman" charset="0"/>
                <a:cs typeface="Times New Roman" charset="0"/>
              </a:rPr>
              <a:t>). </a:t>
            </a:r>
            <a:endParaRPr lang="en-US" sz="2000" b="1" dirty="0">
              <a:solidFill>
                <a:schemeClr val="tx1"/>
              </a:solidFill>
              <a:latin typeface="Times New Roman" charset="0"/>
              <a:ea typeface="Times New Roman" charset="0"/>
              <a:cs typeface="Times New Roman" charset="0"/>
            </a:endParaRPr>
          </a:p>
        </p:txBody>
      </p:sp>
      <p:sp>
        <p:nvSpPr>
          <p:cNvPr id="14338" name="Rectangle 2"/>
          <p:cNvSpPr>
            <a:spLocks noGrp="1" noChangeArrowheads="1"/>
          </p:cNvSpPr>
          <p:nvPr>
            <p:ph type="title"/>
          </p:nvPr>
        </p:nvSpPr>
        <p:spPr>
          <a:xfrm>
            <a:off x="432033" y="0"/>
            <a:ext cx="8229600" cy="738231"/>
          </a:xfrm>
        </p:spPr>
        <p:txBody>
          <a:bodyPr>
            <a:normAutofit fontScale="90000"/>
          </a:bodyPr>
          <a:lstStyle/>
          <a:p>
            <a:r>
              <a:rPr lang="en-US" sz="4000" dirty="0" smtClean="0">
                <a:solidFill>
                  <a:schemeClr val="tx1"/>
                </a:solidFill>
                <a:latin typeface="Arial" pitchFamily="34" charset="0"/>
                <a:cs typeface="Arial" pitchFamily="34" charset="0"/>
              </a:rPr>
              <a:t>Influence of total of communication in our communications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3843925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1. We can explain:</a:t>
            </a:r>
            <a:r>
              <a:rPr lang="en-US" dirty="0"/>
              <a:t> provide thorough, supported, justifiable accounts of phenomena, fact and data. Besides facts we know why and how things happened and looks at relationships. (Showing student’s work)                                                       </a:t>
            </a:r>
          </a:p>
          <a:p>
            <a:r>
              <a:rPr lang="en-US" i="1" dirty="0"/>
              <a:t>Why is that so? What explains such events? What accounts for such action? How can we prove it? To what is this connected? How does this work? What is implied?</a:t>
            </a:r>
            <a:endParaRPr lang="en-US" dirty="0"/>
          </a:p>
          <a:p>
            <a:r>
              <a:rPr lang="en-US" b="1" dirty="0"/>
              <a:t>2. We can interpret</a:t>
            </a:r>
            <a:r>
              <a:rPr lang="en-US" dirty="0"/>
              <a:t>: tell meaningful stories; offer apt translations; provide revealing historical or personal dimensions to ideas and events; make it personal or accessible through anecdotes, images and models.       </a:t>
            </a:r>
          </a:p>
          <a:p>
            <a:r>
              <a:rPr lang="en-US" i="1" dirty="0"/>
              <a:t>What does it mean? Why does it matter? What of it? What does it illustrate or illuminate in human experience? How does it relate to me? What makes sense?</a:t>
            </a:r>
            <a:endParaRPr lang="en-US" dirty="0"/>
          </a:p>
          <a:p>
            <a:endParaRPr lang="en-US" dirty="0"/>
          </a:p>
        </p:txBody>
      </p:sp>
      <p:sp>
        <p:nvSpPr>
          <p:cNvPr id="3" name="Title 2"/>
          <p:cNvSpPr>
            <a:spLocks noGrp="1"/>
          </p:cNvSpPr>
          <p:nvPr>
            <p:ph type="title"/>
          </p:nvPr>
        </p:nvSpPr>
        <p:spPr/>
        <p:txBody>
          <a:bodyPr/>
          <a:lstStyle/>
          <a:p>
            <a:r>
              <a:rPr lang="en-US" dirty="0" smtClean="0"/>
              <a:t>Understanding understanding</a:t>
            </a:r>
            <a:endParaRPr lang="en-US" dirty="0"/>
          </a:p>
        </p:txBody>
      </p:sp>
    </p:spTree>
    <p:extLst>
      <p:ext uri="{BB962C8B-B14F-4D97-AF65-F5344CB8AC3E}">
        <p14:creationId xmlns:p14="http://schemas.microsoft.com/office/powerpoint/2010/main" val="1206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3</a:t>
            </a:r>
            <a:r>
              <a:rPr lang="en-US" b="1" dirty="0"/>
              <a:t>. We can apply: </a:t>
            </a:r>
            <a:r>
              <a:rPr lang="en-US" dirty="0"/>
              <a:t>effectively use and adapt what we know in diverse contexts.                                                                                    </a:t>
            </a:r>
          </a:p>
          <a:p>
            <a:r>
              <a:rPr lang="en-US" dirty="0"/>
              <a:t> </a:t>
            </a:r>
            <a:r>
              <a:rPr lang="en-US" i="1" dirty="0"/>
              <a:t>How and where can we use this knowledge, skills, process? How should my thinking and action be changed to meet the demands of this situation?                                             </a:t>
            </a:r>
            <a:endParaRPr lang="en-US" dirty="0"/>
          </a:p>
          <a:p>
            <a:r>
              <a:rPr lang="en-US" b="1" dirty="0" smtClean="0"/>
              <a:t>4</a:t>
            </a:r>
            <a:r>
              <a:rPr lang="en-US" b="1" dirty="0"/>
              <a:t>. We have perspective</a:t>
            </a:r>
            <a:r>
              <a:rPr lang="en-US" dirty="0"/>
              <a:t>: see and hear points of view through critical and insightful eyes and ears; see the big picture.                                           </a:t>
            </a:r>
          </a:p>
          <a:p>
            <a:r>
              <a:rPr lang="en-US" i="1" dirty="0"/>
              <a:t>From whose point of view? What is assumed that needs to be made explicit and considered? What is justified and warranted? Is there adequate evidence? Is it reasonable? What are the strengths and weaknesses of the idea? Is it plausible?</a:t>
            </a:r>
            <a:endParaRPr lang="en-US" dirty="0"/>
          </a:p>
          <a:p>
            <a:endParaRPr lang="en-US" dirty="0"/>
          </a:p>
        </p:txBody>
      </p:sp>
      <p:sp>
        <p:nvSpPr>
          <p:cNvPr id="3" name="Title 2"/>
          <p:cNvSpPr>
            <a:spLocks noGrp="1"/>
          </p:cNvSpPr>
          <p:nvPr>
            <p:ph type="title"/>
          </p:nvPr>
        </p:nvSpPr>
        <p:spPr/>
        <p:txBody>
          <a:bodyPr/>
          <a:lstStyle/>
          <a:p>
            <a:r>
              <a:rPr lang="en-US" dirty="0" smtClean="0"/>
              <a:t>Understanding</a:t>
            </a:r>
            <a:r>
              <a:rPr lang="mr-IN" dirty="0" smtClean="0"/>
              <a:t>…</a:t>
            </a:r>
            <a:endParaRPr lang="en-US" dirty="0"/>
          </a:p>
        </p:txBody>
      </p:sp>
      <p:sp>
        <p:nvSpPr>
          <p:cNvPr id="4" name="Rectangle 3"/>
          <p:cNvSpPr/>
          <p:nvPr/>
        </p:nvSpPr>
        <p:spPr>
          <a:xfrm>
            <a:off x="2286000" y="2413338"/>
            <a:ext cx="4572000" cy="369332"/>
          </a:xfrm>
          <a:prstGeom prst="rect">
            <a:avLst/>
          </a:prstGeom>
        </p:spPr>
        <p:txBody>
          <a:bodyPr>
            <a:spAutoFit/>
          </a:bodyPr>
          <a:lstStyle/>
          <a:p>
            <a:r>
              <a:rPr lang="en-US" b="1" dirty="0" smtClean="0">
                <a:solidFill>
                  <a:srgbClr val="000000"/>
                </a:solidFill>
                <a:latin typeface="Times" charset="0"/>
                <a:ea typeface="Times New Roman" charset="0"/>
              </a:rPr>
              <a:t>\</a:t>
            </a:r>
            <a:endParaRPr lang="en-US" sz="2000" dirty="0">
              <a:latin typeface="Times New Roman" charset="0"/>
              <a:ea typeface="Times New Roman" charset="0"/>
            </a:endParaRPr>
          </a:p>
        </p:txBody>
      </p:sp>
    </p:spTree>
    <p:extLst>
      <p:ext uri="{BB962C8B-B14F-4D97-AF65-F5344CB8AC3E}">
        <p14:creationId xmlns:p14="http://schemas.microsoft.com/office/powerpoint/2010/main" val="193922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a:t>5. We can empathize</a:t>
            </a:r>
            <a:r>
              <a:rPr lang="en-US" dirty="0"/>
              <a:t>:  find value in what others might find odd, alien, or implausible; perceive sensitively on the bases of prior direct experience; rethink; see from multiple points of view.                                               </a:t>
            </a:r>
          </a:p>
          <a:p>
            <a:r>
              <a:rPr lang="en-US" dirty="0"/>
              <a:t> </a:t>
            </a:r>
            <a:r>
              <a:rPr lang="en-US" i="1" dirty="0"/>
              <a:t>How does it seem to you? What do they see that I don’t? What do I need to experience if I am to understand? What was the presenter, doctor, artist or performer seeing, and trying to make me feel and see?</a:t>
            </a:r>
            <a:endParaRPr lang="en-US" dirty="0"/>
          </a:p>
          <a:p>
            <a:r>
              <a:rPr lang="en-US" b="1" dirty="0" smtClean="0"/>
              <a:t>6</a:t>
            </a:r>
            <a:r>
              <a:rPr lang="en-US" b="1" dirty="0"/>
              <a:t>. We have self-knowledge</a:t>
            </a:r>
            <a:r>
              <a:rPr lang="en-US" dirty="0"/>
              <a:t>: perceive the personal style, prejudices, projections, and habits that shape and limit our own understanding; we are aware of what we don’t understand and why understanding is so hard; we are aware of how we think and why.    </a:t>
            </a:r>
          </a:p>
          <a:p>
            <a:r>
              <a:rPr lang="en-US" i="1" dirty="0"/>
              <a:t>How does who I am shape my views? What are the limits of my understanding? What are my blind spots? What am I prone to </a:t>
            </a:r>
            <a:r>
              <a:rPr lang="en-US" i="1" dirty="0" smtClean="0"/>
              <a:t>misunde</a:t>
            </a:r>
            <a:r>
              <a:rPr lang="en-US" i="1" dirty="0"/>
              <a:t>rstand because of experience, habit, style or prejudice</a:t>
            </a:r>
            <a:r>
              <a:rPr lang="en-US" i="1" dirty="0" smtClean="0"/>
              <a:t>?</a:t>
            </a:r>
          </a:p>
          <a:p>
            <a:r>
              <a:rPr lang="en-US" dirty="0"/>
              <a:t>From Wiggins, G. &amp; </a:t>
            </a:r>
            <a:r>
              <a:rPr lang="en-US" dirty="0" err="1"/>
              <a:t>McTighe</a:t>
            </a:r>
            <a:r>
              <a:rPr lang="en-US" dirty="0"/>
              <a:t> (2005). Understanding by design. Alexandria: Virginia. Association for the Supervision and Curriculum Development</a:t>
            </a:r>
            <a:r>
              <a:rPr lang="en-US" dirty="0" smtClean="0"/>
              <a:t>.</a:t>
            </a:r>
            <a:endParaRPr lang="en-US" dirty="0"/>
          </a:p>
        </p:txBody>
      </p:sp>
      <p:sp>
        <p:nvSpPr>
          <p:cNvPr id="3" name="Title 2"/>
          <p:cNvSpPr>
            <a:spLocks noGrp="1"/>
          </p:cNvSpPr>
          <p:nvPr>
            <p:ph type="title"/>
          </p:nvPr>
        </p:nvSpPr>
        <p:spPr/>
        <p:txBody>
          <a:bodyPr/>
          <a:lstStyle/>
          <a:p>
            <a:r>
              <a:rPr lang="en-US" dirty="0" smtClean="0"/>
              <a:t>Understanding</a:t>
            </a:r>
            <a:r>
              <a:rPr lang="mr-IN" dirty="0" smtClean="0"/>
              <a:t>…</a:t>
            </a:r>
            <a:endParaRPr lang="en-US" dirty="0"/>
          </a:p>
        </p:txBody>
      </p:sp>
    </p:spTree>
    <p:extLst>
      <p:ext uri="{BB962C8B-B14F-4D97-AF65-F5344CB8AC3E}">
        <p14:creationId xmlns:p14="http://schemas.microsoft.com/office/powerpoint/2010/main" val="127708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about learning= </a:t>
            </a:r>
            <a:r>
              <a:rPr lang="en-US" dirty="0" err="1" smtClean="0"/>
              <a:t>Metalearning</a:t>
            </a:r>
            <a:r>
              <a:rPr lang="en-US" dirty="0" smtClean="0"/>
              <a:t>, Metacognition</a:t>
            </a:r>
            <a:endParaRPr lang="en-US" dirty="0"/>
          </a:p>
        </p:txBody>
      </p:sp>
      <p:sp>
        <p:nvSpPr>
          <p:cNvPr id="3" name="Content Placeholder 2"/>
          <p:cNvSpPr>
            <a:spLocks noGrp="1"/>
          </p:cNvSpPr>
          <p:nvPr>
            <p:ph idx="1"/>
          </p:nvPr>
        </p:nvSpPr>
        <p:spPr/>
        <p:txBody>
          <a:bodyPr>
            <a:normAutofit/>
          </a:bodyPr>
          <a:lstStyle/>
          <a:p>
            <a:r>
              <a:rPr lang="en-US" dirty="0" smtClean="0"/>
              <a:t>“The process by which learners become aware of and increasingly in control of habits of perception, inquiry, learning, and growth that they have internalized.” (</a:t>
            </a:r>
            <a:r>
              <a:rPr lang="en-US" dirty="0" err="1" smtClean="0"/>
              <a:t>Maudsley</a:t>
            </a:r>
            <a:r>
              <a:rPr lang="en-US" dirty="0" smtClean="0"/>
              <a:t>, 1979)</a:t>
            </a:r>
          </a:p>
          <a:p>
            <a:r>
              <a:rPr lang="en-US" dirty="0" smtClean="0"/>
              <a:t>“Being aware of and taking control of one’s own learning.” (Biggs, 1985)</a:t>
            </a:r>
          </a:p>
          <a:p>
            <a:r>
              <a:rPr lang="en-US" dirty="0" smtClean="0"/>
              <a:t>To develop, identify and practice personal meta-learning approaches: forms of observation, reflection, self-talk, and collegiality (Cross, 2006).</a:t>
            </a:r>
          </a:p>
          <a:p>
            <a:pPr>
              <a:buNone/>
            </a:pPr>
            <a:endParaRPr lang="en-US" dirty="0"/>
          </a:p>
        </p:txBody>
      </p:sp>
    </p:spTree>
    <p:extLst>
      <p:ext uri="{BB962C8B-B14F-4D97-AF65-F5344CB8AC3E}">
        <p14:creationId xmlns:p14="http://schemas.microsoft.com/office/powerpoint/2010/main" val="154812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u="sng" dirty="0" smtClean="0"/>
              <a:t>Goal </a:t>
            </a:r>
            <a:r>
              <a:rPr lang="en-US" b="1" u="sng" dirty="0"/>
              <a:t>1: </a:t>
            </a:r>
            <a:r>
              <a:rPr lang="en-US" dirty="0"/>
              <a:t>Develop self-awareness and self-management skills to achieve school and life success. </a:t>
            </a:r>
            <a:endParaRPr lang="en-US" dirty="0" smtClean="0"/>
          </a:p>
          <a:p>
            <a:r>
              <a:rPr lang="en-US" dirty="0" smtClean="0"/>
              <a:t>A</a:t>
            </a:r>
            <a:r>
              <a:rPr lang="en-US" dirty="0"/>
              <a:t>. Identify and manage one’s emotions and behavior. </a:t>
            </a:r>
            <a:endParaRPr lang="en-US" dirty="0" smtClean="0"/>
          </a:p>
          <a:p>
            <a:r>
              <a:rPr lang="en-US" dirty="0" smtClean="0"/>
              <a:t>B</a:t>
            </a:r>
            <a:r>
              <a:rPr lang="en-US" dirty="0"/>
              <a:t>. Recognize personal qualities and external supports. </a:t>
            </a:r>
            <a:endParaRPr lang="en-US" dirty="0" smtClean="0"/>
          </a:p>
          <a:p>
            <a:r>
              <a:rPr lang="en-US" dirty="0" smtClean="0"/>
              <a:t>C</a:t>
            </a:r>
            <a:r>
              <a:rPr lang="en-US" dirty="0"/>
              <a:t>. Demonstrate skills related to achieving personal and academic </a:t>
            </a:r>
            <a:r>
              <a:rPr lang="en-US" dirty="0" smtClean="0"/>
              <a:t>goals</a:t>
            </a:r>
          </a:p>
          <a:p>
            <a:r>
              <a:rPr lang="en-US" b="1" u="sng" dirty="0" smtClean="0"/>
              <a:t>Goal </a:t>
            </a:r>
            <a:r>
              <a:rPr lang="en-US" b="1" u="sng" dirty="0"/>
              <a:t>2</a:t>
            </a:r>
            <a:r>
              <a:rPr lang="en-US" dirty="0"/>
              <a:t>: Use social-awareness and interpersonal skills to establish and maintain positive relationships </a:t>
            </a:r>
            <a:endParaRPr lang="en-US" dirty="0" smtClean="0"/>
          </a:p>
          <a:p>
            <a:r>
              <a:rPr lang="en-US" dirty="0" smtClean="0"/>
              <a:t>A</a:t>
            </a:r>
            <a:r>
              <a:rPr lang="en-US" dirty="0"/>
              <a:t>. Recognize the feelings and perspectives of others. </a:t>
            </a:r>
            <a:endParaRPr lang="en-US" dirty="0" smtClean="0"/>
          </a:p>
          <a:p>
            <a:r>
              <a:rPr lang="en-US" dirty="0" smtClean="0"/>
              <a:t>B</a:t>
            </a:r>
            <a:r>
              <a:rPr lang="en-US" dirty="0"/>
              <a:t>. Recognize individual and group similarities and differences. </a:t>
            </a:r>
            <a:endParaRPr lang="en-US" dirty="0" smtClean="0"/>
          </a:p>
          <a:p>
            <a:r>
              <a:rPr lang="en-US" dirty="0" smtClean="0"/>
              <a:t>C</a:t>
            </a:r>
            <a:r>
              <a:rPr lang="en-US" dirty="0"/>
              <a:t>. Use communication and social skills to interact effectively with others. D. Demonstrate an ability to prevent, manage, and resolve interpersonal conflicts in constructive ways. </a:t>
            </a:r>
            <a:endParaRPr lang="en-US" dirty="0" smtClean="0"/>
          </a:p>
          <a:p>
            <a:r>
              <a:rPr lang="en-US" b="1" u="sng" dirty="0" smtClean="0"/>
              <a:t>Goal </a:t>
            </a:r>
            <a:r>
              <a:rPr lang="en-US" b="1" u="sng" dirty="0"/>
              <a:t>3: </a:t>
            </a:r>
            <a:r>
              <a:rPr lang="en-US" dirty="0"/>
              <a:t>Demonstrate decision-making skills and responsible behaviors in personal, school, and community contexts. </a:t>
            </a:r>
            <a:endParaRPr lang="en-US" dirty="0" smtClean="0"/>
          </a:p>
          <a:p>
            <a:r>
              <a:rPr lang="en-US" dirty="0" smtClean="0"/>
              <a:t>A</a:t>
            </a:r>
            <a:r>
              <a:rPr lang="en-US" dirty="0"/>
              <a:t>. Consider ethical, safety, and societal factors in making decisions. </a:t>
            </a:r>
            <a:endParaRPr lang="en-US" dirty="0" smtClean="0"/>
          </a:p>
          <a:p>
            <a:r>
              <a:rPr lang="en-US" dirty="0" smtClean="0"/>
              <a:t>B</a:t>
            </a:r>
            <a:r>
              <a:rPr lang="en-US" dirty="0"/>
              <a:t>. Apply decision-making skills to deal responsibly with daily academic and social situations. </a:t>
            </a:r>
            <a:endParaRPr lang="en-US" dirty="0" smtClean="0"/>
          </a:p>
          <a:p>
            <a:r>
              <a:rPr lang="en-US" dirty="0" smtClean="0"/>
              <a:t>C</a:t>
            </a:r>
            <a:r>
              <a:rPr lang="en-US" dirty="0"/>
              <a:t>. Contribute to the well-being of one’s school and community</a:t>
            </a:r>
            <a:r>
              <a:rPr lang="en-US" dirty="0" smtClean="0"/>
              <a:t>.</a:t>
            </a:r>
          </a:p>
          <a:p>
            <a:r>
              <a:rPr lang="en-US" dirty="0">
                <a:hlinkClick r:id="rId2"/>
              </a:rPr>
              <a:t>https://</a:t>
            </a:r>
            <a:r>
              <a:rPr lang="en-US" dirty="0" smtClean="0">
                <a:hlinkClick r:id="rId2"/>
              </a:rPr>
              <a:t>www.casel.org/wp-content/uploads/2016/08/PDF-7-Illinois-SEL-Standards.pdf</a:t>
            </a:r>
            <a:r>
              <a:rPr lang="en-US" dirty="0" smtClean="0"/>
              <a:t> </a:t>
            </a:r>
            <a:endParaRPr lang="en-US" dirty="0"/>
          </a:p>
        </p:txBody>
      </p:sp>
      <p:sp>
        <p:nvSpPr>
          <p:cNvPr id="3" name="Title 2"/>
          <p:cNvSpPr>
            <a:spLocks noGrp="1"/>
          </p:cNvSpPr>
          <p:nvPr>
            <p:ph type="title"/>
          </p:nvPr>
        </p:nvSpPr>
        <p:spPr/>
        <p:txBody>
          <a:bodyPr/>
          <a:lstStyle/>
          <a:p>
            <a:r>
              <a:rPr lang="en-US" dirty="0" smtClean="0"/>
              <a:t>Social-emotional learning</a:t>
            </a:r>
            <a:endParaRPr lang="en-US" dirty="0"/>
          </a:p>
        </p:txBody>
      </p:sp>
    </p:spTree>
    <p:extLst>
      <p:ext uri="{BB962C8B-B14F-4D97-AF65-F5344CB8AC3E}">
        <p14:creationId xmlns:p14="http://schemas.microsoft.com/office/powerpoint/2010/main" val="16484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and beauty-</a:t>
            </a:r>
            <a:r>
              <a:rPr lang="en-US" dirty="0" err="1" smtClean="0"/>
              <a:t>possibilizing</a:t>
            </a:r>
            <a:r>
              <a:rPr lang="en-US" dirty="0" smtClean="0"/>
              <a:t> growth</a:t>
            </a:r>
            <a:endParaRPr lang="en-US" dirty="0"/>
          </a:p>
        </p:txBody>
      </p:sp>
      <p:pic>
        <p:nvPicPr>
          <p:cNvPr id="4" name="Content Placeholder 3"/>
          <p:cNvPicPr>
            <a:picLocks noGrp="1"/>
          </p:cNvPicPr>
          <p:nvPr>
            <p:ph idx="1"/>
          </p:nvPr>
        </p:nvPicPr>
        <p:blipFill>
          <a:blip r:embed="rId2"/>
          <a:srcRect l="-74532" r="-74532"/>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81939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896224" y="341313"/>
            <a:ext cx="2412840" cy="4524315"/>
          </a:xfrm>
          <a:prstGeom prst="rect">
            <a:avLst/>
          </a:prstGeom>
          <a:noFill/>
          <a:ln w="9525">
            <a:noFill/>
            <a:miter lim="800000"/>
            <a:headEnd/>
            <a:tailEnd/>
          </a:ln>
          <a:effectLst/>
        </p:spPr>
        <p:txBody>
          <a:bodyPr wrap="none">
            <a:prstTxWarp prst="textNoShape">
              <a:avLst/>
            </a:prstTxWarp>
            <a:spAutoFit/>
          </a:bodyPr>
          <a:lstStyle/>
          <a:p>
            <a:pPr algn="ctr"/>
            <a:r>
              <a:rPr lang="en-US" b="1" dirty="0">
                <a:effectLst/>
              </a:rPr>
              <a:t>Positive </a:t>
            </a:r>
            <a:r>
              <a:rPr lang="en-US" b="1" dirty="0" smtClean="0">
                <a:effectLst/>
              </a:rPr>
              <a:t>Work</a:t>
            </a:r>
          </a:p>
          <a:p>
            <a:pPr algn="ctr"/>
            <a:r>
              <a:rPr lang="en-US" b="1" dirty="0" smtClean="0">
                <a:effectLst/>
              </a:rPr>
              <a:t>Environment</a:t>
            </a:r>
            <a:endParaRPr lang="en-US" b="1" dirty="0">
              <a:effectLst/>
            </a:endParaRPr>
          </a:p>
          <a:p>
            <a:pPr algn="ctr"/>
            <a:endParaRPr lang="en-US" b="1" dirty="0">
              <a:effectLst/>
            </a:endParaRPr>
          </a:p>
          <a:p>
            <a:pPr algn="ctr"/>
            <a:r>
              <a:rPr lang="en-US" dirty="0">
                <a:effectLst>
                  <a:outerShdw blurRad="38100" dist="38100" dir="2700000" algn="tl">
                    <a:srgbClr val="DDDDDD"/>
                  </a:outerShdw>
                </a:effectLst>
              </a:rPr>
              <a:t>Safe and Supportive</a:t>
            </a:r>
          </a:p>
          <a:p>
            <a:pPr algn="ctr"/>
            <a:r>
              <a:rPr lang="en-US" dirty="0">
                <a:effectLst>
                  <a:outerShdw blurRad="38100" dist="38100" dir="2700000" algn="tl">
                    <a:srgbClr val="DDDDDD"/>
                  </a:outerShdw>
                </a:effectLst>
              </a:rPr>
              <a:t>Environment</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Challenging </a:t>
            </a:r>
          </a:p>
          <a:p>
            <a:pPr algn="ctr"/>
            <a:r>
              <a:rPr lang="en-US" dirty="0">
                <a:effectLst>
                  <a:outerShdw blurRad="38100" dist="38100" dir="2700000" algn="tl">
                    <a:srgbClr val="DDDDDD"/>
                  </a:outerShdw>
                </a:effectLst>
              </a:rPr>
              <a:t>Curriculum</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High Expectations</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Respectful, caring</a:t>
            </a:r>
          </a:p>
          <a:p>
            <a:pPr algn="ctr"/>
            <a:r>
              <a:rPr lang="en-US" dirty="0">
                <a:effectLst>
                  <a:outerShdw blurRad="38100" dist="38100" dir="2700000" algn="tl">
                    <a:srgbClr val="DDDDDD"/>
                  </a:outerShdw>
                </a:effectLst>
              </a:rPr>
              <a:t>relationships</a:t>
            </a:r>
          </a:p>
        </p:txBody>
      </p:sp>
      <p:sp>
        <p:nvSpPr>
          <p:cNvPr id="66565" name="Text Box 5"/>
          <p:cNvSpPr txBox="1">
            <a:spLocks noChangeArrowheads="1"/>
          </p:cNvSpPr>
          <p:nvPr/>
        </p:nvSpPr>
        <p:spPr bwMode="auto">
          <a:xfrm>
            <a:off x="3689621" y="265113"/>
            <a:ext cx="2209259" cy="5078313"/>
          </a:xfrm>
          <a:prstGeom prst="rect">
            <a:avLst/>
          </a:prstGeom>
          <a:noFill/>
          <a:ln w="9525">
            <a:noFill/>
            <a:miter lim="800000"/>
            <a:headEnd/>
            <a:tailEnd/>
          </a:ln>
          <a:effectLst/>
        </p:spPr>
        <p:txBody>
          <a:bodyPr wrap="none">
            <a:prstTxWarp prst="textNoShape">
              <a:avLst/>
            </a:prstTxWarp>
            <a:spAutoFit/>
          </a:bodyPr>
          <a:lstStyle/>
          <a:p>
            <a:pPr algn="ctr"/>
            <a:r>
              <a:rPr lang="en-US" b="1" dirty="0">
                <a:effectLst/>
              </a:rPr>
              <a:t>Social and </a:t>
            </a:r>
          </a:p>
          <a:p>
            <a:pPr algn="ctr"/>
            <a:r>
              <a:rPr lang="en-US" b="1" dirty="0">
                <a:effectLst/>
              </a:rPr>
              <a:t>Emotional Skills</a:t>
            </a:r>
          </a:p>
          <a:p>
            <a:pPr algn="ctr"/>
            <a:endParaRPr lang="en-US" b="1" dirty="0" smtClean="0">
              <a:effectLst/>
            </a:endParaRPr>
          </a:p>
          <a:p>
            <a:pPr algn="ctr"/>
            <a:endParaRPr lang="en-US" b="1" dirty="0">
              <a:effectLst/>
            </a:endParaRPr>
          </a:p>
          <a:p>
            <a:pPr algn="ctr"/>
            <a:r>
              <a:rPr lang="en-US" dirty="0">
                <a:effectLst>
                  <a:outerShdw blurRad="38100" dist="38100" dir="2700000" algn="tl">
                    <a:srgbClr val="DDDDDD"/>
                  </a:outerShdw>
                </a:effectLst>
              </a:rPr>
              <a:t>Self-awareness</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Self-management</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Social awareness</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Relationship skills</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Responsible </a:t>
            </a:r>
          </a:p>
          <a:p>
            <a:pPr algn="ctr"/>
            <a:r>
              <a:rPr lang="en-US" dirty="0">
                <a:effectLst>
                  <a:outerShdw blurRad="38100" dist="38100" dir="2700000" algn="tl">
                    <a:srgbClr val="DDDDDD"/>
                  </a:outerShdw>
                </a:effectLst>
              </a:rPr>
              <a:t>Decision making</a:t>
            </a:r>
          </a:p>
        </p:txBody>
      </p:sp>
      <p:sp>
        <p:nvSpPr>
          <p:cNvPr id="66566" name="Text Box 6"/>
          <p:cNvSpPr txBox="1">
            <a:spLocks noChangeArrowheads="1"/>
          </p:cNvSpPr>
          <p:nvPr/>
        </p:nvSpPr>
        <p:spPr bwMode="auto">
          <a:xfrm>
            <a:off x="7543800" y="3657600"/>
            <a:ext cx="184150" cy="366713"/>
          </a:xfrm>
          <a:prstGeom prst="rect">
            <a:avLst/>
          </a:prstGeom>
          <a:noFill/>
          <a:ln w="9525">
            <a:noFill/>
            <a:miter lim="800000"/>
            <a:headEnd/>
            <a:tailEnd/>
          </a:ln>
          <a:effectLst/>
        </p:spPr>
        <p:txBody>
          <a:bodyPr wrap="none">
            <a:prstTxWarp prst="textNoShape">
              <a:avLst/>
            </a:prstTxWarp>
            <a:spAutoFit/>
          </a:bodyPr>
          <a:lstStyle/>
          <a:p>
            <a:endParaRPr lang="en-US">
              <a:effectLst>
                <a:outerShdw blurRad="38100" dist="38100" dir="2700000" algn="tl">
                  <a:srgbClr val="DDDDDD"/>
                </a:outerShdw>
              </a:effectLst>
            </a:endParaRPr>
          </a:p>
        </p:txBody>
      </p:sp>
      <p:sp>
        <p:nvSpPr>
          <p:cNvPr id="66567" name="Text Box 7"/>
          <p:cNvSpPr txBox="1">
            <a:spLocks noChangeArrowheads="1"/>
          </p:cNvSpPr>
          <p:nvPr/>
        </p:nvSpPr>
        <p:spPr bwMode="auto">
          <a:xfrm>
            <a:off x="7070725" y="188913"/>
            <a:ext cx="184150" cy="366712"/>
          </a:xfrm>
          <a:prstGeom prst="rect">
            <a:avLst/>
          </a:prstGeom>
          <a:noFill/>
          <a:ln w="9525">
            <a:noFill/>
            <a:miter lim="800000"/>
            <a:headEnd/>
            <a:tailEnd/>
          </a:ln>
          <a:effectLst/>
        </p:spPr>
        <p:txBody>
          <a:bodyPr wrap="none">
            <a:prstTxWarp prst="textNoShape">
              <a:avLst/>
            </a:prstTxWarp>
            <a:spAutoFit/>
          </a:bodyPr>
          <a:lstStyle/>
          <a:p>
            <a:endParaRPr lang="en-US">
              <a:effectLst>
                <a:outerShdw blurRad="38100" dist="38100" dir="2700000" algn="tl">
                  <a:srgbClr val="DDDDDD"/>
                </a:outerShdw>
              </a:effectLst>
            </a:endParaRPr>
          </a:p>
        </p:txBody>
      </p:sp>
      <p:sp>
        <p:nvSpPr>
          <p:cNvPr id="66568" name="Text Box 8"/>
          <p:cNvSpPr txBox="1">
            <a:spLocks noChangeArrowheads="1"/>
          </p:cNvSpPr>
          <p:nvPr/>
        </p:nvSpPr>
        <p:spPr bwMode="auto">
          <a:xfrm>
            <a:off x="6553200" y="304800"/>
            <a:ext cx="2133600" cy="5632311"/>
          </a:xfrm>
          <a:prstGeom prst="rect">
            <a:avLst/>
          </a:prstGeom>
          <a:noFill/>
          <a:ln w="9525">
            <a:noFill/>
            <a:miter lim="800000"/>
            <a:headEnd/>
            <a:tailEnd/>
          </a:ln>
          <a:effectLst/>
        </p:spPr>
        <p:txBody>
          <a:bodyPr>
            <a:prstTxWarp prst="textNoShape">
              <a:avLst/>
            </a:prstTxWarp>
            <a:spAutoFit/>
          </a:bodyPr>
          <a:lstStyle/>
          <a:p>
            <a:pPr algn="ctr"/>
            <a:r>
              <a:rPr lang="en-US" b="1" dirty="0">
                <a:effectLst/>
              </a:rPr>
              <a:t>Student </a:t>
            </a:r>
          </a:p>
          <a:p>
            <a:pPr algn="ctr"/>
            <a:r>
              <a:rPr lang="en-US" b="1" dirty="0">
                <a:effectLst/>
              </a:rPr>
              <a:t>Outcomes</a:t>
            </a:r>
          </a:p>
          <a:p>
            <a:pPr algn="ctr"/>
            <a:endParaRPr lang="en-US" b="1" dirty="0">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Academic success</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Good relationships</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Good health</a:t>
            </a:r>
          </a:p>
          <a:p>
            <a:pPr algn="ctr"/>
            <a:endParaRPr lang="en-US" dirty="0">
              <a:effectLst>
                <a:outerShdw blurRad="38100" dist="38100" dir="2700000" algn="tl">
                  <a:srgbClr val="DDDDDD"/>
                </a:outerShdw>
              </a:effectLst>
            </a:endParaRPr>
          </a:p>
          <a:p>
            <a:pPr algn="ctr"/>
            <a:endParaRPr lang="en-US" dirty="0">
              <a:effectLst>
                <a:outerShdw blurRad="38100" dist="38100" dir="2700000" algn="tl">
                  <a:srgbClr val="DDDDDD"/>
                </a:outerShdw>
              </a:effectLst>
            </a:endParaRPr>
          </a:p>
          <a:p>
            <a:pPr algn="ctr"/>
            <a:r>
              <a:rPr lang="en-US" dirty="0">
                <a:effectLst>
                  <a:outerShdw blurRad="38100" dist="38100" dir="2700000" algn="tl">
                    <a:srgbClr val="DDDDDD"/>
                  </a:outerShdw>
                </a:effectLst>
              </a:rPr>
              <a:t>Engaged </a:t>
            </a:r>
            <a:r>
              <a:rPr lang="en-US" dirty="0" smtClean="0">
                <a:effectLst>
                  <a:outerShdw blurRad="38100" dist="38100" dir="2700000" algn="tl">
                    <a:srgbClr val="DDDDDD"/>
                  </a:outerShdw>
                </a:effectLst>
              </a:rPr>
              <a:t>citizens</a:t>
            </a:r>
          </a:p>
          <a:p>
            <a:pPr algn="ctr"/>
            <a:endParaRPr lang="en-US" dirty="0">
              <a:effectLst>
                <a:outerShdw blurRad="38100" dist="38100" dir="2700000" algn="tl">
                  <a:srgbClr val="DDDDDD"/>
                </a:outerShdw>
              </a:effectLst>
            </a:endParaRPr>
          </a:p>
          <a:p>
            <a:pPr algn="ctr"/>
            <a:r>
              <a:rPr lang="en-US" sz="1200" b="1" i="1" dirty="0"/>
              <a:t>CASEL</a:t>
            </a:r>
            <a:r>
              <a:rPr lang="en-US" sz="1200" i="1" dirty="0"/>
              <a:t>, the Collaborative for Academic, Social, and Emotional Learning</a:t>
            </a:r>
            <a:endParaRPr lang="en-US" sz="1200" i="1" dirty="0">
              <a:effectLst>
                <a:outerShdw blurRad="38100" dist="38100" dir="2700000" algn="tl">
                  <a:srgbClr val="DDDDDD"/>
                </a:outerShdw>
              </a:effectLst>
            </a:endParaRPr>
          </a:p>
        </p:txBody>
      </p:sp>
      <p:sp>
        <p:nvSpPr>
          <p:cNvPr id="66569" name="Text Box 9"/>
          <p:cNvSpPr txBox="1">
            <a:spLocks noChangeArrowheads="1"/>
          </p:cNvSpPr>
          <p:nvPr/>
        </p:nvSpPr>
        <p:spPr bwMode="auto">
          <a:xfrm>
            <a:off x="3108325" y="2265363"/>
            <a:ext cx="450850" cy="641350"/>
          </a:xfrm>
          <a:prstGeom prst="rect">
            <a:avLst/>
          </a:prstGeom>
          <a:noFill/>
          <a:ln w="9525">
            <a:noFill/>
            <a:miter lim="800000"/>
            <a:headEnd/>
            <a:tailEnd/>
          </a:ln>
          <a:effectLst/>
        </p:spPr>
        <p:txBody>
          <a:bodyPr wrap="none">
            <a:prstTxWarp prst="textNoShape">
              <a:avLst/>
            </a:prstTxWarp>
            <a:spAutoFit/>
          </a:bodyPr>
          <a:lstStyle/>
          <a:p>
            <a:r>
              <a:rPr lang="en-US" sz="3600" b="1">
                <a:effectLst/>
                <a:latin typeface="Bodoni MT Black" pitchFamily="18" charset="0"/>
              </a:rPr>
              <a:t>+</a:t>
            </a:r>
          </a:p>
        </p:txBody>
      </p:sp>
      <p:sp>
        <p:nvSpPr>
          <p:cNvPr id="66571" name="Text Box 11"/>
          <p:cNvSpPr txBox="1">
            <a:spLocks noChangeArrowheads="1"/>
          </p:cNvSpPr>
          <p:nvPr/>
        </p:nvSpPr>
        <p:spPr bwMode="auto">
          <a:xfrm>
            <a:off x="5943600" y="2265363"/>
            <a:ext cx="701675" cy="641350"/>
          </a:xfrm>
          <a:prstGeom prst="rect">
            <a:avLst/>
          </a:prstGeom>
          <a:noFill/>
          <a:ln w="9525">
            <a:noFill/>
            <a:miter lim="800000"/>
            <a:headEnd/>
            <a:tailEnd/>
          </a:ln>
          <a:effectLst/>
        </p:spPr>
        <p:txBody>
          <a:bodyPr>
            <a:prstTxWarp prst="textNoShape">
              <a:avLst/>
            </a:prstTxWarp>
            <a:spAutoFit/>
          </a:bodyPr>
          <a:lstStyle/>
          <a:p>
            <a:r>
              <a:rPr lang="en-US" sz="3600" b="1">
                <a:effectLst/>
                <a:latin typeface="Bodoni MT Black" pitchFamily="18" charset="0"/>
              </a:rPr>
              <a:t>=</a:t>
            </a:r>
          </a:p>
        </p:txBody>
      </p:sp>
      <p:sp>
        <p:nvSpPr>
          <p:cNvPr id="66572" name="Rectangle 12"/>
          <p:cNvSpPr>
            <a:spLocks noChangeArrowheads="1"/>
          </p:cNvSpPr>
          <p:nvPr/>
        </p:nvSpPr>
        <p:spPr bwMode="auto">
          <a:xfrm>
            <a:off x="990600" y="228600"/>
            <a:ext cx="2209800" cy="5791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6573" name="Rectangle 13"/>
          <p:cNvSpPr>
            <a:spLocks noChangeArrowheads="1"/>
          </p:cNvSpPr>
          <p:nvPr/>
        </p:nvSpPr>
        <p:spPr bwMode="auto">
          <a:xfrm>
            <a:off x="3657600" y="228600"/>
            <a:ext cx="2209800" cy="5791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6574" name="Rectangle 14"/>
          <p:cNvSpPr>
            <a:spLocks noChangeArrowheads="1"/>
          </p:cNvSpPr>
          <p:nvPr/>
        </p:nvSpPr>
        <p:spPr bwMode="auto">
          <a:xfrm>
            <a:off x="6477000" y="228600"/>
            <a:ext cx="2286000" cy="5791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6575" name="Text Box 15"/>
          <p:cNvSpPr txBox="1">
            <a:spLocks noChangeArrowheads="1"/>
          </p:cNvSpPr>
          <p:nvPr/>
        </p:nvSpPr>
        <p:spPr bwMode="auto">
          <a:xfrm>
            <a:off x="1279525" y="6208713"/>
            <a:ext cx="184150" cy="366712"/>
          </a:xfrm>
          <a:prstGeom prst="rect">
            <a:avLst/>
          </a:prstGeom>
          <a:noFill/>
          <a:ln w="9525">
            <a:noFill/>
            <a:miter lim="800000"/>
            <a:headEnd/>
            <a:tailEnd/>
          </a:ln>
          <a:effectLst/>
        </p:spPr>
        <p:txBody>
          <a:bodyPr wrap="none">
            <a:prstTxWarp prst="textNoShape">
              <a:avLst/>
            </a:prstTxWarp>
            <a:spAutoFit/>
          </a:bodyPr>
          <a:lstStyle/>
          <a:p>
            <a:endParaRPr lang="en-US">
              <a:effectLst>
                <a:outerShdw blurRad="38100" dist="38100" dir="2700000" algn="tl">
                  <a:srgbClr val="DDDDDD"/>
                </a:outerShdw>
              </a:effectLst>
            </a:endParaRPr>
          </a:p>
        </p:txBody>
      </p:sp>
    </p:spTree>
    <p:extLst>
      <p:ext uri="{BB962C8B-B14F-4D97-AF65-F5344CB8AC3E}">
        <p14:creationId xmlns:p14="http://schemas.microsoft.com/office/powerpoint/2010/main" val="446445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smtClean="0"/>
              <a:t>Caine</a:t>
            </a:r>
            <a:r>
              <a:rPr lang="en-US" dirty="0" smtClean="0"/>
              <a:t> et al. (2009) </a:t>
            </a:r>
            <a:r>
              <a:rPr lang="en-US" dirty="0" smtClean="0"/>
              <a:t> emphasize that </a:t>
            </a:r>
            <a:r>
              <a:rPr lang="en-US" dirty="0" smtClean="0"/>
              <a:t>keeping in mind </a:t>
            </a:r>
            <a:r>
              <a:rPr lang="en-US" dirty="0" smtClean="0"/>
              <a:t>the brain in teaching, </a:t>
            </a:r>
            <a:r>
              <a:rPr lang="en-US" dirty="0" smtClean="0"/>
              <a:t>we </a:t>
            </a:r>
            <a:r>
              <a:rPr lang="en-US" dirty="0" smtClean="0"/>
              <a:t>support </a:t>
            </a:r>
            <a:r>
              <a:rPr lang="en-US" dirty="0" smtClean="0"/>
              <a:t>the learning of all students. </a:t>
            </a:r>
          </a:p>
          <a:p>
            <a:r>
              <a:rPr lang="en-US" dirty="0" smtClean="0"/>
              <a:t>1.	The brain is a parallel processor. </a:t>
            </a:r>
          </a:p>
          <a:p>
            <a:r>
              <a:rPr lang="en-US" dirty="0" smtClean="0"/>
              <a:t>2.	Learning engages the entire physiology. </a:t>
            </a:r>
          </a:p>
          <a:p>
            <a:r>
              <a:rPr lang="en-US" dirty="0" smtClean="0"/>
              <a:t>3.	The search for meaning is innate. </a:t>
            </a:r>
          </a:p>
          <a:p>
            <a:r>
              <a:rPr lang="en-US" dirty="0" smtClean="0"/>
              <a:t>4.	The search for meaning occurs through "patterning." </a:t>
            </a:r>
          </a:p>
          <a:p>
            <a:r>
              <a:rPr lang="en-US" dirty="0" smtClean="0"/>
              <a:t>5.	Emotions are critical to patterning. </a:t>
            </a:r>
          </a:p>
          <a:p>
            <a:r>
              <a:rPr lang="en-US" dirty="0" smtClean="0"/>
              <a:t>6.	Every brain simultaneously perceives and creates parts and wholes. </a:t>
            </a:r>
          </a:p>
          <a:p>
            <a:endParaRPr lang="en-US" dirty="0"/>
          </a:p>
        </p:txBody>
      </p:sp>
      <p:sp>
        <p:nvSpPr>
          <p:cNvPr id="2" name="Title 1"/>
          <p:cNvSpPr>
            <a:spLocks noGrp="1"/>
          </p:cNvSpPr>
          <p:nvPr>
            <p:ph type="title"/>
          </p:nvPr>
        </p:nvSpPr>
        <p:spPr/>
        <p:txBody>
          <a:bodyPr>
            <a:normAutofit/>
          </a:bodyPr>
          <a:lstStyle/>
          <a:p>
            <a:r>
              <a:rPr lang="en-US" dirty="0" smtClean="0"/>
              <a:t>Brain/Mind learning principles </a:t>
            </a:r>
            <a:endParaRPr lang="en-US" dirty="0"/>
          </a:p>
        </p:txBody>
      </p:sp>
    </p:spTree>
    <p:extLst>
      <p:ext uri="{BB962C8B-B14F-4D97-AF65-F5344CB8AC3E}">
        <p14:creationId xmlns:p14="http://schemas.microsoft.com/office/powerpoint/2010/main" val="2625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7.	Learning involves both focused attention and peripheral perception. </a:t>
            </a:r>
          </a:p>
          <a:p>
            <a:r>
              <a:rPr lang="en-US" dirty="0" smtClean="0"/>
              <a:t>8.	Learning always involves conscious and unconscious processes. </a:t>
            </a:r>
          </a:p>
          <a:p>
            <a:r>
              <a:rPr lang="en-US" dirty="0" smtClean="0"/>
              <a:t>9.	We have (at least) two types of memory systems: spatial and rote learning. </a:t>
            </a:r>
          </a:p>
          <a:p>
            <a:r>
              <a:rPr lang="en-US" dirty="0" smtClean="0"/>
              <a:t>10.	The brain understands and remembers best when facts and skills are embedded in natural spatial memory. </a:t>
            </a:r>
          </a:p>
          <a:p>
            <a:r>
              <a:rPr lang="en-US" dirty="0" smtClean="0"/>
              <a:t>11.	Learning is enhanced by challenge and inhibited by threat.</a:t>
            </a:r>
          </a:p>
          <a:p>
            <a:r>
              <a:rPr lang="en-US" dirty="0" smtClean="0"/>
              <a:t>12.	Every brain is unique. </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99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5" end="5"/>
                                            </p:txEl>
                                          </p:spTgt>
                                        </p:tgtEl>
                                        <p:attrNameLst>
                                          <p:attrName>ppt_x</p:attrName>
                                          <p:attrName>ppt_y</p:attrName>
                                        </p:attrNameLst>
                                      </p:cBhvr>
                                    </p:animMotion>
                                    <p:animRot by="1500000">
                                      <p:cBhvr>
                                        <p:cTn id="47" dur="125" fill="hold">
                                          <p:stCondLst>
                                            <p:cond delay="0"/>
                                          </p:stCondLst>
                                        </p:cTn>
                                        <p:tgtEl>
                                          <p:spTgt spid="3">
                                            <p:txEl>
                                              <p:pRg st="5" end="5"/>
                                            </p:txEl>
                                          </p:spTgt>
                                        </p:tgtEl>
                                        <p:attrNameLst>
                                          <p:attrName>r</p:attrName>
                                        </p:attrNameLst>
                                      </p:cBhvr>
                                    </p:animRot>
                                    <p:animRot by="-1500000">
                                      <p:cBhvr>
                                        <p:cTn id="48" dur="125" fill="hold">
                                          <p:stCondLst>
                                            <p:cond delay="125"/>
                                          </p:stCondLst>
                                        </p:cTn>
                                        <p:tgtEl>
                                          <p:spTgt spid="3">
                                            <p:txEl>
                                              <p:pRg st="5" end="5"/>
                                            </p:txEl>
                                          </p:spTgt>
                                        </p:tgtEl>
                                        <p:attrNameLst>
                                          <p:attrName>r</p:attrName>
                                        </p:attrNameLst>
                                      </p:cBhvr>
                                    </p:animRot>
                                    <p:animRot by="-1500000">
                                      <p:cBhvr>
                                        <p:cTn id="49" dur="125" fill="hold">
                                          <p:stCondLst>
                                            <p:cond delay="250"/>
                                          </p:stCondLst>
                                        </p:cTn>
                                        <p:tgtEl>
                                          <p:spTgt spid="3">
                                            <p:txEl>
                                              <p:pRg st="5" end="5"/>
                                            </p:txEl>
                                          </p:spTgt>
                                        </p:tgtEl>
                                        <p:attrNameLst>
                                          <p:attrName>r</p:attrName>
                                        </p:attrNameLst>
                                      </p:cBhvr>
                                    </p:animRot>
                                    <p:animRot by="1500000">
                                      <p:cBhvr>
                                        <p:cTn id="50"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err="1" smtClean="0"/>
              <a:t>Perodoxicol</a:t>
            </a:r>
            <a:endParaRPr lang="en-US" dirty="0" smtClean="0"/>
          </a:p>
          <a:p>
            <a:r>
              <a:rPr lang="en-US" b="1" dirty="0" smtClean="0"/>
              <a:t>It is important to know about </a:t>
            </a:r>
            <a:r>
              <a:rPr lang="en-US" b="1" dirty="0" err="1"/>
              <a:t>Perodoxicol</a:t>
            </a:r>
            <a:endParaRPr lang="en-US" dirty="0"/>
          </a:p>
          <a:p>
            <a:r>
              <a:rPr lang="en-US" b="1" dirty="0" err="1" smtClean="0"/>
              <a:t>Perodoxicol</a:t>
            </a:r>
            <a:r>
              <a:rPr lang="en-US" dirty="0" smtClean="0"/>
              <a:t> </a:t>
            </a:r>
            <a:r>
              <a:rPr lang="en-US" b="1" dirty="0" smtClean="0"/>
              <a:t>is a form of </a:t>
            </a:r>
            <a:r>
              <a:rPr lang="en-US" b="1" dirty="0" err="1" smtClean="0"/>
              <a:t>zionter</a:t>
            </a:r>
            <a:r>
              <a:rPr lang="en-US" b="1" dirty="0" smtClean="0"/>
              <a:t>. It is </a:t>
            </a:r>
            <a:r>
              <a:rPr lang="en-US" b="1" dirty="0" err="1" smtClean="0"/>
              <a:t>montilled</a:t>
            </a:r>
            <a:r>
              <a:rPr lang="en-US" b="1" dirty="0" smtClean="0"/>
              <a:t> in </a:t>
            </a:r>
            <a:r>
              <a:rPr lang="en-US" b="1" dirty="0" err="1" smtClean="0"/>
              <a:t>Ceristanna</a:t>
            </a:r>
            <a:r>
              <a:rPr lang="en-US" b="1" dirty="0" smtClean="0"/>
              <a:t>. The </a:t>
            </a:r>
            <a:r>
              <a:rPr lang="en-US" b="1" dirty="0" err="1" smtClean="0"/>
              <a:t>montillation</a:t>
            </a:r>
            <a:r>
              <a:rPr lang="en-US" b="1" dirty="0" smtClean="0"/>
              <a:t> process </a:t>
            </a:r>
            <a:r>
              <a:rPr lang="en-US" b="1" dirty="0" err="1" smtClean="0"/>
              <a:t>lukisizes</a:t>
            </a:r>
            <a:r>
              <a:rPr lang="en-US" b="1" dirty="0" smtClean="0"/>
              <a:t>, </a:t>
            </a:r>
            <a:r>
              <a:rPr lang="en-US" b="1" dirty="0" err="1" smtClean="0"/>
              <a:t>tredipitates</a:t>
            </a:r>
            <a:r>
              <a:rPr lang="en-US" b="1" dirty="0" smtClean="0"/>
              <a:t> and polarizes fibers in the base of the </a:t>
            </a:r>
            <a:r>
              <a:rPr lang="en-US" b="1" dirty="0" err="1" smtClean="0"/>
              <a:t>prolongating</a:t>
            </a:r>
            <a:r>
              <a:rPr lang="en-US" b="1" dirty="0" smtClean="0"/>
              <a:t> </a:t>
            </a:r>
            <a:r>
              <a:rPr lang="en-US" b="1" dirty="0" err="1" smtClean="0"/>
              <a:t>memis</a:t>
            </a:r>
            <a:r>
              <a:rPr lang="en-US" b="1" dirty="0" smtClean="0"/>
              <a:t> non strata.  For its qualities as the </a:t>
            </a:r>
            <a:r>
              <a:rPr lang="en-US" b="1" dirty="0" err="1" smtClean="0"/>
              <a:t>bracterizer</a:t>
            </a:r>
            <a:r>
              <a:rPr lang="en-US" b="1" dirty="0" smtClean="0"/>
              <a:t> of molecular helixes, </a:t>
            </a:r>
            <a:r>
              <a:rPr lang="en-US" b="1" dirty="0" err="1" smtClean="0"/>
              <a:t>Perodoxicol</a:t>
            </a:r>
            <a:r>
              <a:rPr lang="en-US" dirty="0"/>
              <a:t> </a:t>
            </a:r>
            <a:r>
              <a:rPr lang="en-US" b="1" dirty="0" smtClean="0"/>
              <a:t>holds great hopes for the future in our profession.</a:t>
            </a:r>
            <a:endParaRPr lang="en-US" dirty="0" smtClean="0"/>
          </a:p>
          <a:p>
            <a:pPr>
              <a:buNone/>
            </a:pPr>
            <a:r>
              <a:rPr lang="en-US" dirty="0" smtClean="0"/>
              <a:t> </a:t>
            </a:r>
            <a:endParaRPr lang="en-US" dirty="0"/>
          </a:p>
        </p:txBody>
      </p:sp>
      <p:sp>
        <p:nvSpPr>
          <p:cNvPr id="2" name="Title 1"/>
          <p:cNvSpPr>
            <a:spLocks noGrp="1"/>
          </p:cNvSpPr>
          <p:nvPr>
            <p:ph type="title"/>
          </p:nvPr>
        </p:nvSpPr>
        <p:spPr/>
        <p:txBody>
          <a:bodyPr>
            <a:normAutofit/>
          </a:bodyPr>
          <a:lstStyle/>
          <a:p>
            <a:r>
              <a:rPr lang="en-US" dirty="0" smtClean="0"/>
              <a:t>WHAT OF MEANING?</a:t>
            </a:r>
            <a:endParaRPr lang="en-US" dirty="0"/>
          </a:p>
        </p:txBody>
      </p:sp>
    </p:spTree>
    <p:extLst>
      <p:ext uri="{BB962C8B-B14F-4D97-AF65-F5344CB8AC3E}">
        <p14:creationId xmlns:p14="http://schemas.microsoft.com/office/powerpoint/2010/main" val="50050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 What is </a:t>
            </a:r>
            <a:r>
              <a:rPr lang="en-US" b="1" dirty="0" err="1" smtClean="0"/>
              <a:t>Perodoxicol</a:t>
            </a:r>
            <a:r>
              <a:rPr lang="en-US" dirty="0" smtClean="0"/>
              <a:t>?</a:t>
            </a:r>
          </a:p>
          <a:p>
            <a:r>
              <a:rPr lang="en-US" dirty="0" smtClean="0"/>
              <a:t>2. Where is it </a:t>
            </a:r>
            <a:r>
              <a:rPr lang="en-US" dirty="0" err="1" smtClean="0"/>
              <a:t>montilled</a:t>
            </a:r>
            <a:r>
              <a:rPr lang="en-US" dirty="0" smtClean="0"/>
              <a:t>?</a:t>
            </a:r>
          </a:p>
          <a:p>
            <a:r>
              <a:rPr lang="en-US" dirty="0" smtClean="0"/>
              <a:t>3. What does the </a:t>
            </a:r>
            <a:r>
              <a:rPr lang="en-US" dirty="0" err="1" smtClean="0"/>
              <a:t>montillation</a:t>
            </a:r>
            <a:r>
              <a:rPr lang="en-US" dirty="0" smtClean="0"/>
              <a:t> process do in the </a:t>
            </a:r>
            <a:r>
              <a:rPr lang="en-US" dirty="0" err="1" smtClean="0"/>
              <a:t>memis</a:t>
            </a:r>
            <a:r>
              <a:rPr lang="en-US" dirty="0" smtClean="0"/>
              <a:t> non strata?</a:t>
            </a:r>
          </a:p>
          <a:p>
            <a:r>
              <a:rPr lang="en-US" dirty="0" smtClean="0"/>
              <a:t>4. What qualities make </a:t>
            </a:r>
            <a:r>
              <a:rPr lang="en-US" b="1" dirty="0" err="1"/>
              <a:t>Perodoxicol</a:t>
            </a:r>
            <a:endParaRPr lang="en-US" dirty="0"/>
          </a:p>
          <a:p>
            <a:r>
              <a:rPr lang="en-US" dirty="0" smtClean="0"/>
              <a:t> important in the future?</a:t>
            </a:r>
          </a:p>
          <a:p>
            <a:endParaRPr lang="en-US" dirty="0"/>
          </a:p>
        </p:txBody>
      </p:sp>
      <p:sp>
        <p:nvSpPr>
          <p:cNvPr id="2" name="Title 1"/>
          <p:cNvSpPr>
            <a:spLocks noGrp="1"/>
          </p:cNvSpPr>
          <p:nvPr>
            <p:ph type="title"/>
          </p:nvPr>
        </p:nvSpPr>
        <p:spPr/>
        <p:txBody>
          <a:bodyPr>
            <a:normAutofit fontScale="90000"/>
          </a:bodyPr>
          <a:lstStyle/>
          <a:p>
            <a:r>
              <a:rPr lang="en-US" dirty="0"/>
              <a:t>Test questions:</a:t>
            </a:r>
            <a:br>
              <a:rPr lang="en-US" dirty="0"/>
            </a:br>
            <a:endParaRPr lang="en-US" dirty="0"/>
          </a:p>
        </p:txBody>
      </p:sp>
    </p:spTree>
    <p:extLst>
      <p:ext uri="{BB962C8B-B14F-4D97-AF65-F5344CB8AC3E}">
        <p14:creationId xmlns:p14="http://schemas.microsoft.com/office/powerpoint/2010/main" val="3539736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normAutofit/>
          </a:bodyPr>
          <a:lstStyle/>
          <a:p>
            <a:pPr eaLnBrk="1" hangingPunct="1">
              <a:lnSpc>
                <a:spcPct val="80000"/>
              </a:lnSpc>
            </a:pPr>
            <a:r>
              <a:rPr lang="en-US" sz="2800" b="1">
                <a:latin typeface="Times New Roman" pitchFamily="-107" charset="0"/>
                <a:ea typeface="ＭＳ Ｐゴシック" pitchFamily="-107" charset="-128"/>
                <a:cs typeface="ＭＳ Ｐゴシック" pitchFamily="-107" charset="-128"/>
              </a:rPr>
              <a:t>Active listening</a:t>
            </a:r>
            <a:r>
              <a:rPr lang="en-US" sz="2800">
                <a:latin typeface="Times New Roman" pitchFamily="-107" charset="0"/>
                <a:ea typeface="ＭＳ Ｐゴシック" pitchFamily="-107" charset="-128"/>
                <a:cs typeface="ＭＳ Ｐゴシック" pitchFamily="-107" charset="-128"/>
              </a:rPr>
              <a:t>, which involves paraphrasing or interpreting the heard communication</a:t>
            </a:r>
            <a:endParaRPr lang="en-US" sz="2800">
              <a:latin typeface="Bernard MT Condensed" pitchFamily="-107" charset="0"/>
              <a:ea typeface="ＭＳ Ｐゴシック" pitchFamily="-107" charset="-128"/>
              <a:cs typeface="ＭＳ Ｐゴシック" pitchFamily="-107" charset="-128"/>
            </a:endParaRPr>
          </a:p>
          <a:p>
            <a:pPr eaLnBrk="1" hangingPunct="1">
              <a:lnSpc>
                <a:spcPct val="80000"/>
              </a:lnSpc>
            </a:pPr>
            <a:r>
              <a:rPr lang="en-US" sz="2800" b="1">
                <a:latin typeface="Times New Roman" pitchFamily="-107" charset="0"/>
                <a:ea typeface="ＭＳ Ｐゴシック" pitchFamily="-107" charset="-128"/>
                <a:cs typeface="ＭＳ Ｐゴシック" pitchFamily="-107" charset="-128"/>
              </a:rPr>
              <a:t>Passive listening</a:t>
            </a:r>
            <a:r>
              <a:rPr lang="en-US" sz="2800">
                <a:latin typeface="Times New Roman" pitchFamily="-107" charset="0"/>
                <a:ea typeface="ＭＳ Ｐゴシック" pitchFamily="-107" charset="-128"/>
                <a:cs typeface="ＭＳ Ｐゴシック" pitchFamily="-107" charset="-128"/>
              </a:rPr>
              <a:t>, no talking but eye-contact and other nonverbal signs that signify listening</a:t>
            </a:r>
          </a:p>
          <a:p>
            <a:pPr eaLnBrk="1" hangingPunct="1">
              <a:lnSpc>
                <a:spcPct val="80000"/>
              </a:lnSpc>
            </a:pPr>
            <a:r>
              <a:rPr lang="en-US" sz="2800" b="1">
                <a:latin typeface="Times New Roman" pitchFamily="-107" charset="0"/>
                <a:ea typeface="ＭＳ Ｐゴシック" pitchFamily="-107" charset="-128"/>
                <a:cs typeface="ＭＳ Ｐゴシック" pitchFamily="-107" charset="-128"/>
              </a:rPr>
              <a:t>Inattentive listening</a:t>
            </a:r>
            <a:r>
              <a:rPr lang="en-US" sz="2800">
                <a:latin typeface="Times New Roman" pitchFamily="-107" charset="0"/>
                <a:ea typeface="ＭＳ Ｐゴシック" pitchFamily="-107" charset="-128"/>
                <a:cs typeface="ＭＳ Ｐゴシック" pitchFamily="-107" charset="-128"/>
              </a:rPr>
              <a:t> – no attempt to respond, listener continues own activity, such as reading</a:t>
            </a:r>
          </a:p>
          <a:p>
            <a:pPr eaLnBrk="1" hangingPunct="1">
              <a:lnSpc>
                <a:spcPct val="80000"/>
              </a:lnSpc>
            </a:pPr>
            <a:r>
              <a:rPr lang="en-US" sz="2800" b="1">
                <a:latin typeface="Times New Roman" pitchFamily="-107" charset="0"/>
                <a:ea typeface="ＭＳ Ｐゴシック" pitchFamily="-107" charset="-128"/>
                <a:cs typeface="ＭＳ Ｐゴシック" pitchFamily="-107" charset="-128"/>
              </a:rPr>
              <a:t>Pretend listening</a:t>
            </a:r>
            <a:r>
              <a:rPr lang="en-US" sz="2800">
                <a:latin typeface="Times New Roman" pitchFamily="-107" charset="0"/>
                <a:ea typeface="ＭＳ Ｐゴシック" pitchFamily="-107" charset="-128"/>
                <a:cs typeface="ＭＳ Ｐゴシック" pitchFamily="-107" charset="-128"/>
              </a:rPr>
              <a:t> – maintaining false nonverbal signs while the person is thinking about something else</a:t>
            </a: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a:latin typeface="Times New Roman" pitchFamily="-107" charset="0"/>
              <a:ea typeface="ＭＳ Ｐゴシック" pitchFamily="-107" charset="-128"/>
              <a:cs typeface="ＭＳ Ｐゴシック" pitchFamily="-107" charset="-128"/>
            </a:endParaRPr>
          </a:p>
        </p:txBody>
      </p:sp>
      <p:sp>
        <p:nvSpPr>
          <p:cNvPr id="17409" name="Rectangle 2"/>
          <p:cNvSpPr>
            <a:spLocks noGrp="1" noChangeArrowheads="1"/>
          </p:cNvSpPr>
          <p:nvPr>
            <p:ph type="title"/>
          </p:nvPr>
        </p:nvSpPr>
        <p:spPr/>
        <p:txBody>
          <a:bodyPr/>
          <a:lstStyle/>
          <a:p>
            <a:pPr eaLnBrk="1" hangingPunct="1"/>
            <a:r>
              <a:rPr lang="en-US" dirty="0">
                <a:latin typeface="Bernard MT Condensed" pitchFamily="-107" charset="0"/>
                <a:ea typeface="ＭＳ Ｐゴシック" pitchFamily="-107" charset="-128"/>
                <a:cs typeface="ＭＳ Ｐゴシック" pitchFamily="-107" charset="-128"/>
              </a:rPr>
              <a:t>LISTENING</a:t>
            </a:r>
          </a:p>
        </p:txBody>
      </p:sp>
    </p:spTree>
    <p:extLst>
      <p:ext uri="{BB962C8B-B14F-4D97-AF65-F5344CB8AC3E}">
        <p14:creationId xmlns:p14="http://schemas.microsoft.com/office/powerpoint/2010/main" val="2262429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normAutofit/>
          </a:bodyPr>
          <a:lstStyle/>
          <a:p>
            <a:pPr eaLnBrk="1" hangingPunct="1">
              <a:lnSpc>
                <a:spcPct val="80000"/>
              </a:lnSpc>
            </a:pPr>
            <a:r>
              <a:rPr lang="en-US" sz="2800" b="1" dirty="0">
                <a:latin typeface="Times New Roman" pitchFamily="-107" charset="0"/>
                <a:ea typeface="ＭＳ Ｐゴシック" pitchFamily="-107" charset="-128"/>
                <a:cs typeface="ＭＳ Ｐゴシック" pitchFamily="-107" charset="-128"/>
              </a:rPr>
              <a:t>Conversational listening</a:t>
            </a:r>
            <a:r>
              <a:rPr lang="en-US" sz="2800" dirty="0">
                <a:latin typeface="Times New Roman" pitchFamily="-107" charset="0"/>
                <a:ea typeface="ＭＳ Ｐゴシック" pitchFamily="-107" charset="-128"/>
                <a:cs typeface="ＭＳ Ｐゴシック" pitchFamily="-107" charset="-128"/>
              </a:rPr>
              <a:t> – talking and responding is expected and encouraged</a:t>
            </a:r>
          </a:p>
          <a:p>
            <a:pPr eaLnBrk="1" hangingPunct="1">
              <a:lnSpc>
                <a:spcPct val="80000"/>
              </a:lnSpc>
            </a:pPr>
            <a:r>
              <a:rPr lang="en-US" sz="2800" b="1" dirty="0">
                <a:latin typeface="Times New Roman" pitchFamily="-107" charset="0"/>
                <a:ea typeface="ＭＳ Ｐゴシック" pitchFamily="-107" charset="-128"/>
                <a:cs typeface="ＭＳ Ｐゴシック" pitchFamily="-107" charset="-128"/>
              </a:rPr>
              <a:t>Argumentative listening</a:t>
            </a:r>
            <a:r>
              <a:rPr lang="en-US" sz="2800" dirty="0">
                <a:latin typeface="Times New Roman" pitchFamily="-107" charset="0"/>
                <a:ea typeface="ＭＳ Ｐゴシック" pitchFamily="-107" charset="-128"/>
                <a:cs typeface="ＭＳ Ｐゴシック" pitchFamily="-107" charset="-128"/>
              </a:rPr>
              <a:t>; looking for flaws in talker</a:t>
            </a:r>
            <a:r>
              <a:rPr lang="ja-JP" altLang="en-US" sz="2800" dirty="0">
                <a:latin typeface="Times New Roman" pitchFamily="-107" charset="0"/>
                <a:ea typeface="ＭＳ Ｐゴシック" pitchFamily="-107" charset="-128"/>
                <a:cs typeface="ＭＳ Ｐゴシック" pitchFamily="-107" charset="-128"/>
              </a:rPr>
              <a:t>’</a:t>
            </a:r>
            <a:r>
              <a:rPr lang="en-US" altLang="ja-JP" sz="2800" dirty="0">
                <a:latin typeface="Times New Roman" pitchFamily="-107" charset="0"/>
                <a:ea typeface="ＭＳ Ｐゴシック" pitchFamily="-107" charset="-128"/>
                <a:cs typeface="ＭＳ Ｐゴシック" pitchFamily="-107" charset="-128"/>
              </a:rPr>
              <a:t>s verbal communication</a:t>
            </a:r>
          </a:p>
          <a:p>
            <a:pPr eaLnBrk="1" hangingPunct="1">
              <a:lnSpc>
                <a:spcPct val="80000"/>
              </a:lnSpc>
            </a:pPr>
            <a:r>
              <a:rPr lang="en-US" sz="2800" b="1" dirty="0">
                <a:latin typeface="Times New Roman" pitchFamily="-107" charset="0"/>
                <a:ea typeface="ＭＳ Ｐゴシック" pitchFamily="-107" charset="-128"/>
                <a:cs typeface="ＭＳ Ｐゴシック" pitchFamily="-107" charset="-128"/>
              </a:rPr>
              <a:t>Informational listening</a:t>
            </a:r>
            <a:r>
              <a:rPr lang="en-US" sz="2800" dirty="0">
                <a:latin typeface="Times New Roman" pitchFamily="-107" charset="0"/>
                <a:ea typeface="ＭＳ Ｐゴシック" pitchFamily="-107" charset="-128"/>
                <a:cs typeface="ＭＳ Ｐゴシック" pitchFamily="-107" charset="-128"/>
              </a:rPr>
              <a:t>; listening with a purpose of extracting certain information</a:t>
            </a:r>
          </a:p>
          <a:p>
            <a:pPr eaLnBrk="1" hangingPunct="1">
              <a:lnSpc>
                <a:spcPct val="80000"/>
              </a:lnSpc>
            </a:pPr>
            <a:r>
              <a:rPr lang="en-US" sz="2800" b="1" dirty="0">
                <a:latin typeface="Times New Roman" pitchFamily="-107" charset="0"/>
                <a:ea typeface="ＭＳ Ｐゴシック" pitchFamily="-107" charset="-128"/>
                <a:cs typeface="ＭＳ Ｐゴシック" pitchFamily="-107" charset="-128"/>
              </a:rPr>
              <a:t>Constructivist listening:</a:t>
            </a:r>
            <a:r>
              <a:rPr lang="en-US" sz="2800" dirty="0">
                <a:latin typeface="Times New Roman" pitchFamily="-107" charset="0"/>
                <a:ea typeface="ＭＳ Ｐゴシック" pitchFamily="-107" charset="-128"/>
                <a:cs typeface="ＭＳ Ｐゴシック" pitchFamily="-107" charset="-128"/>
              </a:rPr>
              <a:t> listener communicates interest, caring and acceptance.  Constructivist listening includes both cognitive and affective processing in </a:t>
            </a:r>
            <a:r>
              <a:rPr lang="en-US" sz="2800" dirty="0" smtClean="0">
                <a:latin typeface="Times New Roman" pitchFamily="-107" charset="0"/>
                <a:ea typeface="ＭＳ Ｐゴシック" pitchFamily="-107" charset="-128"/>
                <a:cs typeface="ＭＳ Ｐゴシック" pitchFamily="-107" charset="-128"/>
              </a:rPr>
              <a:t>interaction</a:t>
            </a:r>
          </a:p>
          <a:p>
            <a:pPr eaLnBrk="1" hangingPunct="1">
              <a:lnSpc>
                <a:spcPct val="80000"/>
              </a:lnSpc>
            </a:pPr>
            <a:r>
              <a:rPr lang="en-US" sz="2000" dirty="0" err="1" smtClean="0">
                <a:latin typeface="Times New Roman" pitchFamily="-107" charset="0"/>
                <a:ea typeface="ＭＳ Ｐゴシック" pitchFamily="-107" charset="-128"/>
                <a:cs typeface="ＭＳ Ｐゴシック" pitchFamily="-107" charset="-128"/>
              </a:rPr>
              <a:t>Weissglass</a:t>
            </a:r>
            <a:r>
              <a:rPr lang="en-US" sz="2000" dirty="0">
                <a:latin typeface="Times New Roman" pitchFamily="-107" charset="0"/>
                <a:ea typeface="ＭＳ Ｐゴシック" pitchFamily="-107" charset="-128"/>
                <a:cs typeface="ＭＳ Ｐゴシック" pitchFamily="-107" charset="-128"/>
              </a:rPr>
              <a:t>, J. (1990) Constructivist listening for empowerment and change</a:t>
            </a:r>
            <a:r>
              <a:rPr lang="en-US" sz="2000" i="1" dirty="0">
                <a:latin typeface="Times New Roman" pitchFamily="-107" charset="0"/>
                <a:ea typeface="ＭＳ Ｐゴシック" pitchFamily="-107" charset="-128"/>
                <a:cs typeface="ＭＳ Ｐゴシック" pitchFamily="-107" charset="-128"/>
              </a:rPr>
              <a:t>. The Educational Forum 54(4), 351-370</a:t>
            </a:r>
            <a:endParaRPr lang="en-US" sz="2800" i="1" dirty="0">
              <a:latin typeface="Times New Roman" pitchFamily="-107" charset="0"/>
              <a:ea typeface="ＭＳ Ｐゴシック" pitchFamily="-107" charset="-128"/>
              <a:cs typeface="ＭＳ Ｐゴシック" pitchFamily="-107" charset="-128"/>
            </a:endParaRPr>
          </a:p>
          <a:p>
            <a:pPr eaLnBrk="1" hangingPunct="1">
              <a:lnSpc>
                <a:spcPct val="80000"/>
              </a:lnSpc>
            </a:pPr>
            <a:endParaRPr lang="en-US" sz="2800" dirty="0">
              <a:ea typeface="ＭＳ Ｐゴシック" pitchFamily="-107" charset="-128"/>
              <a:cs typeface="ＭＳ Ｐゴシック" pitchFamily="-107" charset="-128"/>
            </a:endParaRPr>
          </a:p>
          <a:p>
            <a:pPr eaLnBrk="1" hangingPunct="1">
              <a:lnSpc>
                <a:spcPct val="80000"/>
              </a:lnSpc>
            </a:pPr>
            <a:endParaRPr lang="en-US" sz="2800" dirty="0">
              <a:ea typeface="ＭＳ Ｐゴシック" pitchFamily="-107" charset="-128"/>
              <a:cs typeface="ＭＳ Ｐゴシック" pitchFamily="-107" charset="-128"/>
            </a:endParaRPr>
          </a:p>
        </p:txBody>
      </p:sp>
      <p:sp>
        <p:nvSpPr>
          <p:cNvPr id="18433" name="Rectangle 2"/>
          <p:cNvSpPr>
            <a:spLocks noGrp="1" noChangeArrowheads="1"/>
          </p:cNvSpPr>
          <p:nvPr>
            <p:ph type="title"/>
          </p:nvPr>
        </p:nvSpPr>
        <p:spPr/>
        <p:txBody>
          <a:bodyPr/>
          <a:lstStyle/>
          <a:p>
            <a:r>
              <a:rPr lang="en-US" dirty="0">
                <a:latin typeface="Bernard MT Condensed" pitchFamily="-107" charset="0"/>
                <a:ea typeface="ＭＳ Ｐゴシック" pitchFamily="-107" charset="-128"/>
                <a:cs typeface="ＭＳ Ｐゴシック" pitchFamily="-107" charset="-128"/>
              </a:rPr>
              <a:t>LISTENING</a:t>
            </a:r>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093917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Who am I as a cultural being?</a:t>
            </a:r>
          </a:p>
          <a:p>
            <a:pPr>
              <a:buNone/>
            </a:pPr>
            <a:endParaRPr lang="en-US" dirty="0" smtClean="0"/>
          </a:p>
          <a:p>
            <a:r>
              <a:rPr lang="en-US" dirty="0" smtClean="0"/>
              <a:t>How do I support our students in the context of their individual cultural, experiential background?</a:t>
            </a:r>
          </a:p>
          <a:p>
            <a:pPr>
              <a:buNone/>
            </a:pPr>
            <a:endParaRPr lang="en-US" dirty="0" smtClean="0"/>
          </a:p>
          <a:p>
            <a:r>
              <a:rPr lang="en-US" dirty="0" smtClean="0"/>
              <a:t>What are the strengths of my personality that empower students and colleagues in my workplace?</a:t>
            </a:r>
          </a:p>
          <a:p>
            <a:endParaRPr lang="en-US" dirty="0" smtClean="0"/>
          </a:p>
          <a:p>
            <a:r>
              <a:rPr lang="en-US" dirty="0" smtClean="0"/>
              <a:t>Strengths exercise</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Faculty and Staff as Reflective Practitioners</a:t>
            </a:r>
            <a:endParaRPr lang="en-US" dirty="0"/>
          </a:p>
        </p:txBody>
      </p:sp>
    </p:spTree>
    <p:extLst>
      <p:ext uri="{BB962C8B-B14F-4D97-AF65-F5344CB8AC3E}">
        <p14:creationId xmlns:p14="http://schemas.microsoft.com/office/powerpoint/2010/main" val="389813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*Stress </a:t>
            </a:r>
            <a:r>
              <a:rPr lang="mr-IN" dirty="0" smtClean="0"/>
              <a:t>–</a:t>
            </a:r>
            <a:r>
              <a:rPr lang="en-US" dirty="0" smtClean="0"/>
              <a:t> Resilience </a:t>
            </a:r>
            <a:r>
              <a:rPr lang="mr-IN" dirty="0" smtClean="0"/>
              <a:t>–</a:t>
            </a:r>
            <a:r>
              <a:rPr lang="en-US" smtClean="0"/>
              <a:t> Self-care</a:t>
            </a:r>
            <a:endParaRPr lang="en-US" dirty="0"/>
          </a:p>
        </p:txBody>
      </p:sp>
      <p:sp>
        <p:nvSpPr>
          <p:cNvPr id="8" name="Content Placeholder 7"/>
          <p:cNvSpPr>
            <a:spLocks noGrp="1"/>
          </p:cNvSpPr>
          <p:nvPr>
            <p:ph idx="1"/>
          </p:nvPr>
        </p:nvSpPr>
        <p:spPr/>
        <p:txBody>
          <a:bodyPr>
            <a:normAutofit fontScale="70000" lnSpcReduction="20000"/>
          </a:bodyPr>
          <a:lstStyle/>
          <a:p>
            <a:r>
              <a:rPr lang="en-US" b="1" dirty="0" smtClean="0"/>
              <a:t>Stress causes $300 billion loss in productivity in the U.S. annually (</a:t>
            </a:r>
            <a:r>
              <a:rPr lang="en-US" dirty="0" smtClean="0"/>
              <a:t>Accidents, Absenteeism, Employee turnover</a:t>
            </a:r>
            <a:r>
              <a:rPr lang="en-US" dirty="0"/>
              <a:t>,</a:t>
            </a:r>
            <a:r>
              <a:rPr lang="en-US" dirty="0" smtClean="0"/>
              <a:t> Diminished productivity, Direct </a:t>
            </a:r>
            <a:r>
              <a:rPr lang="en-US" dirty="0"/>
              <a:t>medical, legal, and insurance </a:t>
            </a:r>
            <a:r>
              <a:rPr lang="en-US" dirty="0" smtClean="0"/>
              <a:t>costs, Workers</a:t>
            </a:r>
            <a:r>
              <a:rPr lang="en-US" dirty="0"/>
              <a:t>’ compensation awards as well as tort and FELA judgments </a:t>
            </a:r>
            <a:r>
              <a:rPr lang="en-US" dirty="0">
                <a:hlinkClick r:id="rId3"/>
              </a:rPr>
              <a:t>https://www.stress.org/workplace-stress</a:t>
            </a:r>
            <a:r>
              <a:rPr lang="en-US" dirty="0" smtClean="0">
                <a:hlinkClick r:id="rId3"/>
              </a:rPr>
              <a:t>/</a:t>
            </a:r>
            <a:r>
              <a:rPr lang="en-US" dirty="0" smtClean="0"/>
              <a:t> )</a:t>
            </a:r>
            <a:endParaRPr lang="en-US" b="1" dirty="0" smtClean="0"/>
          </a:p>
          <a:p>
            <a:pPr>
              <a:buNone/>
            </a:pPr>
            <a:endParaRPr lang="en-US" b="1" dirty="0" smtClean="0"/>
          </a:p>
          <a:p>
            <a:pPr>
              <a:buNone/>
            </a:pPr>
            <a:r>
              <a:rPr lang="en-US" b="1" dirty="0" smtClean="0"/>
              <a:t>Effects of prolonged stress  can lead to problems in several areas:</a:t>
            </a:r>
          </a:p>
          <a:p>
            <a:r>
              <a:rPr lang="en-US" b="1" dirty="0" smtClean="0"/>
              <a:t>Body : Headache, back pain, decreased immunity,  chest pain, Heart disease, heart palpitations, high blood pressure, stomach upset, sleep problems</a:t>
            </a:r>
          </a:p>
          <a:p>
            <a:r>
              <a:rPr lang="en-US" b="1" dirty="0" smtClean="0"/>
              <a:t>Thoughts and feelings .. anxiety, restlessness, worrying, irritability, depression, sadness, anger, feeling insecure, lack of focus, burnout, forgetfulness</a:t>
            </a:r>
          </a:p>
          <a:p>
            <a:r>
              <a:rPr lang="en-US" b="1" dirty="0" smtClean="0"/>
              <a:t>Behavior Over- or </a:t>
            </a:r>
            <a:r>
              <a:rPr lang="en-US" b="1" dirty="0" err="1" smtClean="0"/>
              <a:t>undereating</a:t>
            </a:r>
            <a:r>
              <a:rPr lang="en-US" b="1" dirty="0" smtClean="0"/>
              <a:t>, angry outbursts, drug or alcohol abuse, crying, increased smoking, social withdrawal, relationship conflicts, </a:t>
            </a:r>
            <a:r>
              <a:rPr lang="en-US" b="1" dirty="0" smtClean="0">
                <a:hlinkClick r:id="rId4"/>
              </a:rPr>
              <a:t>http://www.mayoclinic.com/health/stress-symptoms</a:t>
            </a:r>
            <a:r>
              <a:rPr lang="en-US" b="1" dirty="0" smtClean="0"/>
              <a:t> </a:t>
            </a:r>
          </a:p>
        </p:txBody>
      </p:sp>
    </p:spTree>
    <p:extLst>
      <p:ext uri="{BB962C8B-B14F-4D97-AF65-F5344CB8AC3E}">
        <p14:creationId xmlns:p14="http://schemas.microsoft.com/office/powerpoint/2010/main" val="28854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247108"/>
            <a:ext cx="7612063" cy="1417638"/>
          </a:xfrm>
        </p:spPr>
        <p:txBody>
          <a:bodyPr>
            <a:normAutofit fontScale="90000"/>
          </a:bodyPr>
          <a:lstStyle/>
          <a:p>
            <a:r>
              <a:rPr lang="en-US" sz="3600" b="1" dirty="0" smtClean="0"/>
              <a:t>Empowerment orientation: </a:t>
            </a:r>
            <a:br>
              <a:rPr lang="en-US" sz="3600" b="1" dirty="0" smtClean="0"/>
            </a:br>
            <a:r>
              <a:rPr lang="en-US" sz="3600" b="1" dirty="0" smtClean="0"/>
              <a:t>Person-centered  community and culture</a:t>
            </a:r>
            <a:endParaRPr lang="en-US" sz="3600" b="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Working together supports the building of strength and ability to take charge of one’s own life:</a:t>
            </a:r>
          </a:p>
          <a:p>
            <a:r>
              <a:rPr lang="en-US" dirty="0" smtClean="0"/>
              <a:t>What am I like? (Self-concept)</a:t>
            </a:r>
          </a:p>
          <a:p>
            <a:r>
              <a:rPr lang="en-US" dirty="0" smtClean="0"/>
              <a:t>Who am I and where do I belong? (Self-identity)</a:t>
            </a:r>
          </a:p>
          <a:p>
            <a:r>
              <a:rPr lang="en-US" dirty="0" smtClean="0"/>
              <a:t>Am I of value and a good person (Self-appreciation)</a:t>
            </a:r>
          </a:p>
          <a:p>
            <a:r>
              <a:rPr lang="en-US" dirty="0" smtClean="0"/>
              <a:t>Do I feel confident about my value and competencies (Self-trust)</a:t>
            </a:r>
          </a:p>
          <a:p>
            <a:endParaRPr lang="en-US" dirty="0"/>
          </a:p>
        </p:txBody>
      </p:sp>
    </p:spTree>
    <p:extLst>
      <p:ext uri="{BB962C8B-B14F-4D97-AF65-F5344CB8AC3E}">
        <p14:creationId xmlns:p14="http://schemas.microsoft.com/office/powerpoint/2010/main" val="1875603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 teach who we are” (Parker Palmer)</a:t>
            </a:r>
          </a:p>
          <a:p>
            <a:r>
              <a:rPr lang="en-US" dirty="0">
                <a:hlinkClick r:id="rId2"/>
              </a:rPr>
              <a:t>https://</a:t>
            </a:r>
            <a:r>
              <a:rPr lang="en-US" dirty="0" smtClean="0">
                <a:hlinkClick r:id="rId2"/>
              </a:rPr>
              <a:t>vimeo.com/155179699</a:t>
            </a:r>
            <a:r>
              <a:rPr lang="en-US" dirty="0" smtClean="0"/>
              <a:t> </a:t>
            </a:r>
            <a:r>
              <a:rPr lang="en-US" dirty="0"/>
              <a:t/>
            </a:r>
            <a:br>
              <a:rPr lang="en-US" dirty="0"/>
            </a:br>
            <a:r>
              <a:rPr lang="en-US" dirty="0" smtClean="0"/>
              <a:t>Today is an invitation to think out loud together</a:t>
            </a:r>
          </a:p>
          <a:p>
            <a:r>
              <a:rPr lang="en-US" dirty="0" smtClean="0"/>
              <a:t>Invitational and collaborative discussions</a:t>
            </a:r>
          </a:p>
          <a:p>
            <a:r>
              <a:rPr lang="en-US" dirty="0" err="1" smtClean="0"/>
              <a:t>Lassi</a:t>
            </a:r>
            <a:r>
              <a:rPr lang="en-US" dirty="0" smtClean="0"/>
              <a:t> </a:t>
            </a:r>
            <a:r>
              <a:rPr lang="en-US" dirty="0" err="1" smtClean="0"/>
              <a:t>Nummi</a:t>
            </a:r>
            <a:r>
              <a:rPr lang="en-US" dirty="0" smtClean="0"/>
              <a:t>:</a:t>
            </a:r>
          </a:p>
          <a:p>
            <a:r>
              <a:rPr lang="en-US" i="1" dirty="0" smtClean="0"/>
              <a:t>Again and again we ask</a:t>
            </a:r>
          </a:p>
          <a:p>
            <a:r>
              <a:rPr lang="en-US" i="1" dirty="0" smtClean="0"/>
              <a:t>Who are we?</a:t>
            </a:r>
          </a:p>
          <a:p>
            <a:r>
              <a:rPr lang="en-US" i="1" dirty="0" smtClean="0"/>
              <a:t>Others will tell you what we look like</a:t>
            </a:r>
          </a:p>
          <a:p>
            <a:r>
              <a:rPr lang="en-US" i="1" dirty="0" smtClean="0"/>
              <a:t>Who we are is what we must know ourselves</a:t>
            </a:r>
            <a:endParaRPr lang="en-US" dirty="0" smtClean="0"/>
          </a:p>
          <a:p>
            <a:endParaRPr lang="en-US" dirty="0"/>
          </a:p>
        </p:txBody>
      </p:sp>
      <p:sp>
        <p:nvSpPr>
          <p:cNvPr id="3" name="Title 2"/>
          <p:cNvSpPr>
            <a:spLocks noGrp="1"/>
          </p:cNvSpPr>
          <p:nvPr>
            <p:ph type="title"/>
          </p:nvPr>
        </p:nvSpPr>
        <p:spPr/>
        <p:txBody>
          <a:bodyPr/>
          <a:lstStyle/>
          <a:p>
            <a:r>
              <a:rPr lang="en-US" dirty="0" smtClean="0"/>
              <a:t>Quotes</a:t>
            </a:r>
            <a:endParaRPr lang="en-US" dirty="0"/>
          </a:p>
        </p:txBody>
      </p:sp>
    </p:spTree>
    <p:extLst>
      <p:ext uri="{BB962C8B-B14F-4D97-AF65-F5344CB8AC3E}">
        <p14:creationId xmlns:p14="http://schemas.microsoft.com/office/powerpoint/2010/main" val="1385781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Initiative • Enthusiasm • Inquisitiveness • Interest in continuous learning • Courage • Self-reliance • Self-confidence • Self-control • Self-knowledge • Positive outlook toward adversity • Independence • Appreciation of Diversity • Perseverance • Creativity • Flexibility • Comfort with uncertainty • Open-mindedness • Language and communication skills • Assertiveness • Sense of </a:t>
            </a:r>
            <a:r>
              <a:rPr lang="en-US" dirty="0" smtClean="0"/>
              <a:t>humor</a:t>
            </a:r>
            <a:r>
              <a:rPr lang="mr-IN" dirty="0" smtClean="0"/>
              <a:t>…</a:t>
            </a:r>
            <a:r>
              <a:rPr lang="en-US" dirty="0" smtClean="0"/>
              <a:t>  </a:t>
            </a:r>
            <a:r>
              <a:rPr lang="en-US" dirty="0"/>
              <a:t>(Willard, 2006)</a:t>
            </a:r>
          </a:p>
          <a:p>
            <a:endParaRPr lang="en-US" dirty="0"/>
          </a:p>
        </p:txBody>
      </p:sp>
      <p:sp>
        <p:nvSpPr>
          <p:cNvPr id="3" name="Title 2"/>
          <p:cNvSpPr>
            <a:spLocks noGrp="1"/>
          </p:cNvSpPr>
          <p:nvPr>
            <p:ph type="title"/>
          </p:nvPr>
        </p:nvSpPr>
        <p:spPr/>
        <p:txBody>
          <a:bodyPr>
            <a:normAutofit fontScale="90000"/>
          </a:bodyPr>
          <a:lstStyle/>
          <a:p>
            <a:r>
              <a:rPr lang="en-US" dirty="0" smtClean="0"/>
              <a:t>Characteristics of Global Competence</a:t>
            </a:r>
            <a:endParaRPr lang="en-US" dirty="0"/>
          </a:p>
        </p:txBody>
      </p:sp>
    </p:spTree>
    <p:extLst>
      <p:ext uri="{BB962C8B-B14F-4D97-AF65-F5344CB8AC3E}">
        <p14:creationId xmlns:p14="http://schemas.microsoft.com/office/powerpoint/2010/main" val="155775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Role of caring: Understanding &amp; Listening</a:t>
            </a:r>
          </a:p>
          <a:p>
            <a:r>
              <a:rPr lang="en-US" dirty="0" smtClean="0"/>
              <a:t>Knowing the students</a:t>
            </a:r>
          </a:p>
          <a:p>
            <a:r>
              <a:rPr lang="en-US" dirty="0" smtClean="0"/>
              <a:t>Role of fairness and respect</a:t>
            </a:r>
          </a:p>
          <a:p>
            <a:r>
              <a:rPr lang="en-US" dirty="0" smtClean="0"/>
              <a:t>Social interactions with students</a:t>
            </a:r>
          </a:p>
          <a:p>
            <a:r>
              <a:rPr lang="en-US" dirty="0" smtClean="0"/>
              <a:t>Promotion of enthusiasm and motivation for learning</a:t>
            </a:r>
          </a:p>
          <a:p>
            <a:r>
              <a:rPr lang="en-US" dirty="0" smtClean="0"/>
              <a:t>Our attitude toward teaching</a:t>
            </a:r>
          </a:p>
          <a:p>
            <a:r>
              <a:rPr lang="en-US" dirty="0" smtClean="0"/>
              <a:t>Role of reflective practice</a:t>
            </a:r>
          </a:p>
          <a:p>
            <a:r>
              <a:rPr lang="en-US" sz="1900" dirty="0" err="1" smtClean="0"/>
              <a:t>Stronge</a:t>
            </a:r>
            <a:r>
              <a:rPr lang="en-US" sz="1900" dirty="0" smtClean="0"/>
              <a:t>, J, (2002). </a:t>
            </a:r>
            <a:r>
              <a:rPr lang="en-US" sz="1900" i="1" dirty="0" smtClean="0"/>
              <a:t>Qualities of effective teachers. </a:t>
            </a:r>
            <a:r>
              <a:rPr lang="en-US" sz="1900" dirty="0" smtClean="0"/>
              <a:t>Alexandria, VA: Association for Supervision and Curriculum Development</a:t>
            </a:r>
            <a:endParaRPr lang="en-US" sz="1900" dirty="0"/>
          </a:p>
        </p:txBody>
      </p:sp>
      <p:sp>
        <p:nvSpPr>
          <p:cNvPr id="3" name="Title 2"/>
          <p:cNvSpPr>
            <a:spLocks noGrp="1"/>
          </p:cNvSpPr>
          <p:nvPr>
            <p:ph type="title"/>
          </p:nvPr>
        </p:nvSpPr>
        <p:spPr/>
        <p:txBody>
          <a:bodyPr/>
          <a:lstStyle/>
          <a:p>
            <a:r>
              <a:rPr lang="en-US" dirty="0" smtClean="0"/>
              <a:t>Building learning communities</a:t>
            </a:r>
            <a:endParaRPr lang="en-US" dirty="0"/>
          </a:p>
        </p:txBody>
      </p:sp>
    </p:spTree>
    <p:extLst>
      <p:ext uri="{BB962C8B-B14F-4D97-AF65-F5344CB8AC3E}">
        <p14:creationId xmlns:p14="http://schemas.microsoft.com/office/powerpoint/2010/main" val="110544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Our learning community:</a:t>
            </a:r>
          </a:p>
          <a:p>
            <a:r>
              <a:rPr lang="en-US" dirty="0" smtClean="0"/>
              <a:t>Ideas will be shared through Teaching Tips of CETL</a:t>
            </a:r>
          </a:p>
          <a:p>
            <a:endParaRPr lang="en-US" dirty="0"/>
          </a:p>
        </p:txBody>
      </p:sp>
      <p:sp>
        <p:nvSpPr>
          <p:cNvPr id="2" name="Title 1"/>
          <p:cNvSpPr>
            <a:spLocks noGrp="1"/>
          </p:cNvSpPr>
          <p:nvPr>
            <p:ph type="title"/>
          </p:nvPr>
        </p:nvSpPr>
        <p:spPr/>
        <p:txBody>
          <a:bodyPr/>
          <a:lstStyle/>
          <a:p>
            <a:r>
              <a:rPr lang="en-US" dirty="0" smtClean="0"/>
              <a:t>Going Forward</a:t>
            </a:r>
            <a:endParaRPr lang="en-US" dirty="0"/>
          </a:p>
        </p:txBody>
      </p:sp>
    </p:spTree>
    <p:extLst>
      <p:ext uri="{BB962C8B-B14F-4D97-AF65-F5344CB8AC3E}">
        <p14:creationId xmlns:p14="http://schemas.microsoft.com/office/powerpoint/2010/main" val="3139678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Be the bridge that stretches out </a:t>
            </a:r>
          </a:p>
          <a:p>
            <a:pPr lvl="1"/>
            <a:r>
              <a:rPr lang="en-US" dirty="0" smtClean="0"/>
              <a:t>Toward colleagues</a:t>
            </a:r>
            <a:endParaRPr lang="en-US" dirty="0"/>
          </a:p>
          <a:p>
            <a:pPr lvl="1"/>
            <a:r>
              <a:rPr lang="en-US" dirty="0"/>
              <a:t>To a </a:t>
            </a:r>
            <a:r>
              <a:rPr lang="en-US" dirty="0" smtClean="0"/>
              <a:t>student in </a:t>
            </a:r>
            <a:r>
              <a:rPr lang="en-US" dirty="0"/>
              <a:t>need </a:t>
            </a:r>
          </a:p>
          <a:p>
            <a:r>
              <a:rPr lang="en-US" dirty="0"/>
              <a:t>Be the dance on the bridge that gives us joy</a:t>
            </a:r>
          </a:p>
          <a:p>
            <a:pPr lvl="1"/>
            <a:r>
              <a:rPr lang="en-US" dirty="0"/>
              <a:t>When we learn</a:t>
            </a:r>
          </a:p>
          <a:p>
            <a:pPr lvl="1"/>
            <a:r>
              <a:rPr lang="en-US" dirty="0"/>
              <a:t>When we struggle and search </a:t>
            </a:r>
          </a:p>
          <a:p>
            <a:r>
              <a:rPr lang="en-US" dirty="0"/>
              <a:t>Be the song on the bridge that heals and </a:t>
            </a:r>
            <a:r>
              <a:rPr lang="en-US" dirty="0" smtClean="0"/>
              <a:t>soothes</a:t>
            </a:r>
          </a:p>
          <a:p>
            <a:r>
              <a:rPr lang="en-US" dirty="0" smtClean="0"/>
              <a:t>Be </a:t>
            </a:r>
            <a:r>
              <a:rPr lang="en-US" dirty="0"/>
              <a:t>the bridge that </a:t>
            </a:r>
            <a:r>
              <a:rPr lang="en-US" dirty="0" smtClean="0"/>
              <a:t>engrave this:</a:t>
            </a:r>
            <a:endParaRPr lang="en-US" dirty="0"/>
          </a:p>
          <a:p>
            <a:pPr lvl="1"/>
            <a:r>
              <a:rPr lang="en-US" dirty="0"/>
              <a:t>They too </a:t>
            </a:r>
            <a:r>
              <a:rPr lang="en-US" dirty="0" smtClean="0"/>
              <a:t>may be a </a:t>
            </a:r>
            <a:r>
              <a:rPr lang="en-US" dirty="0"/>
              <a:t>bridge </a:t>
            </a:r>
          </a:p>
          <a:p>
            <a:pPr lvl="1"/>
            <a:r>
              <a:rPr lang="en-US" dirty="0" smtClean="0"/>
              <a:t>To curiosity, courage</a:t>
            </a:r>
            <a:r>
              <a:rPr lang="en-US" dirty="0"/>
              <a:t> </a:t>
            </a:r>
          </a:p>
          <a:p>
            <a:pPr lvl="1"/>
            <a:r>
              <a:rPr lang="en-US" dirty="0" smtClean="0"/>
              <a:t>Toward learning </a:t>
            </a:r>
            <a:r>
              <a:rPr lang="en-US" dirty="0"/>
              <a:t>together </a:t>
            </a:r>
          </a:p>
          <a:p>
            <a:pPr lvl="1"/>
            <a:r>
              <a:rPr lang="en-US" dirty="0" smtClean="0"/>
              <a:t>In community</a:t>
            </a:r>
          </a:p>
        </p:txBody>
      </p:sp>
      <p:sp>
        <p:nvSpPr>
          <p:cNvPr id="3" name="Title 2"/>
          <p:cNvSpPr>
            <a:spLocks noGrp="1"/>
          </p:cNvSpPr>
          <p:nvPr>
            <p:ph type="title"/>
          </p:nvPr>
        </p:nvSpPr>
        <p:spPr/>
        <p:txBody>
          <a:bodyPr>
            <a:normAutofit/>
          </a:bodyPr>
          <a:lstStyle/>
          <a:p>
            <a:r>
              <a:rPr lang="en-US" dirty="0" smtClean="0"/>
              <a:t>Bridging learning and teaching</a:t>
            </a:r>
            <a:endParaRPr lang="en-US" dirty="0"/>
          </a:p>
        </p:txBody>
      </p:sp>
    </p:spTree>
    <p:extLst>
      <p:ext uri="{BB962C8B-B14F-4D97-AF65-F5344CB8AC3E}">
        <p14:creationId xmlns:p14="http://schemas.microsoft.com/office/powerpoint/2010/main" val="726024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600" dirty="0" err="1" smtClean="0">
                <a:latin typeface="Times New Roman" charset="0"/>
                <a:ea typeface="Times New Roman" charset="0"/>
                <a:cs typeface="Times New Roman" charset="0"/>
              </a:rPr>
              <a:t>Antola</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Crowe, H (</a:t>
            </a:r>
            <a:r>
              <a:rPr lang="en-US" sz="1600" dirty="0" smtClean="0">
                <a:latin typeface="Times New Roman" charset="0"/>
                <a:ea typeface="Times New Roman" charset="0"/>
                <a:cs typeface="Times New Roman" charset="0"/>
              </a:rPr>
              <a:t>2007). </a:t>
            </a:r>
            <a:r>
              <a:rPr lang="en-US" sz="1600" dirty="0" err="1">
                <a:latin typeface="Times New Roman" charset="0"/>
                <a:ea typeface="Times New Roman" charset="0"/>
                <a:cs typeface="Times New Roman" charset="0"/>
              </a:rPr>
              <a:t>Sosiaalisesti</a:t>
            </a:r>
            <a:r>
              <a:rPr lang="en-US" sz="1600" dirty="0">
                <a:latin typeface="Times New Roman" charset="0"/>
                <a:ea typeface="Times New Roman" charset="0"/>
                <a:cs typeface="Times New Roman" charset="0"/>
              </a:rPr>
              <a:t> </a:t>
            </a:r>
            <a:r>
              <a:rPr lang="en-US" sz="1600" dirty="0" err="1">
                <a:latin typeface="Times New Roman" charset="0"/>
                <a:ea typeface="Times New Roman" charset="0"/>
                <a:cs typeface="Times New Roman" charset="0"/>
              </a:rPr>
              <a:t>ja</a:t>
            </a:r>
            <a:r>
              <a:rPr lang="en-US" sz="1600" dirty="0">
                <a:latin typeface="Times New Roman" charset="0"/>
                <a:ea typeface="Times New Roman" charset="0"/>
                <a:cs typeface="Times New Roman" charset="0"/>
              </a:rPr>
              <a:t> </a:t>
            </a:r>
            <a:r>
              <a:rPr lang="en-US" sz="1600" dirty="0" err="1">
                <a:latin typeface="Times New Roman" charset="0"/>
                <a:ea typeface="Times New Roman" charset="0"/>
                <a:cs typeface="Times New Roman" charset="0"/>
              </a:rPr>
              <a:t>kulttuurisesti</a:t>
            </a:r>
            <a:r>
              <a:rPr lang="en-US" sz="1600" dirty="0">
                <a:latin typeface="Times New Roman" charset="0"/>
                <a:ea typeface="Times New Roman" charset="0"/>
                <a:cs typeface="Times New Roman" charset="0"/>
              </a:rPr>
              <a:t> </a:t>
            </a:r>
            <a:r>
              <a:rPr lang="en-US" sz="1600" dirty="0" err="1">
                <a:latin typeface="Times New Roman" charset="0"/>
                <a:ea typeface="Times New Roman" charset="0"/>
                <a:cs typeface="Times New Roman" charset="0"/>
              </a:rPr>
              <a:t>kestävä</a:t>
            </a:r>
            <a:r>
              <a:rPr lang="en-US" sz="1600" dirty="0">
                <a:latin typeface="Times New Roman" charset="0"/>
                <a:ea typeface="Times New Roman" charset="0"/>
                <a:cs typeface="Times New Roman" charset="0"/>
              </a:rPr>
              <a:t> </a:t>
            </a:r>
            <a:r>
              <a:rPr lang="en-US" sz="1600" dirty="0" err="1">
                <a:latin typeface="Times New Roman" charset="0"/>
                <a:ea typeface="Times New Roman" charset="0"/>
                <a:cs typeface="Times New Roman" charset="0"/>
              </a:rPr>
              <a:t>kehitys</a:t>
            </a:r>
            <a:r>
              <a:rPr lang="en-US" sz="1600" dirty="0">
                <a:latin typeface="Times New Roman" charset="0"/>
                <a:ea typeface="Times New Roman" charset="0"/>
                <a:cs typeface="Times New Roman" charset="0"/>
              </a:rPr>
              <a:t> </a:t>
            </a:r>
            <a:r>
              <a:rPr lang="en-US" sz="1600" dirty="0" err="1">
                <a:latin typeface="Times New Roman" charset="0"/>
                <a:ea typeface="Times New Roman" charset="0"/>
                <a:cs typeface="Times New Roman" charset="0"/>
              </a:rPr>
              <a:t>korkeakoulutuksessa</a:t>
            </a:r>
            <a:r>
              <a:rPr lang="en-US" sz="1600" dirty="0">
                <a:latin typeface="Times New Roman" charset="0"/>
                <a:ea typeface="Times New Roman" charset="0"/>
                <a:cs typeface="Times New Roman" charset="0"/>
              </a:rPr>
              <a:t>. (Socially and culturally sustainable development in higher education) In </a:t>
            </a:r>
            <a:r>
              <a:rPr lang="en-US" sz="1600" dirty="0" err="1">
                <a:latin typeface="Times New Roman" charset="0"/>
                <a:ea typeface="Times New Roman" charset="0"/>
                <a:cs typeface="Times New Roman" charset="0"/>
              </a:rPr>
              <a:t>Kaivola</a:t>
            </a:r>
            <a:r>
              <a:rPr lang="en-US" sz="1600" dirty="0">
                <a:latin typeface="Times New Roman" charset="0"/>
                <a:ea typeface="Times New Roman" charset="0"/>
                <a:cs typeface="Times New Roman" charset="0"/>
              </a:rPr>
              <a:t>, T. &amp; </a:t>
            </a:r>
            <a:r>
              <a:rPr lang="en-US" sz="1600" dirty="0" err="1">
                <a:latin typeface="Times New Roman" charset="0"/>
                <a:ea typeface="Times New Roman" charset="0"/>
                <a:cs typeface="Times New Roman" charset="0"/>
              </a:rPr>
              <a:t>Rohweder</a:t>
            </a:r>
            <a:r>
              <a:rPr lang="en-US" sz="1600" dirty="0">
                <a:latin typeface="Times New Roman" charset="0"/>
                <a:ea typeface="Times New Roman" charset="0"/>
                <a:cs typeface="Times New Roman" charset="0"/>
              </a:rPr>
              <a:t>, L. (Eds.) </a:t>
            </a:r>
            <a:r>
              <a:rPr lang="en-US" sz="1600" i="1" dirty="0" err="1">
                <a:latin typeface="Times New Roman" charset="0"/>
                <a:ea typeface="Times New Roman" charset="0"/>
                <a:cs typeface="Times New Roman" charset="0"/>
              </a:rPr>
              <a:t>Korkeakouluopetus</a:t>
            </a:r>
            <a:r>
              <a:rPr lang="en-US" sz="1600" i="1" dirty="0">
                <a:latin typeface="Times New Roman" charset="0"/>
                <a:ea typeface="Times New Roman" charset="0"/>
                <a:cs typeface="Times New Roman" charset="0"/>
              </a:rPr>
              <a:t> </a:t>
            </a:r>
            <a:r>
              <a:rPr lang="en-US" sz="1600" i="1" dirty="0" err="1">
                <a:latin typeface="Times New Roman" charset="0"/>
                <a:ea typeface="Times New Roman" charset="0"/>
                <a:cs typeface="Times New Roman" charset="0"/>
              </a:rPr>
              <a:t>kestäväksi</a:t>
            </a:r>
            <a:r>
              <a:rPr lang="en-US" sz="1600" i="1"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(Towards Sustainable Development in  </a:t>
            </a:r>
            <a:r>
              <a:rPr lang="en-US" sz="1600" dirty="0">
                <a:latin typeface="Times New Roman" charset="0"/>
                <a:ea typeface="Times New Roman" charset="0"/>
                <a:cs typeface="Times New Roman" charset="0"/>
              </a:rPr>
              <a:t>Higher Education). Ministry of Education in Finland 2006:4, </a:t>
            </a:r>
            <a:r>
              <a:rPr lang="en-US" sz="1600" dirty="0" smtClean="0">
                <a:latin typeface="Times New Roman" charset="0"/>
                <a:ea typeface="Times New Roman" charset="0"/>
                <a:cs typeface="Times New Roman" charset="0"/>
              </a:rPr>
              <a:t>176-183</a:t>
            </a:r>
          </a:p>
          <a:p>
            <a:pPr>
              <a:buNone/>
            </a:pPr>
            <a:r>
              <a:rPr lang="en-US" sz="1600" dirty="0" err="1" smtClean="0">
                <a:latin typeface="Times New Roman" charset="0"/>
                <a:ea typeface="Times New Roman" charset="0"/>
                <a:cs typeface="Times New Roman" charset="0"/>
              </a:rPr>
              <a:t>Antola</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Crowe, H.  &amp; </a:t>
            </a:r>
            <a:r>
              <a:rPr lang="en-US" sz="1600" dirty="0" err="1">
                <a:latin typeface="Times New Roman" charset="0"/>
                <a:ea typeface="Times New Roman" charset="0"/>
                <a:cs typeface="Times New Roman" charset="0"/>
              </a:rPr>
              <a:t>Siitonen</a:t>
            </a:r>
            <a:r>
              <a:rPr lang="en-US" sz="1600" dirty="0">
                <a:latin typeface="Times New Roman" charset="0"/>
                <a:ea typeface="Times New Roman" charset="0"/>
                <a:cs typeface="Times New Roman" charset="0"/>
              </a:rPr>
              <a:t>, J. (</a:t>
            </a:r>
            <a:r>
              <a:rPr lang="en-US" sz="1600" dirty="0" smtClean="0">
                <a:latin typeface="Times New Roman" charset="0"/>
                <a:ea typeface="Times New Roman" charset="0"/>
                <a:cs typeface="Times New Roman" charset="0"/>
              </a:rPr>
              <a:t>2016</a:t>
            </a:r>
            <a:r>
              <a:rPr lang="en-US" sz="1600" dirty="0">
                <a:latin typeface="Times New Roman" charset="0"/>
                <a:ea typeface="Times New Roman" charset="0"/>
                <a:cs typeface="Times New Roman" charset="0"/>
              </a:rPr>
              <a:t>). Empowerment orientation and wellbeing of professionals. Unpublished </a:t>
            </a:r>
            <a:r>
              <a:rPr lang="en-US" sz="1600" dirty="0" smtClean="0">
                <a:latin typeface="Times New Roman" charset="0"/>
                <a:ea typeface="Times New Roman" charset="0"/>
                <a:cs typeface="Times New Roman" charset="0"/>
              </a:rPr>
              <a:t>manuscript.</a:t>
            </a:r>
          </a:p>
          <a:p>
            <a:pPr>
              <a:buNone/>
            </a:pPr>
            <a:r>
              <a:rPr lang="en-US" sz="1600" dirty="0" err="1" smtClean="0">
                <a:latin typeface="Times New Roman" charset="0"/>
                <a:ea typeface="Times New Roman" charset="0"/>
                <a:cs typeface="Times New Roman" charset="0"/>
              </a:rPr>
              <a:t>Benard</a:t>
            </a:r>
            <a:r>
              <a:rPr lang="en-US" sz="1600" dirty="0">
                <a:latin typeface="Times New Roman" charset="0"/>
                <a:ea typeface="Times New Roman" charset="0"/>
                <a:cs typeface="Times New Roman" charset="0"/>
              </a:rPr>
              <a:t>, B. (2004)  </a:t>
            </a:r>
            <a:r>
              <a:rPr lang="en-US" sz="1600" i="1" dirty="0">
                <a:latin typeface="Times New Roman" charset="0"/>
                <a:ea typeface="Times New Roman" charset="0"/>
                <a:cs typeface="Times New Roman" charset="0"/>
              </a:rPr>
              <a:t>Resiliency. What we have learned. </a:t>
            </a:r>
            <a:r>
              <a:rPr lang="en-US" sz="1600" dirty="0">
                <a:latin typeface="Times New Roman" charset="0"/>
                <a:ea typeface="Times New Roman" charset="0"/>
                <a:cs typeface="Times New Roman" charset="0"/>
              </a:rPr>
              <a:t>San Francisco: </a:t>
            </a:r>
            <a:r>
              <a:rPr lang="en-US" sz="1600" dirty="0" err="1" smtClean="0">
                <a:latin typeface="Times New Roman" charset="0"/>
                <a:ea typeface="Times New Roman" charset="0"/>
                <a:cs typeface="Times New Roman" charset="0"/>
              </a:rPr>
              <a:t>WestEd</a:t>
            </a:r>
            <a:r>
              <a:rPr lang="en-US" sz="1600" dirty="0" smtClean="0">
                <a:latin typeface="Times New Roman" charset="0"/>
                <a:ea typeface="Times New Roman" charset="0"/>
                <a:cs typeface="Times New Roman" charset="0"/>
              </a:rPr>
              <a:t>.</a:t>
            </a:r>
          </a:p>
          <a:p>
            <a:pPr>
              <a:buNone/>
            </a:pPr>
            <a:r>
              <a:rPr lang="en-US" sz="1600" dirty="0" smtClean="0">
                <a:latin typeface="Times New Roman" charset="0"/>
                <a:ea typeface="Times New Roman" charset="0"/>
                <a:cs typeface="Times New Roman" charset="0"/>
              </a:rPr>
              <a:t>Berry, B. (2011). </a:t>
            </a:r>
            <a:r>
              <a:rPr lang="en-US" sz="1600" i="1" dirty="0" smtClean="0">
                <a:latin typeface="Times New Roman" charset="0"/>
                <a:ea typeface="Times New Roman" charset="0"/>
                <a:cs typeface="Times New Roman" charset="0"/>
              </a:rPr>
              <a:t>Teaching 2030. </a:t>
            </a:r>
            <a:r>
              <a:rPr lang="en-US" sz="1600" dirty="0" smtClean="0">
                <a:latin typeface="Times New Roman" charset="0"/>
                <a:ea typeface="Times New Roman" charset="0"/>
                <a:cs typeface="Times New Roman" charset="0"/>
              </a:rPr>
              <a:t>New York: Teachers College Press.</a:t>
            </a:r>
          </a:p>
          <a:p>
            <a:pPr>
              <a:buNone/>
            </a:pPr>
            <a:r>
              <a:rPr lang="en-US" sz="1600" dirty="0" smtClean="0">
                <a:latin typeface="Times New Roman" charset="0"/>
                <a:ea typeface="Times New Roman" charset="0"/>
                <a:cs typeface="Times New Roman" charset="0"/>
              </a:rPr>
              <a:t>Biggs</a:t>
            </a:r>
            <a:r>
              <a:rPr lang="en-US" sz="1600" dirty="0">
                <a:latin typeface="Times New Roman" charset="0"/>
                <a:ea typeface="Times New Roman" charset="0"/>
                <a:cs typeface="Times New Roman" charset="0"/>
              </a:rPr>
              <a:t>, J.B. (1985).  The role of meta-learning in study process. British Journal of Educational Psychology 55: </a:t>
            </a:r>
            <a:r>
              <a:rPr lang="en-US" sz="1600" dirty="0" smtClean="0">
                <a:latin typeface="Times New Roman" charset="0"/>
                <a:ea typeface="Times New Roman" charset="0"/>
                <a:cs typeface="Times New Roman" charset="0"/>
              </a:rPr>
              <a:t>185-212.</a:t>
            </a:r>
          </a:p>
          <a:p>
            <a:pPr>
              <a:buNone/>
            </a:pPr>
            <a:r>
              <a:rPr lang="en-US" sz="1600" dirty="0" smtClean="0">
                <a:latin typeface="Times New Roman" charset="0"/>
                <a:ea typeface="Times New Roman" charset="0"/>
                <a:cs typeface="Times New Roman" charset="0"/>
              </a:rPr>
              <a:t>Bowen, S. Engaged Learning: Are we all on the same </a:t>
            </a:r>
            <a:r>
              <a:rPr lang="en-US" sz="1600" dirty="0" err="1" smtClean="0">
                <a:latin typeface="Times New Roman" charset="0"/>
                <a:ea typeface="Times New Roman" charset="0"/>
                <a:cs typeface="Times New Roman" charset="0"/>
              </a:rPr>
              <a:t>opage</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hlinkClick r:id="rId2"/>
              </a:rPr>
              <a:t>https://</a:t>
            </a:r>
            <a:r>
              <a:rPr lang="en-US" sz="1600" dirty="0" smtClean="0">
                <a:latin typeface="Times New Roman" charset="0"/>
                <a:ea typeface="Times New Roman" charset="0"/>
                <a:cs typeface="Times New Roman" charset="0"/>
                <a:hlinkClick r:id="rId2"/>
              </a:rPr>
              <a:t>www.aacu.org/publications-research/periodicals/engaged-learning-are-we-all-same-page</a:t>
            </a:r>
            <a:r>
              <a:rPr lang="en-US" sz="1600" dirty="0" smtClean="0">
                <a:latin typeface="Times New Roman" charset="0"/>
                <a:ea typeface="Times New Roman" charset="0"/>
                <a:cs typeface="Times New Roman" charset="0"/>
              </a:rPr>
              <a:t> </a:t>
            </a:r>
          </a:p>
          <a:p>
            <a:pPr>
              <a:buNone/>
            </a:pPr>
            <a:r>
              <a:rPr lang="en-US" sz="1600" dirty="0" smtClean="0">
                <a:latin typeface="Times New Roman" charset="0"/>
                <a:ea typeface="Times New Roman" charset="0"/>
                <a:cs typeface="Times New Roman" charset="0"/>
              </a:rPr>
              <a:t>Cross</a:t>
            </a:r>
            <a:r>
              <a:rPr lang="en-US" sz="1600" dirty="0">
                <a:latin typeface="Times New Roman" charset="0"/>
                <a:ea typeface="Times New Roman" charset="0"/>
                <a:cs typeface="Times New Roman" charset="0"/>
              </a:rPr>
              <a:t>, J. ( 2006 ). Informal learning. Rediscovering the natural pathways that </a:t>
            </a:r>
            <a:r>
              <a:rPr lang="en-US" sz="1600" dirty="0" smtClean="0">
                <a:latin typeface="Times New Roman" charset="0"/>
                <a:ea typeface="Times New Roman" charset="0"/>
                <a:cs typeface="Times New Roman" charset="0"/>
              </a:rPr>
              <a:t>inspire </a:t>
            </a:r>
            <a:r>
              <a:rPr lang="en-US" sz="1600" dirty="0">
                <a:latin typeface="Times New Roman" charset="0"/>
                <a:ea typeface="Times New Roman" charset="0"/>
                <a:cs typeface="Times New Roman" charset="0"/>
              </a:rPr>
              <a:t>innovation and performance.  Hoboken, NJ: Wiley</a:t>
            </a:r>
          </a:p>
          <a:p>
            <a:pPr>
              <a:buNone/>
            </a:pPr>
            <a:r>
              <a:rPr lang="en-US" sz="1600" dirty="0" smtClean="0">
                <a:latin typeface="Times New Roman" charset="0"/>
                <a:ea typeface="Times New Roman" charset="0"/>
                <a:cs typeface="Times New Roman" charset="0"/>
              </a:rPr>
              <a:t>Frederickson, E. (2010). </a:t>
            </a:r>
            <a:r>
              <a:rPr lang="en-US" sz="1600" i="1" dirty="0" smtClean="0">
                <a:latin typeface="Times New Roman" charset="0"/>
                <a:ea typeface="Times New Roman" charset="0"/>
                <a:cs typeface="Times New Roman" charset="0"/>
              </a:rPr>
              <a:t>Positivity</a:t>
            </a:r>
            <a:r>
              <a:rPr lang="en-US" sz="1600" dirty="0" smtClean="0">
                <a:latin typeface="Times New Roman" charset="0"/>
                <a:ea typeface="Times New Roman" charset="0"/>
                <a:cs typeface="Times New Roman" charset="0"/>
              </a:rPr>
              <a:t>. New York: Three Rivers Press.</a:t>
            </a:r>
          </a:p>
          <a:p>
            <a:pPr>
              <a:buNone/>
            </a:pPr>
            <a:r>
              <a:rPr lang="en-US" sz="1600" dirty="0" smtClean="0">
                <a:latin typeface="Times New Roman" charset="0"/>
                <a:ea typeface="Times New Roman" charset="0"/>
                <a:cs typeface="Times New Roman" charset="0"/>
              </a:rPr>
              <a:t>Caine, R. N., Caine, G., </a:t>
            </a:r>
            <a:r>
              <a:rPr lang="en-US" sz="1600" dirty="0" err="1" smtClean="0">
                <a:latin typeface="Times New Roman" charset="0"/>
                <a:ea typeface="Times New Roman" charset="0"/>
                <a:cs typeface="Times New Roman" charset="0"/>
              </a:rPr>
              <a:t>McClintic</a:t>
            </a:r>
            <a:r>
              <a:rPr lang="en-US" sz="1600" dirty="0" smtClean="0">
                <a:latin typeface="Times New Roman" charset="0"/>
                <a:ea typeface="Times New Roman" charset="0"/>
                <a:cs typeface="Times New Roman" charset="0"/>
              </a:rPr>
              <a:t>, C. </a:t>
            </a:r>
            <a:r>
              <a:rPr lang="en-US" sz="1600" dirty="0" err="1" smtClean="0">
                <a:latin typeface="Times New Roman" charset="0"/>
                <a:ea typeface="Times New Roman" charset="0"/>
                <a:cs typeface="Times New Roman" charset="0"/>
              </a:rPr>
              <a:t>Klimek</a:t>
            </a:r>
            <a:r>
              <a:rPr lang="en-US" sz="1600" dirty="0" smtClean="0">
                <a:latin typeface="Times New Roman" charset="0"/>
                <a:ea typeface="Times New Roman" charset="0"/>
                <a:cs typeface="Times New Roman" charset="0"/>
              </a:rPr>
              <a:t>, K. J. (2009). </a:t>
            </a:r>
            <a:r>
              <a:rPr lang="en-US" sz="1600" i="1" dirty="0" smtClean="0">
                <a:latin typeface="Times New Roman" charset="0"/>
                <a:ea typeface="Times New Roman" charset="0"/>
                <a:cs typeface="Times New Roman" charset="0"/>
              </a:rPr>
              <a:t>12 Brain/Mind principles in action. Developing executive functions of the human brain.</a:t>
            </a:r>
            <a:r>
              <a:rPr lang="en-US" sz="1600" dirty="0" smtClean="0">
                <a:latin typeface="Times New Roman" charset="0"/>
                <a:ea typeface="Times New Roman" charset="0"/>
                <a:cs typeface="Times New Roman" charset="0"/>
              </a:rPr>
              <a:t> Thousand Oaks, CA: Corwin Press.</a:t>
            </a:r>
          </a:p>
          <a:p>
            <a:pPr>
              <a:buNone/>
            </a:pPr>
            <a:r>
              <a:rPr lang="en-US" sz="1600" dirty="0" err="1" smtClean="0">
                <a:latin typeface="Times New Roman" charset="0"/>
                <a:ea typeface="Times New Roman" charset="0"/>
                <a:cs typeface="Times New Roman" charset="0"/>
              </a:rPr>
              <a:t>Cushner</a:t>
            </a:r>
            <a:r>
              <a:rPr lang="en-US" sz="1600" dirty="0" smtClean="0">
                <a:latin typeface="Times New Roman" charset="0"/>
                <a:ea typeface="Times New Roman" charset="0"/>
                <a:cs typeface="Times New Roman" charset="0"/>
              </a:rPr>
              <a:t> K. H., McClelland, A. &amp; Safford, P. (2016</a:t>
            </a:r>
            <a:r>
              <a:rPr lang="en-US" sz="1600" i="1" dirty="0" smtClean="0">
                <a:latin typeface="Times New Roman" charset="0"/>
                <a:ea typeface="Times New Roman" charset="0"/>
                <a:cs typeface="Times New Roman" charset="0"/>
              </a:rPr>
              <a:t>). Human diversity in education. An intercultural approach. </a:t>
            </a:r>
            <a:r>
              <a:rPr lang="en-US" sz="1600" dirty="0" smtClean="0">
                <a:latin typeface="Times New Roman" charset="0"/>
                <a:ea typeface="Times New Roman" charset="0"/>
                <a:cs typeface="Times New Roman" charset="0"/>
              </a:rPr>
              <a:t>New York: </a:t>
            </a:r>
            <a:r>
              <a:rPr lang="en-US" sz="1600" dirty="0">
                <a:latin typeface="Times New Roman" charset="0"/>
                <a:ea typeface="Times New Roman" charset="0"/>
                <a:cs typeface="Times New Roman" charset="0"/>
              </a:rPr>
              <a:t>M</a:t>
            </a:r>
            <a:r>
              <a:rPr lang="en-US" sz="1600" dirty="0" smtClean="0">
                <a:latin typeface="Times New Roman" charset="0"/>
                <a:ea typeface="Times New Roman" charset="0"/>
                <a:cs typeface="Times New Roman" charset="0"/>
              </a:rPr>
              <a:t>cGraw Hill.</a:t>
            </a:r>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426167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sz="2400" dirty="0" smtClean="0">
                <a:latin typeface="Times New Roman" charset="0"/>
                <a:ea typeface="Times New Roman" charset="0"/>
                <a:cs typeface="Times New Roman" charset="0"/>
              </a:rPr>
              <a:t>Duckworth</a:t>
            </a:r>
            <a:r>
              <a:rPr lang="en-US" sz="2400" dirty="0">
                <a:latin typeface="Times New Roman" charset="0"/>
                <a:ea typeface="Times New Roman" charset="0"/>
                <a:cs typeface="Times New Roman" charset="0"/>
              </a:rPr>
              <a:t>, A. (2016). </a:t>
            </a:r>
            <a:r>
              <a:rPr lang="en-US" sz="2400" i="1" dirty="0">
                <a:latin typeface="Times New Roman" charset="0"/>
                <a:ea typeface="Times New Roman" charset="0"/>
                <a:cs typeface="Times New Roman" charset="0"/>
              </a:rPr>
              <a:t>Grit. The power of passion and perseverance.</a:t>
            </a:r>
          </a:p>
          <a:p>
            <a:pPr>
              <a:buNone/>
            </a:pPr>
            <a:r>
              <a:rPr lang="en-US" sz="2400" dirty="0" smtClean="0">
                <a:latin typeface="Times New Roman" charset="0"/>
                <a:ea typeface="Times New Roman" charset="0"/>
                <a:cs typeface="Times New Roman" charset="0"/>
              </a:rPr>
              <a:t>Goleman</a:t>
            </a:r>
            <a:r>
              <a:rPr lang="en-US" sz="2400" dirty="0">
                <a:latin typeface="Times New Roman" charset="0"/>
                <a:ea typeface="Times New Roman" charset="0"/>
                <a:cs typeface="Times New Roman" charset="0"/>
              </a:rPr>
              <a:t>, D. (2006). Social Intelligence. The new science of human relationships. New York: Bantam Books</a:t>
            </a:r>
          </a:p>
          <a:p>
            <a:pPr>
              <a:buNone/>
            </a:pPr>
            <a:r>
              <a:rPr lang="en-US" sz="2400" dirty="0">
                <a:latin typeface="Times New Roman" charset="0"/>
                <a:ea typeface="Times New Roman" charset="0"/>
                <a:cs typeface="Times New Roman" charset="0"/>
              </a:rPr>
              <a:t>Goleman, D. (1996)  Emotional Intelligence. New York: Bantam Books</a:t>
            </a:r>
            <a:endParaRPr lang="en-US" sz="2400" dirty="0"/>
          </a:p>
          <a:p>
            <a:pPr>
              <a:buNone/>
            </a:pPr>
            <a:r>
              <a:rPr lang="en-US" sz="2300" dirty="0" smtClean="0">
                <a:latin typeface="Times New Roman" charset="0"/>
                <a:ea typeface="Times New Roman" charset="0"/>
                <a:cs typeface="Times New Roman" charset="0"/>
              </a:rPr>
              <a:t>Doyle</a:t>
            </a:r>
            <a:r>
              <a:rPr lang="en-US" sz="2300" dirty="0">
                <a:latin typeface="Times New Roman" charset="0"/>
                <a:ea typeface="Times New Roman" charset="0"/>
                <a:cs typeface="Times New Roman" charset="0"/>
              </a:rPr>
              <a:t>, T. &amp; </a:t>
            </a:r>
            <a:r>
              <a:rPr lang="en-US" sz="2300" dirty="0" err="1">
                <a:latin typeface="Times New Roman" charset="0"/>
                <a:ea typeface="Times New Roman" charset="0"/>
                <a:cs typeface="Times New Roman" charset="0"/>
              </a:rPr>
              <a:t>Zakrajsek</a:t>
            </a:r>
            <a:r>
              <a:rPr lang="en-US" sz="2300" dirty="0">
                <a:latin typeface="Times New Roman" charset="0"/>
                <a:ea typeface="Times New Roman" charset="0"/>
                <a:cs typeface="Times New Roman" charset="0"/>
              </a:rPr>
              <a:t>, T. (2013). </a:t>
            </a:r>
            <a:r>
              <a:rPr lang="en-US" sz="2300" i="1" dirty="0">
                <a:latin typeface="Times New Roman" charset="0"/>
                <a:ea typeface="Times New Roman" charset="0"/>
                <a:cs typeface="Times New Roman" charset="0"/>
              </a:rPr>
              <a:t>The New Science of Learning: How to learn in harmony with your brain.</a:t>
            </a:r>
          </a:p>
          <a:p>
            <a:pPr>
              <a:buNone/>
            </a:pPr>
            <a:r>
              <a:rPr lang="en-US" sz="2300" dirty="0" smtClean="0">
                <a:latin typeface="Times New Roman" charset="0"/>
                <a:ea typeface="Times New Roman" charset="0"/>
                <a:cs typeface="Times New Roman" charset="0"/>
              </a:rPr>
              <a:t>Lindsey</a:t>
            </a:r>
            <a:r>
              <a:rPr lang="en-US" sz="2300" dirty="0">
                <a:latin typeface="Times New Roman" charset="0"/>
                <a:ea typeface="Times New Roman" charset="0"/>
                <a:cs typeface="Times New Roman" charset="0"/>
              </a:rPr>
              <a:t>, R. B., Nuri Robins, K. Terrell R. D. (2003). Culturally Proficient Instruction. Thousand Oaks, CA: Corwin Press</a:t>
            </a:r>
          </a:p>
          <a:p>
            <a:pPr>
              <a:buNone/>
            </a:pPr>
            <a:r>
              <a:rPr lang="en-US" sz="2300" dirty="0" err="1">
                <a:latin typeface="Times New Roman" charset="0"/>
                <a:ea typeface="Times New Roman" charset="0"/>
                <a:cs typeface="Times New Roman" charset="0"/>
              </a:rPr>
              <a:t>Mapes</a:t>
            </a:r>
            <a:r>
              <a:rPr lang="en-US" sz="2300" dirty="0">
                <a:latin typeface="Times New Roman" charset="0"/>
                <a:ea typeface="Times New Roman" charset="0"/>
                <a:cs typeface="Times New Roman" charset="0"/>
              </a:rPr>
              <a:t>, </a:t>
            </a:r>
            <a:r>
              <a:rPr lang="en-US" sz="2300" dirty="0" smtClean="0">
                <a:latin typeface="Times New Roman" charset="0"/>
                <a:ea typeface="Times New Roman" charset="0"/>
                <a:cs typeface="Times New Roman" charset="0"/>
              </a:rPr>
              <a:t>J.H</a:t>
            </a:r>
            <a:r>
              <a:rPr lang="en-US" sz="2300" dirty="0">
                <a:latin typeface="Times New Roman" charset="0"/>
                <a:ea typeface="Times New Roman" charset="0"/>
                <a:cs typeface="Times New Roman" charset="0"/>
              </a:rPr>
              <a:t>. (2003). Quantum leap thinking. Naperville, Il. </a:t>
            </a:r>
            <a:r>
              <a:rPr lang="en-US" sz="2300" dirty="0" smtClean="0">
                <a:latin typeface="Times New Roman" charset="0"/>
                <a:ea typeface="Times New Roman" charset="0"/>
                <a:cs typeface="Times New Roman" charset="0"/>
              </a:rPr>
              <a:t>Sourcebooks </a:t>
            </a:r>
            <a:r>
              <a:rPr lang="en-US" sz="2300" dirty="0">
                <a:latin typeface="Times New Roman" charset="0"/>
                <a:ea typeface="Times New Roman" charset="0"/>
                <a:cs typeface="Times New Roman" charset="0"/>
              </a:rPr>
              <a:t>Inc.</a:t>
            </a:r>
          </a:p>
          <a:p>
            <a:pPr>
              <a:buNone/>
            </a:pPr>
            <a:r>
              <a:rPr lang="en-US" sz="2300" dirty="0" err="1">
                <a:latin typeface="Times New Roman" charset="0"/>
                <a:ea typeface="Times New Roman" charset="0"/>
                <a:cs typeface="Times New Roman" charset="0"/>
              </a:rPr>
              <a:t>Pittinsky</a:t>
            </a:r>
            <a:r>
              <a:rPr lang="en-US" sz="2300" dirty="0">
                <a:latin typeface="Times New Roman" charset="0"/>
                <a:ea typeface="Times New Roman" charset="0"/>
                <a:cs typeface="Times New Roman" charset="0"/>
              </a:rPr>
              <a:t>, T.L. (2009), </a:t>
            </a:r>
            <a:r>
              <a:rPr lang="en-US" sz="2300" dirty="0" err="1">
                <a:latin typeface="Times New Roman" charset="0"/>
                <a:ea typeface="Times New Roman" charset="0"/>
                <a:cs typeface="Times New Roman" charset="0"/>
              </a:rPr>
              <a:t>Allophilia</a:t>
            </a:r>
            <a:r>
              <a:rPr lang="en-US" sz="2300" dirty="0">
                <a:latin typeface="Times New Roman" charset="0"/>
                <a:ea typeface="Times New Roman" charset="0"/>
                <a:cs typeface="Times New Roman" charset="0"/>
              </a:rPr>
              <a:t>, Moving beyond tolerance in the classroom. </a:t>
            </a:r>
            <a:r>
              <a:rPr lang="en-US" sz="2300" i="1" dirty="0">
                <a:latin typeface="Times New Roman" charset="0"/>
                <a:ea typeface="Times New Roman" charset="0"/>
                <a:cs typeface="Times New Roman" charset="0"/>
              </a:rPr>
              <a:t>Childhood Education 85(4), </a:t>
            </a:r>
            <a:r>
              <a:rPr lang="en-US" sz="2300" i="1" dirty="0" smtClean="0">
                <a:latin typeface="Times New Roman" charset="0"/>
                <a:ea typeface="Times New Roman" charset="0"/>
                <a:cs typeface="Times New Roman" charset="0"/>
              </a:rPr>
              <a:t>212-215.</a:t>
            </a:r>
          </a:p>
          <a:p>
            <a:pPr>
              <a:buNone/>
            </a:pPr>
            <a:r>
              <a:rPr lang="en-US" sz="2300" dirty="0" err="1" smtClean="0">
                <a:latin typeface="Times New Roman" charset="0"/>
                <a:ea typeface="Times New Roman" charset="0"/>
                <a:cs typeface="Times New Roman" charset="0"/>
              </a:rPr>
              <a:t>Noddings</a:t>
            </a:r>
            <a:r>
              <a:rPr lang="en-US" sz="2300" dirty="0">
                <a:latin typeface="Times New Roman" charset="0"/>
                <a:ea typeface="Times New Roman" charset="0"/>
                <a:cs typeface="Times New Roman" charset="0"/>
              </a:rPr>
              <a:t>, N. (1992) The challenge to care in schools : an alternative approach to education. New York: Teachers College </a:t>
            </a:r>
            <a:r>
              <a:rPr lang="en-US" sz="2300" dirty="0" smtClean="0">
                <a:latin typeface="Times New Roman" charset="0"/>
                <a:ea typeface="Times New Roman" charset="0"/>
                <a:cs typeface="Times New Roman" charset="0"/>
              </a:rPr>
              <a:t>Press.</a:t>
            </a:r>
          </a:p>
          <a:p>
            <a:pPr>
              <a:buNone/>
            </a:pPr>
            <a:r>
              <a:rPr lang="en-US" sz="2300" dirty="0" err="1" smtClean="0">
                <a:latin typeface="Times New Roman" charset="0"/>
                <a:ea typeface="Times New Roman" charset="0"/>
                <a:cs typeface="Times New Roman" charset="0"/>
              </a:rPr>
              <a:t>Pittinsky</a:t>
            </a:r>
            <a:r>
              <a:rPr lang="en-US" sz="2300" dirty="0">
                <a:latin typeface="Times New Roman" charset="0"/>
                <a:ea typeface="Times New Roman" charset="0"/>
                <a:cs typeface="Times New Roman" charset="0"/>
              </a:rPr>
              <a:t>, T. L. (2005). </a:t>
            </a:r>
            <a:r>
              <a:rPr lang="en-US" sz="2300" i="1" dirty="0" err="1">
                <a:latin typeface="Times New Roman" charset="0"/>
                <a:ea typeface="Times New Roman" charset="0"/>
                <a:cs typeface="Times New Roman" charset="0"/>
              </a:rPr>
              <a:t>Allophilia</a:t>
            </a:r>
            <a:r>
              <a:rPr lang="en-US" sz="2300" i="1" dirty="0">
                <a:latin typeface="Times New Roman" charset="0"/>
                <a:ea typeface="Times New Roman" charset="0"/>
                <a:cs typeface="Times New Roman" charset="0"/>
              </a:rPr>
              <a:t> and intergroup leadership</a:t>
            </a:r>
            <a:r>
              <a:rPr lang="en-US" sz="2300" dirty="0">
                <a:latin typeface="Times New Roman" charset="0"/>
                <a:ea typeface="Times New Roman" charset="0"/>
                <a:cs typeface="Times New Roman" charset="0"/>
              </a:rPr>
              <a:t>.  Retrieved from </a:t>
            </a:r>
            <a:r>
              <a:rPr lang="en-US" sz="2300" u="sng" dirty="0">
                <a:latin typeface="Times New Roman" charset="0"/>
                <a:ea typeface="Times New Roman" charset="0"/>
                <a:cs typeface="Times New Roman" charset="0"/>
                <a:hlinkClick r:id="rId2"/>
              </a:rPr>
              <a:t>http://papers.ssrn.com/sol3/papers.cfm?abstract_id=739705</a:t>
            </a:r>
            <a:r>
              <a:rPr lang="en-US" sz="2300" dirty="0">
                <a:latin typeface="Times New Roman" charset="0"/>
                <a:ea typeface="Times New Roman" charset="0"/>
                <a:cs typeface="Times New Roman" charset="0"/>
              </a:rPr>
              <a:t> </a:t>
            </a:r>
            <a:endParaRPr lang="en-US" sz="2300" dirty="0" smtClean="0">
              <a:latin typeface="Times New Roman" charset="0"/>
              <a:ea typeface="Times New Roman" charset="0"/>
              <a:cs typeface="Times New Roman" charset="0"/>
            </a:endParaRPr>
          </a:p>
          <a:p>
            <a:pPr>
              <a:buNone/>
            </a:pPr>
            <a:r>
              <a:rPr lang="en-US" sz="2400" dirty="0" err="1">
                <a:latin typeface="Times New Roman" charset="0"/>
                <a:ea typeface="Times New Roman" charset="0"/>
                <a:cs typeface="Times New Roman" charset="0"/>
              </a:rPr>
              <a:t>Purkey</a:t>
            </a:r>
            <a:r>
              <a:rPr lang="en-US" sz="2400" dirty="0">
                <a:latin typeface="Times New Roman" charset="0"/>
                <a:ea typeface="Times New Roman" charset="0"/>
                <a:cs typeface="Times New Roman" charset="0"/>
              </a:rPr>
              <a:t>, W. (2002). Foreword. In Schmidt, J. J.  </a:t>
            </a:r>
            <a:r>
              <a:rPr lang="en-US" sz="2400" i="1" dirty="0">
                <a:latin typeface="Times New Roman" charset="0"/>
                <a:ea typeface="Times New Roman" charset="0"/>
                <a:cs typeface="Times New Roman" charset="0"/>
              </a:rPr>
              <a:t>Intentional helping: A philosophy for proficient caring relationships </a:t>
            </a:r>
            <a:r>
              <a:rPr lang="en-US" sz="2400" dirty="0">
                <a:latin typeface="Times New Roman" charset="0"/>
                <a:ea typeface="Times New Roman" charset="0"/>
                <a:cs typeface="Times New Roman" charset="0"/>
              </a:rPr>
              <a:t>(pp. V-VI). Upper Saddle River, NJ: Merrill, Prentice Hall</a:t>
            </a:r>
            <a:r>
              <a:rPr lang="en-US" sz="2400" dirty="0" smtClean="0">
                <a:latin typeface="Times New Roman" charset="0"/>
                <a:ea typeface="Times New Roman" charset="0"/>
                <a:cs typeface="Times New Roman" charset="0"/>
              </a:rPr>
              <a:t>.</a:t>
            </a:r>
            <a:endParaRPr lang="en-US" sz="2300" dirty="0">
              <a:latin typeface="Times New Roman" charset="0"/>
              <a:ea typeface="Times New Roman" charset="0"/>
              <a:cs typeface="Times New Roman" charset="0"/>
            </a:endParaRPr>
          </a:p>
          <a:p>
            <a:pPr>
              <a:buNone/>
            </a:pPr>
            <a:endParaRPr lang="en-US" sz="2800"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193171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6400" dirty="0" smtClean="0">
                <a:latin typeface="Times New Roman" charset="0"/>
                <a:ea typeface="Times New Roman" charset="0"/>
                <a:cs typeface="Times New Roman" charset="0"/>
              </a:rPr>
              <a:t>Seligman</a:t>
            </a:r>
            <a:r>
              <a:rPr lang="en-US" sz="6400" dirty="0">
                <a:latin typeface="Times New Roman" charset="0"/>
                <a:ea typeface="Times New Roman" charset="0"/>
                <a:cs typeface="Times New Roman" charset="0"/>
              </a:rPr>
              <a:t>, M. E. P. &amp; </a:t>
            </a:r>
            <a:r>
              <a:rPr lang="en-US" sz="6400" dirty="0" err="1">
                <a:latin typeface="Times New Roman" charset="0"/>
                <a:ea typeface="Times New Roman" charset="0"/>
                <a:cs typeface="Times New Roman" charset="0"/>
              </a:rPr>
              <a:t>Csikszentmihalyi</a:t>
            </a:r>
            <a:r>
              <a:rPr lang="en-US" sz="6400" dirty="0">
                <a:latin typeface="Times New Roman" charset="0"/>
                <a:ea typeface="Times New Roman" charset="0"/>
                <a:cs typeface="Times New Roman" charset="0"/>
              </a:rPr>
              <a:t>, M. (2000). Positive psychology: An introduction</a:t>
            </a:r>
            <a:r>
              <a:rPr lang="en-US" sz="6400" i="1" dirty="0">
                <a:latin typeface="Times New Roman" charset="0"/>
                <a:ea typeface="Times New Roman" charset="0"/>
                <a:cs typeface="Times New Roman" charset="0"/>
              </a:rPr>
              <a:t>. American Psychologist</a:t>
            </a:r>
            <a:r>
              <a:rPr lang="en-US" sz="6400" dirty="0">
                <a:latin typeface="Times New Roman" charset="0"/>
                <a:ea typeface="Times New Roman" charset="0"/>
                <a:cs typeface="Times New Roman" charset="0"/>
              </a:rPr>
              <a:t>, 55(1), 5-12.</a:t>
            </a:r>
          </a:p>
          <a:p>
            <a:r>
              <a:rPr lang="en-US" sz="6400" dirty="0" err="1">
                <a:latin typeface="Times New Roman" charset="0"/>
                <a:ea typeface="Times New Roman" charset="0"/>
                <a:cs typeface="Times New Roman" charset="0"/>
              </a:rPr>
              <a:t>Schön</a:t>
            </a:r>
            <a:r>
              <a:rPr lang="en-US" sz="6400" dirty="0">
                <a:latin typeface="Times New Roman" charset="0"/>
                <a:ea typeface="Times New Roman" charset="0"/>
                <a:cs typeface="Times New Roman" charset="0"/>
              </a:rPr>
              <a:t>, D. (1983) </a:t>
            </a:r>
            <a:r>
              <a:rPr lang="en-US" sz="6400" i="1" dirty="0">
                <a:latin typeface="Times New Roman" charset="0"/>
                <a:ea typeface="Times New Roman" charset="0"/>
                <a:cs typeface="Times New Roman" charset="0"/>
              </a:rPr>
              <a:t>The Reflective Practitioner, </a:t>
            </a:r>
            <a:r>
              <a:rPr lang="en-US" sz="6400" dirty="0">
                <a:latin typeface="Times New Roman" charset="0"/>
                <a:ea typeface="Times New Roman" charset="0"/>
                <a:cs typeface="Times New Roman" charset="0"/>
              </a:rPr>
              <a:t>New York: Basic Books</a:t>
            </a:r>
          </a:p>
          <a:p>
            <a:r>
              <a:rPr lang="en-US" sz="6400" dirty="0" err="1">
                <a:latin typeface="Times New Roman" charset="0"/>
                <a:ea typeface="Times New Roman" charset="0"/>
                <a:cs typeface="Times New Roman" charset="0"/>
              </a:rPr>
              <a:t>Schön</a:t>
            </a:r>
            <a:r>
              <a:rPr lang="en-US" sz="6400" dirty="0">
                <a:latin typeface="Times New Roman" charset="0"/>
                <a:ea typeface="Times New Roman" charset="0"/>
                <a:cs typeface="Times New Roman" charset="0"/>
              </a:rPr>
              <a:t>, </a:t>
            </a:r>
            <a:r>
              <a:rPr lang="en-US" sz="6400" dirty="0" smtClean="0">
                <a:latin typeface="Times New Roman" charset="0"/>
                <a:ea typeface="Times New Roman" charset="0"/>
                <a:cs typeface="Times New Roman" charset="0"/>
              </a:rPr>
              <a:t>D.(</a:t>
            </a:r>
            <a:r>
              <a:rPr lang="en-US" sz="6400" dirty="0">
                <a:latin typeface="Times New Roman" charset="0"/>
                <a:ea typeface="Times New Roman" charset="0"/>
                <a:cs typeface="Times New Roman" charset="0"/>
              </a:rPr>
              <a:t>1987). </a:t>
            </a:r>
            <a:r>
              <a:rPr lang="en-US" sz="6400" i="1" dirty="0">
                <a:latin typeface="Times New Roman" charset="0"/>
                <a:ea typeface="Times New Roman" charset="0"/>
                <a:cs typeface="Times New Roman" charset="0"/>
              </a:rPr>
              <a:t>Educating the reflective practitioner: Toward a new design for teaching and learning in the professions</a:t>
            </a:r>
            <a:r>
              <a:rPr lang="en-US" sz="6400" dirty="0">
                <a:latin typeface="Times New Roman" charset="0"/>
                <a:ea typeface="Times New Roman" charset="0"/>
                <a:cs typeface="Times New Roman" charset="0"/>
              </a:rPr>
              <a:t>. </a:t>
            </a:r>
            <a:r>
              <a:rPr lang="en-US" sz="6400" dirty="0" err="1">
                <a:latin typeface="Times New Roman" charset="0"/>
                <a:ea typeface="Times New Roman" charset="0"/>
                <a:cs typeface="Times New Roman" charset="0"/>
              </a:rPr>
              <a:t>Jossey</a:t>
            </a:r>
            <a:r>
              <a:rPr lang="en-US" sz="6400" dirty="0">
                <a:latin typeface="Times New Roman" charset="0"/>
                <a:ea typeface="Times New Roman" charset="0"/>
                <a:cs typeface="Times New Roman" charset="0"/>
              </a:rPr>
              <a:t>-Bass higher education series. San Francisco, CA, US: </a:t>
            </a:r>
            <a:r>
              <a:rPr lang="en-US" sz="6400" dirty="0" err="1">
                <a:latin typeface="Times New Roman" charset="0"/>
                <a:ea typeface="Times New Roman" charset="0"/>
                <a:cs typeface="Times New Roman" charset="0"/>
              </a:rPr>
              <a:t>Jossey</a:t>
            </a:r>
            <a:r>
              <a:rPr lang="en-US" sz="6400" dirty="0">
                <a:latin typeface="Times New Roman" charset="0"/>
                <a:ea typeface="Times New Roman" charset="0"/>
                <a:cs typeface="Times New Roman" charset="0"/>
              </a:rPr>
              <a:t>-Bass. </a:t>
            </a:r>
            <a:endParaRPr lang="en-US" sz="6400" dirty="0" smtClean="0">
              <a:latin typeface="Times New Roman" charset="0"/>
              <a:ea typeface="Times New Roman" charset="0"/>
              <a:cs typeface="Times New Roman" charset="0"/>
            </a:endParaRPr>
          </a:p>
          <a:p>
            <a:r>
              <a:rPr lang="en-US" sz="6400" dirty="0" err="1" smtClean="0">
                <a:latin typeface="Times New Roman" charset="0"/>
                <a:ea typeface="Times New Roman" charset="0"/>
                <a:cs typeface="Times New Roman" charset="0"/>
              </a:rPr>
              <a:t>Stronge</a:t>
            </a:r>
            <a:r>
              <a:rPr lang="en-US" sz="6400" dirty="0" smtClean="0">
                <a:latin typeface="Times New Roman" charset="0"/>
                <a:ea typeface="Times New Roman" charset="0"/>
                <a:cs typeface="Times New Roman" charset="0"/>
              </a:rPr>
              <a:t> J. (2002). </a:t>
            </a:r>
            <a:r>
              <a:rPr lang="en-US" sz="6400" i="1" dirty="0" err="1" smtClean="0">
                <a:latin typeface="Times New Roman" charset="0"/>
                <a:ea typeface="Times New Roman" charset="0"/>
                <a:cs typeface="Times New Roman" charset="0"/>
              </a:rPr>
              <a:t>Qualitites</a:t>
            </a:r>
            <a:r>
              <a:rPr lang="en-US" sz="6400" i="1" dirty="0" smtClean="0">
                <a:latin typeface="Times New Roman" charset="0"/>
                <a:ea typeface="Times New Roman" charset="0"/>
                <a:cs typeface="Times New Roman" charset="0"/>
              </a:rPr>
              <a:t> of effective teachers. </a:t>
            </a:r>
            <a:r>
              <a:rPr lang="en-US" sz="6400" dirty="0" smtClean="0">
                <a:latin typeface="Times New Roman" charset="0"/>
                <a:ea typeface="Times New Roman" charset="0"/>
                <a:cs typeface="Times New Roman" charset="0"/>
              </a:rPr>
              <a:t>Alexandria, CA: Association for Supervision and Curriculum Development.</a:t>
            </a:r>
          </a:p>
          <a:p>
            <a:r>
              <a:rPr lang="en-US" sz="6400" dirty="0">
                <a:latin typeface="Times New Roman" charset="0"/>
                <a:ea typeface="Times New Roman" charset="0"/>
                <a:cs typeface="Times New Roman" charset="0"/>
              </a:rPr>
              <a:t>Sue, D. W. , </a:t>
            </a:r>
            <a:r>
              <a:rPr lang="en-US" sz="6400" dirty="0" err="1">
                <a:latin typeface="Times New Roman" charset="0"/>
                <a:ea typeface="Times New Roman" charset="0"/>
                <a:cs typeface="Times New Roman" charset="0"/>
              </a:rPr>
              <a:t>Capodilupo</a:t>
            </a:r>
            <a:r>
              <a:rPr lang="en-US" sz="6400" dirty="0">
                <a:latin typeface="Times New Roman" charset="0"/>
                <a:ea typeface="Times New Roman" charset="0"/>
                <a:cs typeface="Times New Roman" charset="0"/>
              </a:rPr>
              <a:t>, C. M,  Torino, G. C.; </a:t>
            </a:r>
            <a:r>
              <a:rPr lang="en-US" sz="6400" dirty="0" err="1">
                <a:latin typeface="Times New Roman" charset="0"/>
                <a:ea typeface="Times New Roman" charset="0"/>
                <a:cs typeface="Times New Roman" charset="0"/>
              </a:rPr>
              <a:t>Bucceri</a:t>
            </a:r>
            <a:r>
              <a:rPr lang="en-US" sz="6400" dirty="0">
                <a:latin typeface="Times New Roman" charset="0"/>
                <a:ea typeface="Times New Roman" charset="0"/>
                <a:cs typeface="Times New Roman" charset="0"/>
              </a:rPr>
              <a:t>, J. M., Holder, A. M. B., Nadal, K. L., </a:t>
            </a:r>
            <a:r>
              <a:rPr lang="en-US" sz="6400" dirty="0" err="1">
                <a:latin typeface="Times New Roman" charset="0"/>
                <a:ea typeface="Times New Roman" charset="0"/>
                <a:cs typeface="Times New Roman" charset="0"/>
              </a:rPr>
              <a:t>Esquilin</a:t>
            </a:r>
            <a:r>
              <a:rPr lang="en-US" sz="6400" dirty="0">
                <a:latin typeface="Times New Roman" charset="0"/>
                <a:ea typeface="Times New Roman" charset="0"/>
                <a:cs typeface="Times New Roman" charset="0"/>
              </a:rPr>
              <a:t>, M. (2007). Racial </a:t>
            </a:r>
            <a:r>
              <a:rPr lang="en-US" sz="6400" dirty="0" err="1">
                <a:latin typeface="Times New Roman" charset="0"/>
                <a:ea typeface="Times New Roman" charset="0"/>
                <a:cs typeface="Times New Roman" charset="0"/>
              </a:rPr>
              <a:t>microaggressions</a:t>
            </a:r>
            <a:r>
              <a:rPr lang="en-US" sz="6400" dirty="0">
                <a:latin typeface="Times New Roman" charset="0"/>
                <a:ea typeface="Times New Roman" charset="0"/>
                <a:cs typeface="Times New Roman" charset="0"/>
              </a:rPr>
              <a:t> in everyday life: Implications for clinical practice.  </a:t>
            </a:r>
            <a:r>
              <a:rPr lang="en-US" sz="6400" i="1" dirty="0">
                <a:latin typeface="Times New Roman" charset="0"/>
                <a:ea typeface="Times New Roman" charset="0"/>
                <a:cs typeface="Times New Roman" charset="0"/>
              </a:rPr>
              <a:t>American Psychologist</a:t>
            </a:r>
            <a:r>
              <a:rPr lang="en-US" sz="6400" dirty="0">
                <a:latin typeface="Times New Roman" charset="0"/>
                <a:ea typeface="Times New Roman" charset="0"/>
                <a:cs typeface="Times New Roman" charset="0"/>
              </a:rPr>
              <a:t>, Vol 62(4), May-Jun 2007, 271-286. </a:t>
            </a:r>
            <a:r>
              <a:rPr lang="en-US" sz="6400" dirty="0" err="1">
                <a:latin typeface="Times New Roman" charset="0"/>
                <a:ea typeface="Times New Roman" charset="0"/>
                <a:cs typeface="Times New Roman" charset="0"/>
              </a:rPr>
              <a:t>doi</a:t>
            </a:r>
            <a:r>
              <a:rPr lang="en-US" sz="6400" dirty="0">
                <a:latin typeface="Times New Roman" charset="0"/>
                <a:ea typeface="Times New Roman" charset="0"/>
                <a:cs typeface="Times New Roman" charset="0"/>
              </a:rPr>
              <a:t>: </a:t>
            </a:r>
            <a:r>
              <a:rPr lang="en-US" sz="6400" u="sng" dirty="0">
                <a:latin typeface="Times New Roman" charset="0"/>
                <a:ea typeface="Times New Roman" charset="0"/>
                <a:cs typeface="Times New Roman" charset="0"/>
              </a:rPr>
              <a:t>10.1037/0003-066X.62.4.271</a:t>
            </a:r>
            <a:r>
              <a:rPr lang="en-US" sz="6400" dirty="0">
                <a:latin typeface="Times New Roman" charset="0"/>
                <a:ea typeface="Times New Roman" charset="0"/>
                <a:cs typeface="Times New Roman" charset="0"/>
              </a:rPr>
              <a:t> </a:t>
            </a:r>
            <a:endParaRPr lang="en-US" sz="6400" dirty="0" smtClean="0">
              <a:latin typeface="Times New Roman" charset="0"/>
              <a:ea typeface="Times New Roman" charset="0"/>
              <a:cs typeface="Times New Roman" charset="0"/>
            </a:endParaRPr>
          </a:p>
          <a:p>
            <a:r>
              <a:rPr lang="en-US" sz="6400" dirty="0" err="1">
                <a:latin typeface="Times New Roman" charset="0"/>
                <a:ea typeface="Times New Roman" charset="0"/>
                <a:cs typeface="Times New Roman" charset="0"/>
              </a:rPr>
              <a:t>Weissglass</a:t>
            </a:r>
            <a:r>
              <a:rPr lang="en-US" sz="6400" dirty="0">
                <a:latin typeface="Times New Roman" charset="0"/>
                <a:ea typeface="Times New Roman" charset="0"/>
                <a:cs typeface="Times New Roman" charset="0"/>
              </a:rPr>
              <a:t>, J. (1990) Constructivist listening for empowerment and change</a:t>
            </a:r>
            <a:r>
              <a:rPr lang="en-US" sz="6400" i="1" dirty="0">
                <a:latin typeface="Times New Roman" charset="0"/>
                <a:ea typeface="Times New Roman" charset="0"/>
                <a:cs typeface="Times New Roman" charset="0"/>
              </a:rPr>
              <a:t>. The Educational Forum 54(4), </a:t>
            </a:r>
            <a:r>
              <a:rPr lang="en-US" sz="6400" i="1" dirty="0" smtClean="0">
                <a:latin typeface="Times New Roman" charset="0"/>
                <a:ea typeface="Times New Roman" charset="0"/>
                <a:cs typeface="Times New Roman" charset="0"/>
              </a:rPr>
              <a:t>351-370</a:t>
            </a:r>
            <a:endParaRPr lang="en-US" sz="6400" dirty="0" smtClean="0">
              <a:latin typeface="Times New Roman" charset="0"/>
              <a:ea typeface="Times New Roman" charset="0"/>
              <a:cs typeface="Times New Roman" charset="0"/>
            </a:endParaRPr>
          </a:p>
          <a:p>
            <a:r>
              <a:rPr lang="en-US" sz="6400" dirty="0" smtClean="0">
                <a:latin typeface="Times New Roman" charset="0"/>
                <a:ea typeface="Times New Roman" charset="0"/>
                <a:cs typeface="Times New Roman" charset="0"/>
              </a:rPr>
              <a:t>Willard</a:t>
            </a:r>
            <a:r>
              <a:rPr lang="en-US" sz="6400" dirty="0">
                <a:latin typeface="Times New Roman" charset="0"/>
                <a:ea typeface="Times New Roman" charset="0"/>
                <a:cs typeface="Times New Roman" charset="0"/>
              </a:rPr>
              <a:t>, J. (2006). </a:t>
            </a:r>
            <a:r>
              <a:rPr lang="en-US" sz="6400" i="1" dirty="0">
                <a:latin typeface="Times New Roman" charset="0"/>
                <a:ea typeface="Times New Roman" charset="0"/>
                <a:cs typeface="Times New Roman" charset="0"/>
              </a:rPr>
              <a:t>Global Competency</a:t>
            </a:r>
            <a:r>
              <a:rPr lang="en-US" sz="6400" dirty="0">
                <a:latin typeface="Times New Roman" charset="0"/>
                <a:ea typeface="Times New Roman" charset="0"/>
                <a:cs typeface="Times New Roman" charset="0"/>
              </a:rPr>
              <a:t>. Language </a:t>
            </a:r>
            <a:r>
              <a:rPr lang="en-US" sz="6400" dirty="0" smtClean="0">
                <a:latin typeface="Times New Roman" charset="0"/>
                <a:ea typeface="Times New Roman" charset="0"/>
                <a:cs typeface="Times New Roman" charset="0"/>
              </a:rPr>
              <a:t>Corporation.</a:t>
            </a:r>
          </a:p>
          <a:p>
            <a:r>
              <a:rPr lang="en-US" sz="6400" dirty="0" smtClean="0">
                <a:latin typeface="Times New Roman" charset="0"/>
                <a:ea typeface="Times New Roman" charset="0"/>
                <a:cs typeface="Times New Roman" charset="0"/>
              </a:rPr>
              <a:t>Wiggins</a:t>
            </a:r>
            <a:r>
              <a:rPr lang="en-US" sz="6400" dirty="0">
                <a:latin typeface="Times New Roman" charset="0"/>
                <a:ea typeface="Times New Roman" charset="0"/>
                <a:cs typeface="Times New Roman" charset="0"/>
              </a:rPr>
              <a:t>, G. &amp; </a:t>
            </a:r>
            <a:r>
              <a:rPr lang="en-US" sz="6400" dirty="0" err="1">
                <a:latin typeface="Times New Roman" charset="0"/>
                <a:ea typeface="Times New Roman" charset="0"/>
                <a:cs typeface="Times New Roman" charset="0"/>
              </a:rPr>
              <a:t>McTighe</a:t>
            </a:r>
            <a:r>
              <a:rPr lang="en-US" sz="6400" dirty="0">
                <a:latin typeface="Times New Roman" charset="0"/>
                <a:ea typeface="Times New Roman" charset="0"/>
                <a:cs typeface="Times New Roman" charset="0"/>
              </a:rPr>
              <a:t> (2005). Understanding by design. Alexandria: Virginia. Association for the Supervision and Curriculum </a:t>
            </a:r>
            <a:r>
              <a:rPr lang="en-US" sz="6400" dirty="0" smtClean="0">
                <a:latin typeface="Times New Roman" charset="0"/>
                <a:ea typeface="Times New Roman" charset="0"/>
                <a:cs typeface="Times New Roman" charset="0"/>
              </a:rPr>
              <a:t>Development.</a:t>
            </a:r>
          </a:p>
          <a:p>
            <a:r>
              <a:rPr lang="en-US" sz="6400" dirty="0" smtClean="0">
                <a:latin typeface="Times New Roman" charset="0"/>
                <a:ea typeface="Times New Roman" charset="0"/>
                <a:cs typeface="Times New Roman" charset="0"/>
              </a:rPr>
              <a:t>Zins</a:t>
            </a:r>
            <a:r>
              <a:rPr lang="en-US" sz="6400" dirty="0">
                <a:latin typeface="Times New Roman" charset="0"/>
                <a:ea typeface="Times New Roman" charset="0"/>
                <a:cs typeface="Times New Roman" charset="0"/>
              </a:rPr>
              <a:t>, J. E., </a:t>
            </a:r>
            <a:r>
              <a:rPr lang="en-US" sz="6400" dirty="0" err="1">
                <a:latin typeface="Times New Roman" charset="0"/>
                <a:ea typeface="Times New Roman" charset="0"/>
                <a:cs typeface="Times New Roman" charset="0"/>
              </a:rPr>
              <a:t>Weissberg</a:t>
            </a:r>
            <a:r>
              <a:rPr lang="en-US" sz="6400" dirty="0">
                <a:latin typeface="Times New Roman" charset="0"/>
                <a:ea typeface="Times New Roman" charset="0"/>
                <a:cs typeface="Times New Roman" charset="0"/>
              </a:rPr>
              <a:t>, R. P., Wang, M. C. &amp; Walberg, H. J. (2004).</a:t>
            </a:r>
            <a:r>
              <a:rPr lang="en-US" sz="6400" i="1" dirty="0">
                <a:latin typeface="Times New Roman" charset="0"/>
                <a:ea typeface="Times New Roman" charset="0"/>
                <a:cs typeface="Times New Roman" charset="0"/>
              </a:rPr>
              <a:t> Building academic success on social and emotional learning. New York: </a:t>
            </a:r>
            <a:r>
              <a:rPr lang="en-US" sz="6400" dirty="0">
                <a:latin typeface="Times New Roman" charset="0"/>
                <a:ea typeface="Times New Roman" charset="0"/>
                <a:cs typeface="Times New Roman" charset="0"/>
              </a:rPr>
              <a:t>Teacher’s College Press</a:t>
            </a:r>
            <a:r>
              <a:rPr lang="en-US" sz="6400" dirty="0" smtClean="0">
                <a:latin typeface="Times New Roman" charset="0"/>
                <a:ea typeface="Times New Roman" charset="0"/>
                <a:cs typeface="Times New Roman" charset="0"/>
              </a:rPr>
              <a:t>.</a:t>
            </a:r>
            <a:endParaRPr lang="en-US" sz="6400" dirty="0">
              <a:latin typeface="Times New Roman" charset="0"/>
              <a:ea typeface="Times New Roman" charset="0"/>
              <a:cs typeface="Times New Roman" charset="0"/>
            </a:endParaRPr>
          </a:p>
          <a:p>
            <a:r>
              <a:rPr lang="en-US" sz="6400" dirty="0" err="1">
                <a:latin typeface="Times New Roman" charset="0"/>
                <a:ea typeface="Times New Roman" charset="0"/>
                <a:cs typeface="Times New Roman" charset="0"/>
              </a:rPr>
              <a:t>Zull</a:t>
            </a:r>
            <a:r>
              <a:rPr lang="en-US" sz="6400" dirty="0">
                <a:latin typeface="Times New Roman" charset="0"/>
                <a:ea typeface="Times New Roman" charset="0"/>
                <a:cs typeface="Times New Roman" charset="0"/>
              </a:rPr>
              <a:t>, J. E. (2002). </a:t>
            </a:r>
            <a:r>
              <a:rPr lang="en-US" sz="6400" i="1" dirty="0">
                <a:latin typeface="Times New Roman" charset="0"/>
                <a:ea typeface="Times New Roman" charset="0"/>
                <a:cs typeface="Times New Roman" charset="0"/>
              </a:rPr>
              <a:t>The art of changing the brain.</a:t>
            </a:r>
            <a:r>
              <a:rPr lang="en-US" sz="6400" dirty="0">
                <a:latin typeface="Times New Roman" charset="0"/>
                <a:ea typeface="Times New Roman" charset="0"/>
                <a:cs typeface="Times New Roman" charset="0"/>
              </a:rPr>
              <a:t> Sterling, VA: Stylus.</a:t>
            </a:r>
          </a:p>
          <a:p>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13469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Carol </a:t>
            </a:r>
            <a:r>
              <a:rPr lang="en-US" dirty="0" err="1"/>
              <a:t>Dweck</a:t>
            </a:r>
            <a:r>
              <a:rPr lang="en-US" dirty="0"/>
              <a:t>: growth and fixed mindset </a:t>
            </a:r>
            <a:r>
              <a:rPr lang="en-US" u="sng" dirty="0">
                <a:hlinkClick r:id="rId2"/>
              </a:rPr>
              <a:t>https://www.ted.com/talks/carol_dweck_the_power_of_believing_that_you_can_improve</a:t>
            </a:r>
            <a:r>
              <a:rPr lang="en-US" dirty="0"/>
              <a:t> </a:t>
            </a:r>
          </a:p>
          <a:p>
            <a:r>
              <a:rPr lang="en-US" dirty="0">
                <a:hlinkClick r:id="rId3"/>
              </a:rPr>
              <a:t>https://vimeo.com/155179699</a:t>
            </a:r>
            <a:r>
              <a:rPr lang="en-US" dirty="0"/>
              <a:t>  Parker Palmer</a:t>
            </a:r>
          </a:p>
          <a:p>
            <a:r>
              <a:rPr lang="en-US" u="sng" dirty="0" smtClean="0">
                <a:hlinkClick r:id="rId4"/>
              </a:rPr>
              <a:t>http://www.drjerm.com/Positive-Self-Talk/Positive-Self-Talk.php</a:t>
            </a:r>
            <a:r>
              <a:rPr lang="en-US" dirty="0" smtClean="0"/>
              <a:t> </a:t>
            </a:r>
          </a:p>
          <a:p>
            <a:r>
              <a:rPr lang="en-US" u="sng" dirty="0" smtClean="0">
                <a:hlinkClick r:id="rId5"/>
              </a:rPr>
              <a:t>http://www.aliveinthemoment.com/stress/types-self-talk.html</a:t>
            </a:r>
            <a:r>
              <a:rPr lang="en-US" dirty="0" smtClean="0"/>
              <a:t> </a:t>
            </a:r>
          </a:p>
          <a:p>
            <a:r>
              <a:rPr lang="en-US" u="sng" dirty="0" smtClean="0">
                <a:hlinkClick r:id="rId6"/>
              </a:rPr>
              <a:t>http://www.youtube.com/watch?v=XVQ1ULfQawk&amp;feature=related</a:t>
            </a:r>
            <a:r>
              <a:rPr lang="en-US" dirty="0" smtClean="0"/>
              <a:t>  Did you know Shift happens </a:t>
            </a:r>
          </a:p>
          <a:p>
            <a:r>
              <a:rPr lang="en-US" u="sng" dirty="0" smtClean="0">
                <a:hlinkClick r:id="rId7"/>
              </a:rPr>
              <a:t>http://www.youtube.com/watch?v=u5um8QWWRvo&amp;feature=relmfu</a:t>
            </a:r>
            <a:r>
              <a:rPr lang="en-US" dirty="0" smtClean="0"/>
              <a:t> Smile </a:t>
            </a:r>
          </a:p>
          <a:p>
            <a:r>
              <a:rPr lang="en-US" i="1" dirty="0" smtClean="0">
                <a:hlinkClick r:id="rId8" invalidUrl="http://www.usc.edu/hsc/ebnet/Cc/awareness/Johari windowexplain.pdf"/>
              </a:rPr>
              <a:t>www.usc.edu/hsc/ebnet/Cc/awareness/</a:t>
            </a:r>
            <a:r>
              <a:rPr lang="en-US" b="1" i="1" dirty="0" smtClean="0">
                <a:hlinkClick r:id="rId9" invalidUrl="http://www.usc.edu/hsc/ebnet/Cc/awareness/Johari windowexplain.pdf"/>
              </a:rPr>
              <a:t>Johari</a:t>
            </a:r>
            <a:r>
              <a:rPr lang="en-US" i="1" dirty="0" smtClean="0">
                <a:hlinkClick r:id="rId10" invalidUrl="http://www.usc.edu/hsc/ebnet/Cc/awareness/Johari windowexplain.pdf"/>
              </a:rPr>
              <a:t>%20</a:t>
            </a:r>
            <a:r>
              <a:rPr lang="en-US" b="1" i="1" dirty="0" smtClean="0">
                <a:hlinkClick r:id="rId11" invalidUrl="http://www.usc.edu/hsc/ebnet/Cc/awareness/Johari windowexplain.pdf"/>
              </a:rPr>
              <a:t>window</a:t>
            </a:r>
            <a:r>
              <a:rPr lang="en-US" i="1" dirty="0" smtClean="0">
                <a:hlinkClick r:id="rId12" invalidUrl="http://www.usc.edu/hsc/ebnet/Cc/awareness/Johari windowexplain.pdf"/>
              </a:rPr>
              <a:t>explain.pdf</a:t>
            </a:r>
            <a:r>
              <a:rPr lang="en-US" i="1" dirty="0" smtClean="0"/>
              <a:t> Johari window Adapted from </a:t>
            </a:r>
            <a:r>
              <a:rPr lang="en-US" i="1" dirty="0" smtClean="0">
                <a:hlinkClick r:id="rId13"/>
              </a:rPr>
              <a:t>www.businessballs.com</a:t>
            </a:r>
            <a:endParaRPr lang="en-US" i="1"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u="sng" dirty="0" smtClean="0">
                <a:hlinkClick r:id="rId4"/>
              </a:rPr>
              <a:t>Videography:</a:t>
            </a:r>
            <a:r>
              <a:rPr lang="en-US" u="sng" dirty="0" smtClean="0"/>
              <a:t/>
            </a:r>
            <a:br>
              <a:rPr lang="en-US" u="sng" dirty="0" smtClean="0"/>
            </a:br>
            <a:endParaRPr lang="en-US" dirty="0"/>
          </a:p>
        </p:txBody>
      </p:sp>
    </p:spTree>
    <p:extLst>
      <p:ext uri="{BB962C8B-B14F-4D97-AF65-F5344CB8AC3E}">
        <p14:creationId xmlns:p14="http://schemas.microsoft.com/office/powerpoint/2010/main" val="374825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I. Articulate the importance of </a:t>
            </a:r>
            <a:r>
              <a:rPr lang="en-US" dirty="0" smtClean="0"/>
              <a:t>communicative rapport </a:t>
            </a:r>
            <a:r>
              <a:rPr lang="en-US" dirty="0"/>
              <a:t>building with </a:t>
            </a:r>
            <a:r>
              <a:rPr lang="en-US" dirty="0" smtClean="0"/>
              <a:t>students and colleagues </a:t>
            </a:r>
            <a:r>
              <a:rPr lang="en-US" dirty="0"/>
              <a:t>in creating learning communities. </a:t>
            </a:r>
          </a:p>
          <a:p>
            <a:r>
              <a:rPr lang="en-US" dirty="0"/>
              <a:t>II. Create and carry out meaningful, engaged learning activities to support physical, intellectual and social-emotional learning while meeting standards-based expectations. </a:t>
            </a:r>
          </a:p>
          <a:p>
            <a:r>
              <a:rPr lang="en-US" dirty="0"/>
              <a:t>III. Develop a deeper understanding of the importance of reflective practice as a professional in order to support students’ optimal learning.</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smtClean="0"/>
              <a:t>Session Goals</a:t>
            </a:r>
            <a:endParaRPr lang="en-US" dirty="0"/>
          </a:p>
        </p:txBody>
      </p:sp>
    </p:spTree>
    <p:extLst>
      <p:ext uri="{BB962C8B-B14F-4D97-AF65-F5344CB8AC3E}">
        <p14:creationId xmlns:p14="http://schemas.microsoft.com/office/powerpoint/2010/main" val="136374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Culture is of essence in learning communities</a:t>
            </a:r>
            <a:endParaRPr lang="en-US" dirty="0"/>
          </a:p>
        </p:txBody>
      </p:sp>
      <p:pic>
        <p:nvPicPr>
          <p:cNvPr id="1026" name="Picture 2" descr="ceberg Concept of Culture - With Words 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8608" y="1301029"/>
            <a:ext cx="5937404"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5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are we building our learning community?</a:t>
            </a:r>
          </a:p>
          <a:p>
            <a:r>
              <a:rPr lang="en-US" dirty="0" smtClean="0"/>
              <a:t>Bradley </a:t>
            </a:r>
            <a:r>
              <a:rPr lang="en-US" dirty="0" smtClean="0"/>
              <a:t>Core Curriculum </a:t>
            </a:r>
            <a:r>
              <a:rPr lang="en-US" dirty="0" smtClean="0"/>
              <a:t>work</a:t>
            </a:r>
          </a:p>
          <a:p>
            <a:r>
              <a:rPr lang="en-US" dirty="0" smtClean="0"/>
              <a:t>Scholarship of Teaching and Learning</a:t>
            </a:r>
          </a:p>
          <a:p>
            <a:r>
              <a:rPr lang="en-US" dirty="0" smtClean="0"/>
              <a:t>Teaching Forums</a:t>
            </a:r>
          </a:p>
          <a:p>
            <a:r>
              <a:rPr lang="en-US" dirty="0"/>
              <a:t>G</a:t>
            </a:r>
            <a:r>
              <a:rPr lang="en-US" dirty="0" smtClean="0"/>
              <a:t>raduations, celebrations</a:t>
            </a:r>
          </a:p>
          <a:p>
            <a:r>
              <a:rPr lang="en-US" dirty="0" smtClean="0"/>
              <a:t>Informal encounters</a:t>
            </a:r>
            <a:endParaRPr lang="en-US" dirty="0"/>
          </a:p>
        </p:txBody>
      </p:sp>
      <p:sp>
        <p:nvSpPr>
          <p:cNvPr id="3" name="Title 2"/>
          <p:cNvSpPr>
            <a:spLocks noGrp="1"/>
          </p:cNvSpPr>
          <p:nvPr>
            <p:ph type="title"/>
          </p:nvPr>
        </p:nvSpPr>
        <p:spPr/>
        <p:txBody>
          <a:bodyPr>
            <a:normAutofit fontScale="90000"/>
          </a:bodyPr>
          <a:lstStyle/>
          <a:p>
            <a:r>
              <a:rPr lang="en-US" dirty="0" smtClean="0"/>
              <a:t>Bradley Learning community:</a:t>
            </a:r>
            <a:br>
              <a:rPr lang="en-US" dirty="0" smtClean="0"/>
            </a:br>
            <a:r>
              <a:rPr lang="en-US" dirty="0" smtClean="0"/>
              <a:t>Nested Learning communities</a:t>
            </a:r>
            <a:endParaRPr lang="en-US" dirty="0"/>
          </a:p>
        </p:txBody>
      </p:sp>
    </p:spTree>
    <p:extLst>
      <p:ext uri="{BB962C8B-B14F-4D97-AF65-F5344CB8AC3E}">
        <p14:creationId xmlns:p14="http://schemas.microsoft.com/office/powerpoint/2010/main" val="143197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Cultural Destructiveness: </a:t>
            </a:r>
            <a:r>
              <a:rPr lang="en-US" i="1" dirty="0" smtClean="0"/>
              <a:t>Seeing the difference, stomping it out. </a:t>
            </a:r>
            <a:r>
              <a:rPr lang="en-US" dirty="0" smtClean="0"/>
              <a:t> The elimination of other people’s cultures</a:t>
            </a:r>
            <a:endParaRPr lang="en-US" i="1" dirty="0" smtClean="0"/>
          </a:p>
          <a:p>
            <a:r>
              <a:rPr lang="en-US" b="1" dirty="0" smtClean="0"/>
              <a:t>Cultural incapacity: </a:t>
            </a:r>
            <a:r>
              <a:rPr lang="en-US" i="1" dirty="0" smtClean="0"/>
              <a:t>See the difference, make it wrong.</a:t>
            </a:r>
            <a:r>
              <a:rPr lang="en-US" dirty="0" smtClean="0"/>
              <a:t> Belief in the superiority of one’s own culture</a:t>
            </a:r>
          </a:p>
          <a:p>
            <a:r>
              <a:rPr lang="en-US" b="1" dirty="0" smtClean="0"/>
              <a:t>Cultural blindness: </a:t>
            </a:r>
            <a:r>
              <a:rPr lang="en-US" i="1" dirty="0" smtClean="0"/>
              <a:t>See the difference, act like you don’t. </a:t>
            </a:r>
            <a:r>
              <a:rPr lang="en-US" dirty="0" smtClean="0"/>
              <a:t> Acting as if the cultural differences you see do not matter of not recognizing that there are differences among and between cultures</a:t>
            </a:r>
            <a:endParaRPr lang="en-US" dirty="0"/>
          </a:p>
        </p:txBody>
      </p:sp>
      <p:sp>
        <p:nvSpPr>
          <p:cNvPr id="2" name="Title 1"/>
          <p:cNvSpPr>
            <a:spLocks noGrp="1"/>
          </p:cNvSpPr>
          <p:nvPr>
            <p:ph type="title"/>
          </p:nvPr>
        </p:nvSpPr>
        <p:spPr/>
        <p:txBody>
          <a:bodyPr/>
          <a:lstStyle/>
          <a:p>
            <a:r>
              <a:rPr lang="en-US" dirty="0" smtClean="0"/>
              <a:t>Cross-Cultural Competencies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Cultural </a:t>
            </a:r>
            <a:r>
              <a:rPr lang="en-US" b="1" dirty="0" err="1" smtClean="0"/>
              <a:t>precompetence</a:t>
            </a:r>
            <a:r>
              <a:rPr lang="en-US" b="1" dirty="0" smtClean="0"/>
              <a:t>: </a:t>
            </a:r>
            <a:r>
              <a:rPr lang="en-US" i="1" dirty="0" smtClean="0"/>
              <a:t> See the difference, respond inadequately. </a:t>
            </a:r>
            <a:r>
              <a:rPr lang="en-US" dirty="0" smtClean="0"/>
              <a:t> </a:t>
            </a:r>
            <a:endParaRPr lang="en-US" b="1" dirty="0" smtClean="0"/>
          </a:p>
          <a:p>
            <a:r>
              <a:rPr lang="en-US" b="1" dirty="0" smtClean="0"/>
              <a:t>Cultural competence: </a:t>
            </a:r>
            <a:r>
              <a:rPr lang="en-US" i="1" dirty="0" smtClean="0"/>
              <a:t> See the difference understand the difference that difference makes. </a:t>
            </a:r>
            <a:r>
              <a:rPr lang="en-US" dirty="0" smtClean="0"/>
              <a:t> </a:t>
            </a:r>
            <a:endParaRPr lang="en-US" i="1" dirty="0" smtClean="0"/>
          </a:p>
          <a:p>
            <a:r>
              <a:rPr lang="en-US" b="1" dirty="0" smtClean="0"/>
              <a:t>Cultural proficiency: </a:t>
            </a:r>
            <a:r>
              <a:rPr lang="en-US" i="1" dirty="0" smtClean="0"/>
              <a:t>See the difference and respond effectively in an variety of environments. </a:t>
            </a:r>
            <a:r>
              <a:rPr lang="en-US" dirty="0" smtClean="0"/>
              <a:t> Holding esteem for culture; knowing how to learn about individual and organizational culture; interacting effectively in a variety of cultural environments. Lindsey et al. (2003)</a:t>
            </a:r>
          </a:p>
          <a:p>
            <a:endParaRPr lang="en-US" i="1" dirty="0" smtClean="0"/>
          </a:p>
          <a:p>
            <a:endParaRPr lang="en-US" dirty="0"/>
          </a:p>
        </p:txBody>
      </p:sp>
      <p:sp>
        <p:nvSpPr>
          <p:cNvPr id="3" name="Title 2"/>
          <p:cNvSpPr>
            <a:spLocks noGrp="1"/>
          </p:cNvSpPr>
          <p:nvPr>
            <p:ph type="title"/>
          </p:nvPr>
        </p:nvSpPr>
        <p:spPr/>
        <p:txBody>
          <a:bodyPr/>
          <a:lstStyle/>
          <a:p>
            <a:r>
              <a:rPr lang="en-US" dirty="0" smtClean="0"/>
              <a:t>Cross-</a:t>
            </a:r>
            <a:r>
              <a:rPr lang="en-US" smtClean="0"/>
              <a:t>Cultural Competencies…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Affection</a:t>
            </a:r>
            <a:endParaRPr lang="en-US" dirty="0"/>
          </a:p>
          <a:p>
            <a:r>
              <a:rPr lang="en-US" dirty="0" smtClean="0"/>
              <a:t>Comfort</a:t>
            </a:r>
            <a:endParaRPr lang="en-US" dirty="0"/>
          </a:p>
          <a:p>
            <a:r>
              <a:rPr lang="en-US" dirty="0" smtClean="0"/>
              <a:t>Engagement</a:t>
            </a:r>
            <a:endParaRPr lang="en-US" dirty="0"/>
          </a:p>
          <a:p>
            <a:r>
              <a:rPr lang="en-US" dirty="0" smtClean="0"/>
              <a:t>Enthusiasm</a:t>
            </a:r>
            <a:endParaRPr lang="en-US" dirty="0"/>
          </a:p>
          <a:p>
            <a:r>
              <a:rPr lang="en-US" dirty="0" smtClean="0"/>
              <a:t>Kinship</a:t>
            </a:r>
          </a:p>
          <a:p>
            <a:r>
              <a:rPr lang="en-US" sz="2800" dirty="0" err="1" smtClean="0"/>
              <a:t>Pittinsky</a:t>
            </a:r>
            <a:r>
              <a:rPr lang="en-US" sz="2800" dirty="0"/>
              <a:t>, T. L. (2005). </a:t>
            </a:r>
            <a:r>
              <a:rPr lang="en-US" sz="2800" i="1" dirty="0" err="1"/>
              <a:t>Allophilia</a:t>
            </a:r>
            <a:r>
              <a:rPr lang="en-US" sz="2800" i="1" dirty="0"/>
              <a:t> and intergroup leadership</a:t>
            </a:r>
            <a:r>
              <a:rPr lang="en-US" sz="2800" dirty="0"/>
              <a:t>.  Retrieved from </a:t>
            </a:r>
            <a:r>
              <a:rPr lang="en-US" sz="2800" u="sng" dirty="0">
                <a:hlinkClick r:id="rId2"/>
              </a:rPr>
              <a:t>http://papers.ssrn.com/sol3/papers.cfm?abstract_id=739705</a:t>
            </a:r>
            <a:r>
              <a:rPr lang="en-US" sz="2800" dirty="0"/>
              <a:t> </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err="1" smtClean="0"/>
              <a:t>Allophilia</a:t>
            </a:r>
            <a:r>
              <a:rPr lang="en-US" dirty="0" smtClean="0"/>
              <a:t> </a:t>
            </a:r>
            <a:r>
              <a:rPr lang="mr-IN" dirty="0" smtClean="0"/>
              <a:t>–</a:t>
            </a:r>
            <a:r>
              <a:rPr lang="en-US" dirty="0" smtClean="0"/>
              <a:t> Liking, love of the other</a:t>
            </a:r>
            <a:endParaRPr lang="en-US" dirty="0"/>
          </a:p>
        </p:txBody>
      </p:sp>
    </p:spTree>
    <p:extLst>
      <p:ext uri="{BB962C8B-B14F-4D97-AF65-F5344CB8AC3E}">
        <p14:creationId xmlns:p14="http://schemas.microsoft.com/office/powerpoint/2010/main" val="1705023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1949</TotalTime>
  <Words>3439</Words>
  <Application>Microsoft Macintosh PowerPoint</Application>
  <PresentationFormat>On-screen Show (4:3)</PresentationFormat>
  <Paragraphs>285</Paragraphs>
  <Slides>37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Bernard MT Condensed</vt:lpstr>
      <vt:lpstr>Bodoni MT Black</vt:lpstr>
      <vt:lpstr>Calibri</vt:lpstr>
      <vt:lpstr>Lucida Sans Unicode</vt:lpstr>
      <vt:lpstr>Mangal</vt:lpstr>
      <vt:lpstr>ＭＳ Ｐゴシック</vt:lpstr>
      <vt:lpstr>Times</vt:lpstr>
      <vt:lpstr>Times New Roman</vt:lpstr>
      <vt:lpstr>Verdana</vt:lpstr>
      <vt:lpstr>Wingdings</vt:lpstr>
      <vt:lpstr>Wingdings 2</vt:lpstr>
      <vt:lpstr>Wingdings 3</vt:lpstr>
      <vt:lpstr>Arial</vt:lpstr>
      <vt:lpstr>Concourse</vt:lpstr>
      <vt:lpstr>Building Learning Communities Through Engaged Learning</vt:lpstr>
      <vt:lpstr>Complexity and beauty-possibilizing growth</vt:lpstr>
      <vt:lpstr>Quotes</vt:lpstr>
      <vt:lpstr>Session Goals</vt:lpstr>
      <vt:lpstr>Culture is of essence in learning communities</vt:lpstr>
      <vt:lpstr>Bradley Learning community: Nested Learning communities</vt:lpstr>
      <vt:lpstr>Cross-Cultural Competencies</vt:lpstr>
      <vt:lpstr>Cross-Cultural Competencies…</vt:lpstr>
      <vt:lpstr>Allophilia – Liking, love of the other</vt:lpstr>
      <vt:lpstr>Languages spoken in the U.S.</vt:lpstr>
      <vt:lpstr>Thousand ways of teaching and learning</vt:lpstr>
      <vt:lpstr>Perspective-taking exercise</vt:lpstr>
      <vt:lpstr>Collaboration </vt:lpstr>
      <vt:lpstr>Influence of total of communication in our communications</vt:lpstr>
      <vt:lpstr>Understanding understanding</vt:lpstr>
      <vt:lpstr>Understanding…</vt:lpstr>
      <vt:lpstr>Understanding…</vt:lpstr>
      <vt:lpstr>Learning about learning= Metalearning, Metacognition</vt:lpstr>
      <vt:lpstr>Social-emotional learning</vt:lpstr>
      <vt:lpstr>PowerPoint Presentation</vt:lpstr>
      <vt:lpstr>Brain/Mind learning principles </vt:lpstr>
      <vt:lpstr>PowerPoint Presentation</vt:lpstr>
      <vt:lpstr>WHAT OF MEANING?</vt:lpstr>
      <vt:lpstr>Test questions: </vt:lpstr>
      <vt:lpstr>LISTENING</vt:lpstr>
      <vt:lpstr>LISTENING</vt:lpstr>
      <vt:lpstr>Faculty and Staff as Reflective Practitioners</vt:lpstr>
      <vt:lpstr>*Stress – Resilience – Self-care</vt:lpstr>
      <vt:lpstr>Empowerment orientation:  Person-centered  community and culture</vt:lpstr>
      <vt:lpstr>Characteristics of Global Competence</vt:lpstr>
      <vt:lpstr>Building learning communities</vt:lpstr>
      <vt:lpstr>Going Forward</vt:lpstr>
      <vt:lpstr>Bridging learning and teaching</vt:lpstr>
      <vt:lpstr>References</vt:lpstr>
      <vt:lpstr>References</vt:lpstr>
      <vt:lpstr>References</vt:lpstr>
      <vt:lpstr>Videography: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communication and cross-cultural competencies in ELL classrooms </dc:title>
  <dc:creator>helja</dc:creator>
  <cp:lastModifiedBy>Microsoft Office User</cp:lastModifiedBy>
  <cp:revision>65</cp:revision>
  <cp:lastPrinted>2018-01-15T15:57:13Z</cp:lastPrinted>
  <dcterms:created xsi:type="dcterms:W3CDTF">2015-01-26T21:12:44Z</dcterms:created>
  <dcterms:modified xsi:type="dcterms:W3CDTF">2018-01-16T09:20:18Z</dcterms:modified>
</cp:coreProperties>
</file>