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73" r:id="rId3"/>
    <p:sldId id="283" r:id="rId4"/>
    <p:sldId id="285" r:id="rId5"/>
    <p:sldId id="268" r:id="rId6"/>
    <p:sldId id="257" r:id="rId7"/>
    <p:sldId id="258" r:id="rId8"/>
    <p:sldId id="259" r:id="rId9"/>
    <p:sldId id="260" r:id="rId10"/>
    <p:sldId id="264" r:id="rId11"/>
    <p:sldId id="262" r:id="rId12"/>
    <p:sldId id="265" r:id="rId13"/>
    <p:sldId id="266" r:id="rId14"/>
    <p:sldId id="267" r:id="rId15"/>
    <p:sldId id="261" r:id="rId16"/>
    <p:sldId id="281" r:id="rId17"/>
    <p:sldId id="263" r:id="rId18"/>
    <p:sldId id="277" r:id="rId19"/>
    <p:sldId id="271" r:id="rId20"/>
    <p:sldId id="272" r:id="rId21"/>
    <p:sldId id="269" r:id="rId22"/>
    <p:sldId id="27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35" autoAdjust="0"/>
  </p:normalViewPr>
  <p:slideViewPr>
    <p:cSldViewPr snapToGrid="0" snapToObjects="1">
      <p:cViewPr varScale="1">
        <p:scale>
          <a:sx n="43" d="100"/>
          <a:sy n="43" d="100"/>
        </p:scale>
        <p:origin x="17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A30F8-A6A2-1E44-B03E-E27E7ECC03A4}" type="datetimeFigureOut">
              <a:rPr lang="en-US" smtClean="0"/>
              <a:pPr/>
              <a:t>8/24/2016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64CB0-AE9A-7D4C-8E4D-DEB03A4DCB5C}" type="slidenum">
              <a:rPr lang="en-US" smtClean="0"/>
              <a:pPr/>
              <a:t>‹#›</a:t>
            </a:fld>
            <a:endParaRPr lang="en-US"/>
          </a:p>
        </p:txBody>
      </p:sp>
    </p:spTree>
    <p:extLst>
      <p:ext uri="{BB962C8B-B14F-4D97-AF65-F5344CB8AC3E}">
        <p14:creationId xmlns:p14="http://schemas.microsoft.com/office/powerpoint/2010/main" val="2157629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2</a:t>
            </a:fld>
            <a:endParaRPr lang="en-US"/>
          </a:p>
        </p:txBody>
      </p:sp>
    </p:spTree>
    <p:extLst>
      <p:ext uri="{BB962C8B-B14F-4D97-AF65-F5344CB8AC3E}">
        <p14:creationId xmlns:p14="http://schemas.microsoft.com/office/powerpoint/2010/main" val="3480300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Porges</a:t>
            </a:r>
            <a:r>
              <a:rPr lang="en-US" dirty="0" smtClean="0"/>
              <a:t> discussed</a:t>
            </a:r>
            <a:r>
              <a:rPr lang="en-US" baseline="0" dirty="0" smtClean="0"/>
              <a:t> “</a:t>
            </a:r>
            <a:r>
              <a:rPr lang="en-US" baseline="0" dirty="0" err="1" smtClean="0"/>
              <a:t>neuroception</a:t>
            </a:r>
            <a:r>
              <a:rPr lang="en-US" baseline="0" dirty="0" smtClean="0"/>
              <a:t>” being prosodic speech, soft facial expression, inviting eye to eye contract</a:t>
            </a:r>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15</a:t>
            </a:fld>
            <a:endParaRPr lang="en-US"/>
          </a:p>
        </p:txBody>
      </p:sp>
    </p:spTree>
    <p:extLst>
      <p:ext uri="{BB962C8B-B14F-4D97-AF65-F5344CB8AC3E}">
        <p14:creationId xmlns:p14="http://schemas.microsoft.com/office/powerpoint/2010/main" val="316317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Group of Yale researchers; 60 second run of images at 5 seconds per image of 10 total; subjects were tested with a subjective rating, plasma cortical levels and heart rate</a:t>
            </a:r>
          </a:p>
        </p:txBody>
      </p:sp>
      <p:sp>
        <p:nvSpPr>
          <p:cNvPr id="4" name="Slide Number Placeholder 3"/>
          <p:cNvSpPr>
            <a:spLocks noGrp="1"/>
          </p:cNvSpPr>
          <p:nvPr>
            <p:ph type="sldNum" sz="quarter" idx="10"/>
          </p:nvPr>
        </p:nvSpPr>
        <p:spPr/>
        <p:txBody>
          <a:bodyPr/>
          <a:lstStyle/>
          <a:p>
            <a:fld id="{B7A64CB0-AE9A-7D4C-8E4D-DEB03A4DCB5C}" type="slidenum">
              <a:rPr lang="en-US" smtClean="0"/>
              <a:pPr/>
              <a:t>16</a:t>
            </a:fld>
            <a:endParaRPr lang="en-US"/>
          </a:p>
        </p:txBody>
      </p:sp>
    </p:spTree>
    <p:extLst>
      <p:ext uri="{BB962C8B-B14F-4D97-AF65-F5344CB8AC3E}">
        <p14:creationId xmlns:p14="http://schemas.microsoft.com/office/powerpoint/2010/main" val="20282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heard:  Neurons that fire together,</a:t>
            </a:r>
            <a:r>
              <a:rPr lang="en-US" baseline="0" dirty="0"/>
              <a:t> wire together.</a:t>
            </a:r>
          </a:p>
          <a:p>
            <a:endParaRPr lang="en-US" baseline="0" dirty="0"/>
          </a:p>
          <a:p>
            <a:r>
              <a:rPr lang="en-US" baseline="0" dirty="0"/>
              <a:t>Olympics are a great example of rehearsal and mental imagery.   Take the Brain Quiz.</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3</a:t>
            </a:fld>
            <a:endParaRPr lang="en-US"/>
          </a:p>
        </p:txBody>
      </p:sp>
    </p:spTree>
    <p:extLst>
      <p:ext uri="{BB962C8B-B14F-4D97-AF65-F5344CB8AC3E}">
        <p14:creationId xmlns:p14="http://schemas.microsoft.com/office/powerpoint/2010/main" val="204519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Signs</a:t>
            </a:r>
            <a:r>
              <a:rPr lang="en-US" baseline="0" dirty="0" smtClean="0"/>
              <a:t> around the room with information about that topic</a:t>
            </a:r>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6</a:t>
            </a:fld>
            <a:endParaRPr lang="en-US"/>
          </a:p>
        </p:txBody>
      </p:sp>
    </p:spTree>
    <p:extLst>
      <p:ext uri="{BB962C8B-B14F-4D97-AF65-F5344CB8AC3E}">
        <p14:creationId xmlns:p14="http://schemas.microsoft.com/office/powerpoint/2010/main" val="318117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Raise your hand if you get 7-9 hours of sleep per night.</a:t>
            </a:r>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7</a:t>
            </a:fld>
            <a:endParaRPr lang="en-US"/>
          </a:p>
        </p:txBody>
      </p:sp>
    </p:spTree>
    <p:extLst>
      <p:ext uri="{BB962C8B-B14F-4D97-AF65-F5344CB8AC3E}">
        <p14:creationId xmlns:p14="http://schemas.microsoft.com/office/powerpoint/2010/main" val="312479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Exercise impacts the insulin</a:t>
            </a:r>
            <a:r>
              <a:rPr lang="en-US" baseline="0" dirty="0"/>
              <a:t> like</a:t>
            </a:r>
            <a:r>
              <a:rPr lang="en-US" dirty="0"/>
              <a:t> growth factor (IGF-1); vascular endothelial growth factor</a:t>
            </a:r>
            <a:r>
              <a:rPr lang="en-US" baseline="0" dirty="0"/>
              <a:t> (VEGF);  fibroblast growth factor (FCF-2)  These help with building new connections and neurons.</a:t>
            </a:r>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8</a:t>
            </a:fld>
            <a:endParaRPr lang="en-US"/>
          </a:p>
        </p:txBody>
      </p:sp>
    </p:spTree>
    <p:extLst>
      <p:ext uri="{BB962C8B-B14F-4D97-AF65-F5344CB8AC3E}">
        <p14:creationId xmlns:p14="http://schemas.microsoft.com/office/powerpoint/2010/main" val="337013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Omega 3’s: Fish oil; NAC, Multiple vitamin,</a:t>
            </a:r>
            <a:r>
              <a:rPr lang="en-US" baseline="0" dirty="0"/>
              <a:t> Vitamin D</a:t>
            </a:r>
          </a:p>
          <a:p>
            <a:endParaRPr lang="en-US" baseline="0" dirty="0"/>
          </a:p>
          <a:p>
            <a:r>
              <a:rPr lang="en-US" baseline="0" dirty="0"/>
              <a:t>95% of serotonin is produced in the gut;</a:t>
            </a:r>
          </a:p>
          <a:p>
            <a:endParaRPr lang="en-US" baseline="0" dirty="0"/>
          </a:p>
          <a:p>
            <a:r>
              <a:rPr lang="en-US" baseline="0" dirty="0"/>
              <a:t>Ivey (2015) almost every chemical that controls the brain is also located in the stomach region including hormones and neurotransmitters such as serotonin, dopamine, glutamate, GABA (gamma-</a:t>
            </a:r>
            <a:r>
              <a:rPr lang="en-US" baseline="0" dirty="0" err="1"/>
              <a:t>aminobudtydric</a:t>
            </a:r>
            <a:r>
              <a:rPr lang="en-US" baseline="0" dirty="0"/>
              <a:t> acid and </a:t>
            </a:r>
            <a:r>
              <a:rPr lang="en-US" baseline="0" dirty="0" err="1" smtClean="0"/>
              <a:t>norephineprhine</a:t>
            </a:r>
            <a:endParaRPr lang="en-US" baseline="0" dirty="0" smtClean="0"/>
          </a:p>
          <a:p>
            <a:endParaRPr lang="en-US" baseline="0" dirty="0" smtClean="0"/>
          </a:p>
          <a:p>
            <a:r>
              <a:rPr lang="en-US" baseline="0" dirty="0" smtClean="0"/>
              <a:t>Drugs and alcohol are so disruptive to optimal health.</a:t>
            </a:r>
          </a:p>
          <a:p>
            <a:endParaRPr lang="en-US" baseline="0" dirty="0" smtClean="0"/>
          </a:p>
          <a:p>
            <a:r>
              <a:rPr lang="en-US" baseline="0" dirty="0" smtClean="0"/>
              <a:t>Pot also is found in the lower alpha waves….with continued use it causes </a:t>
            </a:r>
            <a:r>
              <a:rPr lang="en-US" baseline="0" dirty="0" err="1" smtClean="0"/>
              <a:t>anhedonia</a:t>
            </a:r>
            <a:r>
              <a:rPr lang="en-US" baseline="0" dirty="0" smtClean="0"/>
              <a:t>,  </a:t>
            </a:r>
            <a:r>
              <a:rPr lang="en-US" baseline="0" dirty="0" err="1" smtClean="0"/>
              <a:t>loq</a:t>
            </a:r>
            <a:r>
              <a:rPr lang="en-US" baseline="0" dirty="0" smtClean="0"/>
              <a:t> levels of motivation </a:t>
            </a:r>
            <a:r>
              <a:rPr lang="en-US" baseline="0" smtClean="0"/>
              <a:t>and pleasure</a:t>
            </a:r>
          </a:p>
          <a:p>
            <a:endParaRPr lang="en-US" baseline="0" smtClean="0"/>
          </a:p>
          <a:p>
            <a:endParaRPr lang="en-US" baseline="0" dirty="0" smtClean="0"/>
          </a:p>
          <a:p>
            <a:r>
              <a:rPr lang="en-US" baseline="0" dirty="0" smtClean="0"/>
              <a:t>Alcohol (sedative) increases lower level of alpha waves which is often seen in learning disorders.</a:t>
            </a:r>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9</a:t>
            </a:fld>
            <a:endParaRPr lang="en-US"/>
          </a:p>
        </p:txBody>
      </p:sp>
    </p:spTree>
    <p:extLst>
      <p:ext uri="{BB962C8B-B14F-4D97-AF65-F5344CB8AC3E}">
        <p14:creationId xmlns:p14="http://schemas.microsoft.com/office/powerpoint/2010/main" val="11362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DSM 5 is researching adding this</a:t>
            </a:r>
            <a:r>
              <a:rPr lang="en-US" baseline="0" dirty="0"/>
              <a:t> </a:t>
            </a:r>
            <a:r>
              <a:rPr lang="en-US" baseline="0" dirty="0" smtClean="0"/>
              <a:t>category</a:t>
            </a:r>
          </a:p>
          <a:p>
            <a:endParaRPr lang="en-US" baseline="0" dirty="0" smtClean="0"/>
          </a:p>
          <a:p>
            <a:r>
              <a:rPr lang="en-US" baseline="0" dirty="0" smtClean="0"/>
              <a:t>Pineal gland</a:t>
            </a:r>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10</a:t>
            </a:fld>
            <a:endParaRPr lang="en-US"/>
          </a:p>
        </p:txBody>
      </p:sp>
    </p:spTree>
    <p:extLst>
      <p:ext uri="{BB962C8B-B14F-4D97-AF65-F5344CB8AC3E}">
        <p14:creationId xmlns:p14="http://schemas.microsoft.com/office/powerpoint/2010/main" val="130162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HRV  ---Counseling Center has three counselors who are </a:t>
            </a:r>
            <a:r>
              <a:rPr lang="en-US" dirty="0" err="1" smtClean="0"/>
              <a:t>certifited</a:t>
            </a:r>
            <a:r>
              <a:rPr lang="en-US" dirty="0" smtClean="0"/>
              <a:t>.</a:t>
            </a:r>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11</a:t>
            </a:fld>
            <a:endParaRPr lang="en-US"/>
          </a:p>
        </p:txBody>
      </p:sp>
    </p:spTree>
    <p:extLst>
      <p:ext uri="{BB962C8B-B14F-4D97-AF65-F5344CB8AC3E}">
        <p14:creationId xmlns:p14="http://schemas.microsoft.com/office/powerpoint/2010/main" val="185622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HPA (hypothalamus pituitary</a:t>
            </a:r>
            <a:r>
              <a:rPr lang="en-US" baseline="0" dirty="0"/>
              <a:t> and adrenal</a:t>
            </a:r>
            <a:endParaRPr lang="en-US" dirty="0"/>
          </a:p>
        </p:txBody>
      </p:sp>
      <p:sp>
        <p:nvSpPr>
          <p:cNvPr id="4" name="Slide Number Placeholder 3"/>
          <p:cNvSpPr>
            <a:spLocks noGrp="1"/>
          </p:cNvSpPr>
          <p:nvPr>
            <p:ph type="sldNum" sz="quarter" idx="10"/>
          </p:nvPr>
        </p:nvSpPr>
        <p:spPr/>
        <p:txBody>
          <a:bodyPr/>
          <a:lstStyle/>
          <a:p>
            <a:fld id="{B7A64CB0-AE9A-7D4C-8E4D-DEB03A4DCB5C}" type="slidenum">
              <a:rPr lang="en-US" smtClean="0"/>
              <a:pPr/>
              <a:t>14</a:t>
            </a:fld>
            <a:endParaRPr lang="en-US"/>
          </a:p>
        </p:txBody>
      </p:sp>
    </p:spTree>
    <p:extLst>
      <p:ext uri="{BB962C8B-B14F-4D97-AF65-F5344CB8AC3E}">
        <p14:creationId xmlns:p14="http://schemas.microsoft.com/office/powerpoint/2010/main" val="1176622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CF0ECE1-8EFA-7A4A-888E-E330517C4589}" type="datetimeFigureOut">
              <a:rPr lang="en-US" smtClean="0"/>
              <a:pPr/>
              <a:t>8/24/2016</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166480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0ECE1-8EFA-7A4A-888E-E330517C4589}"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420089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0ECE1-8EFA-7A4A-888E-E330517C4589}"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120987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0ECE1-8EFA-7A4A-888E-E330517C4589}"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9D87-0C2D-2F41-9E60-E068E9373FBA}"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181578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0ECE1-8EFA-7A4A-888E-E330517C4589}"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33393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CF0ECE1-8EFA-7A4A-888E-E330517C4589}" type="datetimeFigureOut">
              <a:rPr lang="en-US" smtClean="0"/>
              <a:pPr/>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4398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CF0ECE1-8EFA-7A4A-888E-E330517C4589}" type="datetimeFigureOut">
              <a:rPr lang="en-US" smtClean="0"/>
              <a:pPr/>
              <a:t>8/24/2016</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148247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0ECE1-8EFA-7A4A-888E-E330517C4589}" type="datetimeFigureOut">
              <a:rPr lang="en-US" smtClean="0"/>
              <a:pPr/>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2456300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0ECE1-8EFA-7A4A-888E-E330517C4589}" type="datetimeFigureOut">
              <a:rPr lang="en-US" smtClean="0"/>
              <a:pPr/>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343864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CF0ECE1-8EFA-7A4A-888E-E330517C4589}" type="datetimeFigureOut">
              <a:rPr lang="en-US" smtClean="0"/>
              <a:pPr/>
              <a:t>8/24/2016</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133787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0ECE1-8EFA-7A4A-888E-E330517C4589}" type="datetimeFigureOut">
              <a:rPr lang="en-US" smtClean="0"/>
              <a:pPr/>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406493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0ECE1-8EFA-7A4A-888E-E330517C4589}"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7148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0ECE1-8EFA-7A4A-888E-E330517C4589}" type="datetimeFigureOut">
              <a:rPr lang="en-US" smtClean="0"/>
              <a:pPr/>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376652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0ECE1-8EFA-7A4A-888E-E330517C4589}" type="datetimeFigureOut">
              <a:rPr lang="en-US" smtClean="0"/>
              <a:pPr/>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26001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0ECE1-8EFA-7A4A-888E-E330517C4589}" type="datetimeFigureOut">
              <a:rPr lang="en-US" smtClean="0"/>
              <a:pPr/>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277413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0ECE1-8EFA-7A4A-888E-E330517C4589}"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61445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0ECE1-8EFA-7A4A-888E-E330517C4589}"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9D87-0C2D-2F41-9E60-E068E9373FBA}" type="slidenum">
              <a:rPr lang="en-US" smtClean="0"/>
              <a:pPr/>
              <a:t>‹#›</a:t>
            </a:fld>
            <a:endParaRPr lang="en-US"/>
          </a:p>
        </p:txBody>
      </p:sp>
    </p:spTree>
    <p:extLst>
      <p:ext uri="{BB962C8B-B14F-4D97-AF65-F5344CB8AC3E}">
        <p14:creationId xmlns:p14="http://schemas.microsoft.com/office/powerpoint/2010/main" val="360186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F0ECE1-8EFA-7A4A-888E-E330517C4589}" type="datetimeFigureOut">
              <a:rPr lang="en-US" smtClean="0"/>
              <a:pPr/>
              <a:t>8/24/2016</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7ED9D87-0C2D-2F41-9E60-E068E9373FBA}" type="slidenum">
              <a:rPr lang="en-US" smtClean="0"/>
              <a:pPr/>
              <a:t>‹#›</a:t>
            </a:fld>
            <a:endParaRPr lang="en-US"/>
          </a:p>
        </p:txBody>
      </p:sp>
    </p:spTree>
    <p:extLst>
      <p:ext uri="{BB962C8B-B14F-4D97-AF65-F5344CB8AC3E}">
        <p14:creationId xmlns:p14="http://schemas.microsoft.com/office/powerpoint/2010/main" val="32980733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localhost\https\::www.youtube.com:embed:oxnbAFQINoM%3fstart=2990&amp;end=318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ncbi.nlm.nih.gov/pubmed/?term=Sasaki%20AT%5bAuthor%5d&amp;cauthor=true&amp;cauthor_uid=25188354" TargetMode="External"/><Relationship Id="rId3" Type="http://schemas.openxmlformats.org/officeDocument/2006/relationships/hyperlink" Target="http://www.ncbi.nlm.nih.gov/pubmed/?term=de%20Greck%20M%5bAuthor%5d&amp;cauthor=true&amp;cauthor_uid=20974173" TargetMode="External"/><Relationship Id="rId7" Type="http://schemas.openxmlformats.org/officeDocument/2006/relationships/hyperlink" Target="http://www.ncbi.nlm.nih.gov/pubmed/?term=Yoshihara%20K%5bAuthor%5d&amp;cauthor=true&amp;cauthor_uid=25188354" TargetMode="External"/><Relationship Id="rId12" Type="http://schemas.openxmlformats.org/officeDocument/2006/relationships/hyperlink" Target="http://www.ncbi.nlm.nih.gov/pubmed/?term=Sadato%20N%5bAuthor%5d&amp;cauthor=true&amp;cauthor_uid=25188354" TargetMode="External"/><Relationship Id="rId2" Type="http://schemas.openxmlformats.org/officeDocument/2006/relationships/hyperlink" Target="http://www.ncbi.nlm.nih.gov/pubmed/?term=Fan%20Y%5bAuthor%5d&amp;cauthor=true&amp;cauthor_uid=20974173" TargetMode="External"/><Relationship Id="rId1" Type="http://schemas.openxmlformats.org/officeDocument/2006/relationships/slideLayout" Target="../slideLayouts/slideLayout2.xml"/><Relationship Id="rId6" Type="http://schemas.openxmlformats.org/officeDocument/2006/relationships/hyperlink" Target="http://www.ncbi.nlm.nih.gov/pubmed/?term=Kawamichi%20H%5bAuthor%5d&amp;cauthor=true&amp;cauthor_uid=25188354" TargetMode="External"/><Relationship Id="rId11" Type="http://schemas.openxmlformats.org/officeDocument/2006/relationships/hyperlink" Target="http://www.ncbi.nlm.nih.gov/pubmed/?term=Shinohara%20R%5bAuthor%5d&amp;cauthor=true&amp;cauthor_uid=25188354" TargetMode="External"/><Relationship Id="rId5" Type="http://schemas.openxmlformats.org/officeDocument/2006/relationships/hyperlink" Target="http://www.thebestbrainpossible.com/the-10-fundamentals-of-rewiring-your-brain/" TargetMode="External"/><Relationship Id="rId10" Type="http://schemas.openxmlformats.org/officeDocument/2006/relationships/hyperlink" Target="http://www.ncbi.nlm.nih.gov/pubmed/?term=Tanabe%20HC%5bAuthor%5d&amp;cauthor=true&amp;cauthor_uid=25188354" TargetMode="External"/><Relationship Id="rId4" Type="http://schemas.openxmlformats.org/officeDocument/2006/relationships/hyperlink" Target="http://www.ncbi.nlm.nih.gov/pubmed/?term=Northoff%20G%5bAuthor%5d&amp;cauthor=true&amp;cauthor_uid=20974173" TargetMode="External"/><Relationship Id="rId9" Type="http://schemas.openxmlformats.org/officeDocument/2006/relationships/hyperlink" Target="http://www.ncbi.nlm.nih.gov/pubmed/?term=Sugawara%20SK%5bAuthor%5d&amp;cauthor=true&amp;cauthor_uid=2518835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Threats to Optimal Performance</a:t>
            </a:r>
          </a:p>
        </p:txBody>
      </p:sp>
      <p:sp>
        <p:nvSpPr>
          <p:cNvPr id="3" name="Subtitle 2"/>
          <p:cNvSpPr>
            <a:spLocks noGrp="1"/>
          </p:cNvSpPr>
          <p:nvPr>
            <p:ph type="subTitle" idx="1"/>
          </p:nvPr>
        </p:nvSpPr>
        <p:spPr/>
        <p:txBody>
          <a:bodyPr>
            <a:normAutofit fontScale="92500" lnSpcReduction="20000"/>
          </a:bodyPr>
          <a:lstStyle/>
          <a:p>
            <a:r>
              <a:rPr lang="en-US" dirty="0"/>
              <a:t>Lori Russell-Chapin, Ph.D</a:t>
            </a:r>
            <a:r>
              <a:rPr lang="en-US" dirty="0" smtClean="0"/>
              <a:t>.</a:t>
            </a:r>
          </a:p>
          <a:p>
            <a:r>
              <a:rPr lang="en-US" dirty="0" smtClean="0"/>
              <a:t>Bradley University</a:t>
            </a:r>
          </a:p>
          <a:p>
            <a:r>
              <a:rPr lang="en-US" dirty="0"/>
              <a:t>2016 </a:t>
            </a:r>
          </a:p>
          <a:p>
            <a:r>
              <a:rPr lang="en-US" dirty="0"/>
              <a:t>Fall Forum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iTechnology</a:t>
            </a:r>
            <a:endParaRPr lang="en-US" dirty="0"/>
          </a:p>
        </p:txBody>
      </p:sp>
      <p:sp>
        <p:nvSpPr>
          <p:cNvPr id="3" name="Content Placeholder 2"/>
          <p:cNvSpPr>
            <a:spLocks noGrp="1"/>
          </p:cNvSpPr>
          <p:nvPr>
            <p:ph idx="1"/>
          </p:nvPr>
        </p:nvSpPr>
        <p:spPr>
          <a:xfrm>
            <a:off x="856060" y="2249487"/>
            <a:ext cx="7524460" cy="3541714"/>
          </a:xfrm>
        </p:spPr>
        <p:txBody>
          <a:bodyPr>
            <a:normAutofit fontScale="92500"/>
          </a:bodyPr>
          <a:lstStyle/>
          <a:p>
            <a:r>
              <a:rPr lang="en-US" dirty="0"/>
              <a:t>12 % of US are addicted; 30% in China</a:t>
            </a:r>
          </a:p>
          <a:p>
            <a:r>
              <a:rPr lang="en-US" dirty="0"/>
              <a:t>Too much - disrupts sleep patterns</a:t>
            </a:r>
          </a:p>
          <a:p>
            <a:r>
              <a:rPr lang="en-US" dirty="0"/>
              <a:t>Changes the function and structure of the brain with alpha spiking (over-aroused); 10-20% shrinkage in surface brain area (</a:t>
            </a:r>
            <a:r>
              <a:rPr lang="en-US" dirty="0" err="1"/>
              <a:t>Swingle</a:t>
            </a:r>
            <a:r>
              <a:rPr lang="en-US" dirty="0"/>
              <a:t>, 2015)</a:t>
            </a:r>
          </a:p>
          <a:p>
            <a:r>
              <a:rPr lang="en-US" dirty="0"/>
              <a:t>25 % of young people having sex while texting (</a:t>
            </a:r>
            <a:r>
              <a:rPr lang="en-US" dirty="0" err="1"/>
              <a:t>Porges</a:t>
            </a:r>
            <a:r>
              <a:rPr lang="en-US" dirty="0"/>
              <a:t>, 2014)</a:t>
            </a:r>
          </a:p>
          <a:p>
            <a:r>
              <a:rPr lang="en-US" dirty="0"/>
              <a:t>Disrupts social connection and engagement</a:t>
            </a:r>
          </a:p>
        </p:txBody>
      </p:sp>
      <p:pic>
        <p:nvPicPr>
          <p:cNvPr id="9218" name="Picture 2" descr="http://img.medscapestatic.com/pi/meds/ckb/44/6744t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850" y="1358283"/>
            <a:ext cx="2625354" cy="1582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7384" y="6174591"/>
            <a:ext cx="3625462" cy="276999"/>
          </a:xfrm>
          <a:prstGeom prst="rect">
            <a:avLst/>
          </a:prstGeom>
          <a:noFill/>
        </p:spPr>
        <p:txBody>
          <a:bodyPr wrap="square" rtlCol="0">
            <a:spAutoFit/>
          </a:bodyPr>
          <a:lstStyle/>
          <a:p>
            <a:pPr algn="r"/>
            <a:r>
              <a:rPr lang="en-US" sz="1200" i="1" dirty="0"/>
              <a:t>Images retrieved from Google Images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Challenge/Meditation</a:t>
            </a:r>
          </a:p>
        </p:txBody>
      </p:sp>
      <p:sp>
        <p:nvSpPr>
          <p:cNvPr id="3" name="Content Placeholder 2"/>
          <p:cNvSpPr>
            <a:spLocks noGrp="1"/>
          </p:cNvSpPr>
          <p:nvPr>
            <p:ph idx="1"/>
          </p:nvPr>
        </p:nvSpPr>
        <p:spPr/>
        <p:txBody>
          <a:bodyPr>
            <a:normAutofit fontScale="25000" lnSpcReduction="20000"/>
          </a:bodyPr>
          <a:lstStyle/>
          <a:p>
            <a:r>
              <a:rPr lang="en-US" sz="9600" dirty="0" smtClean="0"/>
              <a:t>Needs to be novel and increasingly challenging</a:t>
            </a:r>
          </a:p>
          <a:p>
            <a:r>
              <a:rPr lang="en-US" sz="9600" dirty="0" smtClean="0"/>
              <a:t>Builds </a:t>
            </a:r>
            <a:r>
              <a:rPr lang="en-US" sz="9600" u="sng" dirty="0"/>
              <a:t>neuroplasticity</a:t>
            </a:r>
            <a:r>
              <a:rPr lang="en-US" sz="9600" dirty="0"/>
              <a:t>: adaptability of the brain; </a:t>
            </a:r>
            <a:r>
              <a:rPr lang="en-US" sz="9600" u="sng" dirty="0"/>
              <a:t>neurogenesis</a:t>
            </a:r>
            <a:r>
              <a:rPr lang="en-US" sz="9600" dirty="0"/>
              <a:t>: new neuronal growth</a:t>
            </a:r>
          </a:p>
          <a:p>
            <a:r>
              <a:rPr lang="en-US" sz="9600" u="sng" dirty="0"/>
              <a:t>Negative Bias</a:t>
            </a:r>
            <a:r>
              <a:rPr lang="en-US" sz="9600" dirty="0"/>
              <a:t>: brain is good at remembering bad things; bad at remembering good thing</a:t>
            </a:r>
          </a:p>
          <a:p>
            <a:pPr lvl="1"/>
            <a:r>
              <a:rPr lang="en-US" sz="9600" dirty="0"/>
              <a:t>Attention must be held for at least 10-20 seconds for positive emotions to </a:t>
            </a:r>
            <a:r>
              <a:rPr lang="en-US" sz="9600" dirty="0" smtClean="0"/>
              <a:t>remain</a:t>
            </a:r>
          </a:p>
          <a:p>
            <a:pPr lvl="1"/>
            <a:r>
              <a:rPr lang="en-US" sz="9600" dirty="0" smtClean="0"/>
              <a:t>HRV and diaphragmatic breathing will assist in over arousal.</a:t>
            </a:r>
          </a:p>
          <a:p>
            <a:pPr lvl="1"/>
            <a:endParaRPr lang="en-US" sz="9600" dirty="0" smtClean="0"/>
          </a:p>
          <a:p>
            <a:pPr lvl="1">
              <a:buNone/>
            </a:pPr>
            <a:endParaRPr lang="en-US" sz="9600" dirty="0" smtClean="0"/>
          </a:p>
          <a:p>
            <a:pPr lvl="1"/>
            <a:endParaRPr lang="en-US" sz="9600" dirty="0" smtClean="0"/>
          </a:p>
          <a:p>
            <a:pPr lvl="1">
              <a:buNone/>
            </a:pPr>
            <a:r>
              <a:rPr lang="en-US" sz="9600" dirty="0" smtClean="0"/>
              <a:t> </a:t>
            </a:r>
            <a:endParaRPr lang="en-US" sz="9600" dirty="0"/>
          </a:p>
          <a:p>
            <a:endParaRPr lang="en-US" sz="9600"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Neuroscience of Attention</a:t>
            </a:r>
          </a:p>
        </p:txBody>
      </p:sp>
      <p:sp>
        <p:nvSpPr>
          <p:cNvPr id="3" name="Content Placeholder 2"/>
          <p:cNvSpPr>
            <a:spLocks noGrp="1"/>
          </p:cNvSpPr>
          <p:nvPr>
            <p:ph idx="1"/>
          </p:nvPr>
        </p:nvSpPr>
        <p:spPr/>
        <p:txBody>
          <a:bodyPr>
            <a:normAutofit fontScale="92500"/>
          </a:bodyPr>
          <a:lstStyle/>
          <a:p>
            <a:r>
              <a:rPr lang="en-US" dirty="0"/>
              <a:t>Alerting-entire brain/body that begins with V, A, T, O, G: the wake-up call goes to the brainstem to produce necessary norepinephrine (Ivey, et al, 2016)</a:t>
            </a:r>
          </a:p>
          <a:p>
            <a:r>
              <a:rPr lang="en-US" dirty="0"/>
              <a:t>Orienting-navigation occurs by either bottom-up or top-down through goal directions</a:t>
            </a:r>
          </a:p>
          <a:p>
            <a:r>
              <a:rPr lang="en-US" dirty="0"/>
              <a:t>Self-regulation requires many brain connections: prefrontal cortex, </a:t>
            </a:r>
            <a:r>
              <a:rPr lang="en-US" dirty="0" err="1"/>
              <a:t>insula</a:t>
            </a:r>
            <a:r>
              <a:rPr lang="en-US" dirty="0"/>
              <a:t> and anterior </a:t>
            </a:r>
            <a:r>
              <a:rPr lang="en-US" dirty="0" err="1"/>
              <a:t>cingulate</a:t>
            </a:r>
            <a:r>
              <a:rPr lang="en-US" dirty="0"/>
              <a:t> cortex (ACC)</a:t>
            </a:r>
          </a:p>
          <a:p>
            <a:endParaRPr lang="en-US" dirty="0"/>
          </a:p>
        </p:txBody>
      </p:sp>
      <p:pic>
        <p:nvPicPr>
          <p:cNvPr id="4" name="Picture 3"/>
          <p:cNvPicPr>
            <a:picLocks noChangeAspect="1"/>
          </p:cNvPicPr>
          <p:nvPr/>
        </p:nvPicPr>
        <p:blipFill>
          <a:blip r:embed="rId2"/>
          <a:stretch>
            <a:fillRect/>
          </a:stretch>
        </p:blipFill>
        <p:spPr>
          <a:xfrm>
            <a:off x="6851038" y="5175682"/>
            <a:ext cx="1434521" cy="136757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 and Reflective Skills</a:t>
            </a:r>
          </a:p>
        </p:txBody>
      </p:sp>
      <p:sp>
        <p:nvSpPr>
          <p:cNvPr id="3" name="Content Placeholder 2"/>
          <p:cNvSpPr>
            <a:spLocks noGrp="1"/>
          </p:cNvSpPr>
          <p:nvPr>
            <p:ph idx="1"/>
          </p:nvPr>
        </p:nvSpPr>
        <p:spPr/>
        <p:txBody>
          <a:bodyPr>
            <a:normAutofit fontScale="85000" lnSpcReduction="20000"/>
          </a:bodyPr>
          <a:lstStyle/>
          <a:p>
            <a:r>
              <a:rPr lang="en-US" dirty="0"/>
              <a:t>Reflections Skills:  meta-analysis by Fan et al. (2011) and </a:t>
            </a:r>
            <a:r>
              <a:rPr lang="en-US" dirty="0" err="1"/>
              <a:t>Engen</a:t>
            </a:r>
            <a:r>
              <a:rPr lang="en-US" dirty="0"/>
              <a:t> and Singer (2013) showed affective empathy with increased activity in the </a:t>
            </a:r>
            <a:r>
              <a:rPr lang="en-US" dirty="0" err="1"/>
              <a:t>insula</a:t>
            </a:r>
            <a:r>
              <a:rPr lang="en-US" dirty="0"/>
              <a:t> while the right </a:t>
            </a:r>
            <a:r>
              <a:rPr lang="en-US" dirty="0" err="1"/>
              <a:t>supramarginal</a:t>
            </a:r>
            <a:r>
              <a:rPr lang="en-US" dirty="0"/>
              <a:t> </a:t>
            </a:r>
            <a:r>
              <a:rPr lang="en-US" dirty="0" err="1"/>
              <a:t>gyrus</a:t>
            </a:r>
            <a:r>
              <a:rPr lang="en-US" dirty="0"/>
              <a:t> works to correct lack of empathy and autocorrects</a:t>
            </a:r>
          </a:p>
          <a:p>
            <a:r>
              <a:rPr lang="en-US" dirty="0"/>
              <a:t>Cognitive empathy is associated with higher activity in the </a:t>
            </a:r>
            <a:r>
              <a:rPr lang="en-US" dirty="0" err="1"/>
              <a:t>midcingulate</a:t>
            </a:r>
            <a:r>
              <a:rPr lang="en-US" dirty="0"/>
              <a:t> cortex and the </a:t>
            </a:r>
            <a:r>
              <a:rPr lang="en-US" dirty="0" err="1"/>
              <a:t>dorsomedial</a:t>
            </a:r>
            <a:r>
              <a:rPr lang="en-US" dirty="0"/>
              <a:t> prefrontal cortex.</a:t>
            </a:r>
          </a:p>
          <a:p>
            <a:r>
              <a:rPr lang="en-US" dirty="0"/>
              <a:t>When we observe others in pain, the </a:t>
            </a:r>
            <a:r>
              <a:rPr lang="en-US" dirty="0" err="1"/>
              <a:t>insula</a:t>
            </a:r>
            <a:r>
              <a:rPr lang="en-US" dirty="0"/>
              <a:t> and ACC are activated but not the </a:t>
            </a:r>
            <a:r>
              <a:rPr lang="en-US" dirty="0" err="1"/>
              <a:t>somatosensory</a:t>
            </a:r>
            <a:r>
              <a:rPr lang="en-US" dirty="0"/>
              <a:t> cortex.</a:t>
            </a:r>
          </a:p>
          <a:p>
            <a:r>
              <a:rPr lang="en-US" dirty="0"/>
              <a:t>Active listening actually “lights” up the brain in </a:t>
            </a:r>
            <a:r>
              <a:rPr lang="en-US" dirty="0" err="1"/>
              <a:t>fMRI</a:t>
            </a:r>
            <a:r>
              <a:rPr lang="en-US" dirty="0"/>
              <a:t> studies (</a:t>
            </a:r>
            <a:r>
              <a:rPr lang="en-US" dirty="0" err="1"/>
              <a:t>Kawamichi</a:t>
            </a:r>
            <a:r>
              <a:rPr lang="en-US" dirty="0"/>
              <a:t> et al, 2015).</a:t>
            </a:r>
          </a:p>
          <a:p>
            <a:endParaRPr lang="en-US" dirty="0"/>
          </a:p>
        </p:txBody>
      </p:sp>
      <p:pic>
        <p:nvPicPr>
          <p:cNvPr id="4" name="Picture 3"/>
          <p:cNvPicPr>
            <a:picLocks noChangeAspect="1"/>
          </p:cNvPicPr>
          <p:nvPr/>
        </p:nvPicPr>
        <p:blipFill>
          <a:blip r:embed="rId2"/>
          <a:stretch>
            <a:fillRect/>
          </a:stretch>
        </p:blipFill>
        <p:spPr>
          <a:xfrm>
            <a:off x="7341832" y="5076045"/>
            <a:ext cx="1500327" cy="14303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389176"/>
            <a:ext cx="7429499" cy="1478570"/>
          </a:xfrm>
        </p:spPr>
        <p:txBody>
          <a:bodyPr>
            <a:normAutofit/>
          </a:bodyPr>
          <a:lstStyle/>
          <a:p>
            <a:r>
              <a:rPr lang="en-US" dirty="0"/>
              <a:t>So when counselors and teachers listen…..</a:t>
            </a:r>
          </a:p>
        </p:txBody>
      </p:sp>
      <p:sp>
        <p:nvSpPr>
          <p:cNvPr id="3" name="Content Placeholder 2"/>
          <p:cNvSpPr>
            <a:spLocks noGrp="1"/>
          </p:cNvSpPr>
          <p:nvPr>
            <p:ph idx="1"/>
          </p:nvPr>
        </p:nvSpPr>
        <p:spPr>
          <a:xfrm>
            <a:off x="856060" y="1769021"/>
            <a:ext cx="4656973" cy="4071415"/>
          </a:xfrm>
        </p:spPr>
        <p:txBody>
          <a:bodyPr>
            <a:noAutofit/>
          </a:bodyPr>
          <a:lstStyle/>
          <a:p>
            <a:r>
              <a:rPr lang="en-US" sz="1600" dirty="0"/>
              <a:t>Abstract positive regard, such as attending behaviors, activates ventral striatum (Ivey, 2016).</a:t>
            </a:r>
          </a:p>
          <a:p>
            <a:r>
              <a:rPr lang="en-US" sz="1600" dirty="0"/>
              <a:t>Therapeutic alliance is critical in creating safety needs through the </a:t>
            </a:r>
            <a:r>
              <a:rPr lang="en-US" sz="1600" dirty="0" err="1"/>
              <a:t>vagal</a:t>
            </a:r>
            <a:r>
              <a:rPr lang="en-US" sz="1600" dirty="0"/>
              <a:t> nerve (</a:t>
            </a:r>
            <a:r>
              <a:rPr lang="en-US" sz="1600" dirty="0" err="1"/>
              <a:t>Porges</a:t>
            </a:r>
            <a:r>
              <a:rPr lang="en-US" sz="1600" dirty="0"/>
              <a:t>, 2011).</a:t>
            </a:r>
          </a:p>
          <a:p>
            <a:r>
              <a:rPr lang="en-US" sz="1600" dirty="0"/>
              <a:t>Summarizations are associated with the Default Mode Network (DMN) and reflection of self and others.</a:t>
            </a:r>
          </a:p>
          <a:p>
            <a:r>
              <a:rPr lang="en-US" sz="1600" dirty="0"/>
              <a:t>Being present (here and now) with immediacy needs involves executive functions, limbic HPA hormones, the </a:t>
            </a:r>
            <a:r>
              <a:rPr lang="en-US" sz="1600" dirty="0" err="1"/>
              <a:t>amygdala</a:t>
            </a:r>
            <a:r>
              <a:rPr lang="en-US" sz="1600" dirty="0"/>
              <a:t>, memory in the hippocampus using a holistic brain.</a:t>
            </a:r>
          </a:p>
          <a:p>
            <a:r>
              <a:rPr lang="en-US" sz="1600" dirty="0"/>
              <a:t>For </a:t>
            </a:r>
            <a:r>
              <a:rPr lang="en-US" sz="1600" dirty="0" err="1"/>
              <a:t>neuroplasticity</a:t>
            </a:r>
            <a:r>
              <a:rPr lang="en-US" sz="1600" dirty="0"/>
              <a:t> to occur, positive reflections must be maintained for 10-20 seconds</a:t>
            </a:r>
            <a:r>
              <a:rPr lang="is-IS" sz="1600" dirty="0"/>
              <a:t>…deepen responses (Hansen, 2011).</a:t>
            </a:r>
            <a:endParaRPr lang="en-US" sz="1600" dirty="0"/>
          </a:p>
          <a:p>
            <a:endParaRPr lang="en-US" dirty="0"/>
          </a:p>
        </p:txBody>
      </p:sp>
      <p:pic>
        <p:nvPicPr>
          <p:cNvPr id="5" name="Picture 4"/>
          <p:cNvPicPr>
            <a:picLocks noChangeAspect="1"/>
          </p:cNvPicPr>
          <p:nvPr/>
        </p:nvPicPr>
        <p:blipFill>
          <a:blip r:embed="rId3"/>
          <a:stretch>
            <a:fillRect/>
          </a:stretch>
        </p:blipFill>
        <p:spPr>
          <a:xfrm>
            <a:off x="5529439" y="2518490"/>
            <a:ext cx="2756119" cy="257276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Relationships</a:t>
            </a:r>
          </a:p>
        </p:txBody>
      </p:sp>
      <p:sp>
        <p:nvSpPr>
          <p:cNvPr id="3" name="Content Placeholder 2"/>
          <p:cNvSpPr>
            <a:spLocks noGrp="1"/>
          </p:cNvSpPr>
          <p:nvPr>
            <p:ph idx="1"/>
          </p:nvPr>
        </p:nvSpPr>
        <p:spPr/>
        <p:txBody>
          <a:bodyPr>
            <a:normAutofit fontScale="92500" lnSpcReduction="20000"/>
          </a:bodyPr>
          <a:lstStyle/>
          <a:p>
            <a:r>
              <a:rPr lang="en-US" dirty="0"/>
              <a:t>Healthy interactions with others and pets</a:t>
            </a:r>
          </a:p>
          <a:p>
            <a:r>
              <a:rPr lang="en-US" dirty="0"/>
              <a:t>Increases levels of </a:t>
            </a:r>
            <a:r>
              <a:rPr lang="en-US" dirty="0" err="1"/>
              <a:t>oxytocin</a:t>
            </a:r>
            <a:endParaRPr lang="en-US" dirty="0"/>
          </a:p>
          <a:p>
            <a:r>
              <a:rPr lang="en-US" dirty="0"/>
              <a:t>Extends the lifespan with face to face bonding</a:t>
            </a:r>
          </a:p>
          <a:p>
            <a:r>
              <a:rPr lang="en-US" dirty="0"/>
              <a:t>May offer “emotional and physiological safety” using the vagal nerve (</a:t>
            </a:r>
            <a:r>
              <a:rPr lang="en-US" dirty="0" err="1"/>
              <a:t>Porges</a:t>
            </a:r>
            <a:r>
              <a:rPr lang="en-US" dirty="0"/>
              <a:t>, 2014)</a:t>
            </a:r>
          </a:p>
          <a:p>
            <a:r>
              <a:rPr lang="en-US" dirty="0"/>
              <a:t>Elicits more “bottom-up and top down” communications</a:t>
            </a:r>
          </a:p>
          <a:p>
            <a:r>
              <a:rPr lang="en-US" dirty="0"/>
              <a:t>Eases trauma and assists the </a:t>
            </a:r>
            <a:r>
              <a:rPr lang="en-US" dirty="0" err="1"/>
              <a:t>amygdala</a:t>
            </a:r>
            <a:r>
              <a:rPr lang="en-US" dirty="0"/>
              <a:t> to get smaller and makes more global connections in the brain</a:t>
            </a:r>
          </a:p>
          <a:p>
            <a:endParaRPr lang="en-US" dirty="0"/>
          </a:p>
        </p:txBody>
      </p:sp>
      <p:pic>
        <p:nvPicPr>
          <p:cNvPr id="4" name="Picture 3"/>
          <p:cNvPicPr>
            <a:picLocks noChangeAspect="1"/>
          </p:cNvPicPr>
          <p:nvPr/>
        </p:nvPicPr>
        <p:blipFill>
          <a:blip r:embed="rId3"/>
          <a:stretch>
            <a:fillRect/>
          </a:stretch>
        </p:blipFill>
        <p:spPr>
          <a:xfrm>
            <a:off x="6772015" y="618518"/>
            <a:ext cx="2105515" cy="2724784"/>
          </a:xfrm>
          <a:prstGeom prst="rect">
            <a:avLst/>
          </a:prstGeom>
        </p:spPr>
      </p:pic>
      <p:sp>
        <p:nvSpPr>
          <p:cNvPr id="5" name="TextBox 4"/>
          <p:cNvSpPr txBox="1"/>
          <p:nvPr/>
        </p:nvSpPr>
        <p:spPr>
          <a:xfrm>
            <a:off x="4807384" y="6174591"/>
            <a:ext cx="3625462" cy="276999"/>
          </a:xfrm>
          <a:prstGeom prst="rect">
            <a:avLst/>
          </a:prstGeom>
          <a:noFill/>
        </p:spPr>
        <p:txBody>
          <a:bodyPr wrap="square" rtlCol="0">
            <a:spAutoFit/>
          </a:bodyPr>
          <a:lstStyle/>
          <a:p>
            <a:pPr algn="r"/>
            <a:r>
              <a:rPr lang="en-US" sz="1200" i="1" dirty="0"/>
              <a:t>Images retrieved from Google Images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Resiliency Loads</a:t>
            </a:r>
          </a:p>
        </p:txBody>
      </p:sp>
      <p:sp>
        <p:nvSpPr>
          <p:cNvPr id="3" name="Content Placeholder 2"/>
          <p:cNvSpPr>
            <a:spLocks noGrp="1"/>
          </p:cNvSpPr>
          <p:nvPr>
            <p:ph idx="1"/>
          </p:nvPr>
        </p:nvSpPr>
        <p:spPr/>
        <p:txBody>
          <a:bodyPr>
            <a:normAutofit fontScale="77500" lnSpcReduction="20000"/>
          </a:bodyPr>
          <a:lstStyle/>
          <a:p>
            <a:r>
              <a:rPr lang="en-US" dirty="0"/>
              <a:t>Found that neuroplasticity of the ventromedial prefrontal cortex (</a:t>
            </a:r>
            <a:r>
              <a:rPr lang="en-US" dirty="0" err="1"/>
              <a:t>VmPFC</a:t>
            </a:r>
            <a:r>
              <a:rPr lang="en-US" dirty="0"/>
              <a:t>) is essential to resiliency while coping and dealing with stress (Sinha et al., 2016).</a:t>
            </a:r>
          </a:p>
          <a:p>
            <a:r>
              <a:rPr lang="en-US" dirty="0"/>
              <a:t>30 young adults with no previous physical/psychiatric disorders; conducted fMRIs to assess the stress response and active coping by exposing each to a block of highly aversive visual images</a:t>
            </a:r>
          </a:p>
          <a:p>
            <a:r>
              <a:rPr lang="en-US" dirty="0"/>
              <a:t>The control group received no stress, neutral images.</a:t>
            </a:r>
          </a:p>
          <a:p>
            <a:r>
              <a:rPr lang="en-US" dirty="0"/>
              <a:t>The </a:t>
            </a:r>
            <a:r>
              <a:rPr lang="en-US" dirty="0" err="1"/>
              <a:t>VmPFC</a:t>
            </a:r>
            <a:r>
              <a:rPr lang="en-US" dirty="0"/>
              <a:t> signals emotional and behavioral control.</a:t>
            </a:r>
          </a:p>
          <a:p>
            <a:r>
              <a:rPr lang="en-US" dirty="0"/>
              <a:t>Teaching the skills of reframing and reappraisal help in adaptive coping.</a:t>
            </a:r>
          </a:p>
          <a:p>
            <a:pPr>
              <a:buNone/>
            </a:pPr>
            <a:endParaRPr lang="en-US" dirty="0"/>
          </a:p>
        </p:txBody>
      </p:sp>
      <p:pic>
        <p:nvPicPr>
          <p:cNvPr id="4" name="Picture 3"/>
          <p:cNvPicPr>
            <a:picLocks noChangeAspect="1"/>
          </p:cNvPicPr>
          <p:nvPr/>
        </p:nvPicPr>
        <p:blipFill>
          <a:blip r:embed="rId3"/>
          <a:stretch>
            <a:fillRect/>
          </a:stretch>
        </p:blipFill>
        <p:spPr>
          <a:xfrm>
            <a:off x="6741861" y="618518"/>
            <a:ext cx="1543698" cy="146896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the TLC Inventory!</a:t>
            </a:r>
          </a:p>
        </p:txBody>
      </p:sp>
      <p:sp>
        <p:nvSpPr>
          <p:cNvPr id="3" name="Content Placeholder 2"/>
          <p:cNvSpPr>
            <a:spLocks noGrp="1"/>
          </p:cNvSpPr>
          <p:nvPr>
            <p:ph idx="1"/>
          </p:nvPr>
        </p:nvSpPr>
        <p:spPr/>
        <p:txBody>
          <a:bodyPr/>
          <a:lstStyle/>
          <a:p>
            <a:r>
              <a:rPr lang="en-US" dirty="0"/>
              <a:t>Go to your lowest area for more specific information about that area.</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Ride the Tiger: A guide through the bipolar brain</a:t>
            </a:r>
          </a:p>
        </p:txBody>
      </p:sp>
      <p:pic>
        <p:nvPicPr>
          <p:cNvPr id="4" name="oxnbAFQINoM"/>
          <p:cNvPicPr>
            <a:picLocks noGrp="1"/>
          </p:cNvPicPr>
          <p:nvPr>
            <p:ph idx="1"/>
            <a:videoFile r:link="rId1"/>
          </p:nvPr>
        </p:nvPicPr>
        <p:blipFill>
          <a:blip r:embed="rId3"/>
          <a:stretch>
            <a:fillRect/>
          </a:stretch>
        </p:blipFill>
        <p:spPr>
          <a:xfrm>
            <a:off x="1141809" y="2097088"/>
            <a:ext cx="6858000" cy="3857625"/>
          </a:xfrm>
          <a:prstGeom prst="rect">
            <a:avLst/>
          </a:prstGeom>
        </p:spPr>
      </p:pic>
    </p:spTree>
    <p:extLst>
      <p:ext uri="{BB962C8B-B14F-4D97-AF65-F5344CB8AC3E}">
        <p14:creationId xmlns:p14="http://schemas.microsoft.com/office/powerpoint/2010/main" val="2395878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Goal: Professionally and Personally</a:t>
            </a:r>
            <a:br>
              <a:rPr lang="en-US" dirty="0"/>
            </a:br>
            <a:endParaRPr lang="en-US" dirty="0"/>
          </a:p>
        </p:txBody>
      </p:sp>
      <p:sp>
        <p:nvSpPr>
          <p:cNvPr id="3" name="Content Placeholder 2"/>
          <p:cNvSpPr>
            <a:spLocks noGrp="1"/>
          </p:cNvSpPr>
          <p:nvPr>
            <p:ph idx="1"/>
          </p:nvPr>
        </p:nvSpPr>
        <p:spPr/>
        <p:txBody>
          <a:bodyPr>
            <a:normAutofit/>
          </a:bodyPr>
          <a:lstStyle/>
          <a:p>
            <a:pPr>
              <a:buNone/>
            </a:pPr>
            <a:r>
              <a:rPr lang="en-US" sz="3200" dirty="0"/>
              <a:t>Encourage </a:t>
            </a:r>
            <a:r>
              <a:rPr lang="en-US" sz="3200" dirty="0" err="1"/>
              <a:t>neuroflexibility</a:t>
            </a:r>
            <a:r>
              <a:rPr lang="en-US" sz="3200" dirty="0"/>
              <a:t>.</a:t>
            </a:r>
          </a:p>
          <a:p>
            <a:pPr>
              <a:buNone/>
            </a:pPr>
            <a:r>
              <a:rPr lang="en-US" sz="3200" dirty="0"/>
              <a:t>Remember the plasticity paradox.</a:t>
            </a:r>
          </a:p>
          <a:p>
            <a:pPr>
              <a:buNone/>
            </a:pPr>
            <a:r>
              <a:rPr lang="en-US" sz="3200" dirty="0"/>
              <a:t>Engage in learning, life and fun!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9"/>
            <a:ext cx="7429499" cy="998960"/>
          </a:xfrm>
        </p:spPr>
        <p:txBody>
          <a:bodyPr/>
          <a:lstStyle/>
          <a:p>
            <a:r>
              <a:rPr lang="en-US" dirty="0"/>
              <a:t>Objectives</a:t>
            </a:r>
          </a:p>
        </p:txBody>
      </p:sp>
      <p:sp>
        <p:nvSpPr>
          <p:cNvPr id="3" name="Content Placeholder 2"/>
          <p:cNvSpPr>
            <a:spLocks noGrp="1"/>
          </p:cNvSpPr>
          <p:nvPr>
            <p:ph idx="1"/>
          </p:nvPr>
        </p:nvSpPr>
        <p:spPr>
          <a:xfrm>
            <a:off x="856060" y="1617478"/>
            <a:ext cx="7429499" cy="4173723"/>
          </a:xfrm>
        </p:spPr>
        <p:txBody>
          <a:bodyPr/>
          <a:lstStyle/>
          <a:p>
            <a:r>
              <a:rPr lang="en-US" dirty="0"/>
              <a:t>Understand how learning capacity can be impoverished or embellished</a:t>
            </a:r>
          </a:p>
          <a:p>
            <a:r>
              <a:rPr lang="en-US" dirty="0"/>
              <a:t>Define resiliency, optimal performance and therapeutic lifestyle changes (TLC)</a:t>
            </a:r>
          </a:p>
          <a:p>
            <a:r>
              <a:rPr lang="en-US" dirty="0"/>
              <a:t>Explore recent research on </a:t>
            </a:r>
            <a:r>
              <a:rPr lang="en-US" dirty="0" err="1"/>
              <a:t>neuroplasticity</a:t>
            </a:r>
            <a:r>
              <a:rPr lang="en-US" dirty="0"/>
              <a:t> and </a:t>
            </a:r>
            <a:r>
              <a:rPr lang="en-US" dirty="0" smtClean="0"/>
              <a:t>TLC</a:t>
            </a:r>
          </a:p>
          <a:p>
            <a:endParaRPr lang="en-US" dirty="0"/>
          </a:p>
        </p:txBody>
      </p:sp>
      <p:pic>
        <p:nvPicPr>
          <p:cNvPr id="4" name="Picture 3"/>
          <p:cNvPicPr>
            <a:picLocks noChangeAspect="1"/>
          </p:cNvPicPr>
          <p:nvPr/>
        </p:nvPicPr>
        <p:blipFill>
          <a:blip r:embed="rId3"/>
          <a:stretch>
            <a:fillRect/>
          </a:stretch>
        </p:blipFill>
        <p:spPr>
          <a:xfrm>
            <a:off x="5004210" y="4162270"/>
            <a:ext cx="4139790" cy="269573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Lst>
          </a:blip>
          <a:stretch>
            <a:fillRect/>
          </a:stretch>
        </p:blipFill>
        <p:spPr>
          <a:xfrm>
            <a:off x="2403381" y="3066402"/>
            <a:ext cx="6740619" cy="3791598"/>
          </a:xfrm>
          <a:prstGeom prst="ellipse">
            <a:avLst/>
          </a:prstGeom>
          <a:ln>
            <a:noFill/>
          </a:ln>
          <a:effectLst>
            <a:softEdge rad="112500"/>
          </a:effectLst>
        </p:spPr>
      </p:pic>
      <p:sp>
        <p:nvSpPr>
          <p:cNvPr id="3" name="Content Placeholder 2"/>
          <p:cNvSpPr>
            <a:spLocks noGrp="1"/>
          </p:cNvSpPr>
          <p:nvPr>
            <p:ph idx="1"/>
          </p:nvPr>
        </p:nvSpPr>
        <p:spPr>
          <a:xfrm>
            <a:off x="1006980" y="908959"/>
            <a:ext cx="7429499" cy="3541714"/>
          </a:xfrm>
        </p:spPr>
        <p:txBody>
          <a:bodyPr/>
          <a:lstStyle/>
          <a:p>
            <a:pPr marL="0" indent="0">
              <a:buNone/>
            </a:pPr>
            <a:r>
              <a:rPr lang="en-US" i="1" dirty="0"/>
              <a:t>The strongest oak of the forest is not the one that is protected from the storm and hidden from the sun.  It is the one that stands in the open where it is compelled to struggle for its existence against the winds, rains and the scorching sun.</a:t>
            </a:r>
          </a:p>
          <a:p>
            <a:pPr>
              <a:buNone/>
            </a:pPr>
            <a:r>
              <a:rPr lang="en-US" i="1" dirty="0"/>
              <a:t>               - </a:t>
            </a:r>
            <a:r>
              <a:rPr lang="en-US" i="1" dirty="0" err="1"/>
              <a:t>Napolean</a:t>
            </a:r>
            <a:r>
              <a:rPr lang="en-US" i="1" dirty="0"/>
              <a:t> Hill</a:t>
            </a:r>
          </a:p>
        </p:txBody>
      </p:sp>
      <p:sp>
        <p:nvSpPr>
          <p:cNvPr id="5" name="TextBox 4"/>
          <p:cNvSpPr txBox="1"/>
          <p:nvPr/>
        </p:nvSpPr>
        <p:spPr>
          <a:xfrm>
            <a:off x="4807384" y="6362360"/>
            <a:ext cx="3625462" cy="276999"/>
          </a:xfrm>
          <a:prstGeom prst="rect">
            <a:avLst/>
          </a:prstGeom>
          <a:noFill/>
        </p:spPr>
        <p:txBody>
          <a:bodyPr wrap="square" rtlCol="0">
            <a:spAutoFit/>
          </a:bodyPr>
          <a:lstStyle/>
          <a:p>
            <a:pPr algn="r"/>
            <a:r>
              <a:rPr lang="en-US" sz="1200" i="1" dirty="0"/>
              <a:t>Images retrieved from Google Images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472" y="1"/>
            <a:ext cx="7092842" cy="930537"/>
          </a:xfrm>
        </p:spPr>
        <p:txBody>
          <a:bodyPr>
            <a:normAutofit fontScale="90000"/>
          </a:bodyPr>
          <a:lstStyle/>
          <a:p>
            <a:r>
              <a:rPr lang="en-US" dirty="0" smtClean="0"/>
              <a:t>References</a:t>
            </a:r>
            <a:br>
              <a:rPr lang="en-US" dirty="0" smtClean="0"/>
            </a:br>
            <a:endParaRPr lang="en-US" dirty="0"/>
          </a:p>
        </p:txBody>
      </p:sp>
      <p:sp>
        <p:nvSpPr>
          <p:cNvPr id="3" name="Content Placeholder 2"/>
          <p:cNvSpPr>
            <a:spLocks noGrp="1"/>
          </p:cNvSpPr>
          <p:nvPr>
            <p:ph idx="1"/>
          </p:nvPr>
        </p:nvSpPr>
        <p:spPr>
          <a:xfrm>
            <a:off x="326174" y="930539"/>
            <a:ext cx="8492783" cy="6200924"/>
          </a:xfrm>
        </p:spPr>
        <p:txBody>
          <a:bodyPr>
            <a:noAutofit/>
          </a:bodyPr>
          <a:lstStyle/>
          <a:p>
            <a:pPr>
              <a:lnSpc>
                <a:spcPct val="100000"/>
              </a:lnSpc>
              <a:buNone/>
            </a:pPr>
            <a:r>
              <a:rPr lang="en-US" sz="1400" dirty="0" smtClean="0"/>
              <a:t>Chapin, T. &amp; Russell-Chapin, L. (2014)</a:t>
            </a:r>
            <a:r>
              <a:rPr lang="en-US" sz="1400" i="1" dirty="0" smtClean="0"/>
              <a:t>. </a:t>
            </a:r>
            <a:r>
              <a:rPr lang="en-US" sz="1400" i="1" dirty="0" err="1" smtClean="0"/>
              <a:t>Neurotherapy</a:t>
            </a:r>
            <a:r>
              <a:rPr lang="en-US" sz="1400" i="1" dirty="0" smtClean="0"/>
              <a:t> and </a:t>
            </a:r>
            <a:r>
              <a:rPr lang="en-US" sz="1400" i="1" dirty="0" err="1" smtClean="0"/>
              <a:t>Neurofeedback</a:t>
            </a:r>
            <a:r>
              <a:rPr lang="en-US" sz="1400" i="1" dirty="0" smtClean="0"/>
              <a:t>: Brain-based treatment for psychological and behavioral problems</a:t>
            </a:r>
            <a:r>
              <a:rPr lang="en-US" sz="1400" dirty="0" smtClean="0"/>
              <a:t>. </a:t>
            </a:r>
            <a:r>
              <a:rPr lang="en-US" sz="1400" dirty="0" err="1" smtClean="0"/>
              <a:t>Routledge</a:t>
            </a:r>
            <a:r>
              <a:rPr lang="en-US" sz="1400" dirty="0" smtClean="0"/>
              <a:t>, NY:NY.</a:t>
            </a:r>
          </a:p>
          <a:p>
            <a:pPr>
              <a:lnSpc>
                <a:spcPct val="100000"/>
              </a:lnSpc>
              <a:buNone/>
            </a:pPr>
            <a:r>
              <a:rPr lang="en-US" sz="1400" dirty="0" smtClean="0"/>
              <a:t>Doidge</a:t>
            </a:r>
            <a:r>
              <a:rPr lang="en-US" sz="1400" dirty="0"/>
              <a:t>, N. (2016). </a:t>
            </a:r>
            <a:r>
              <a:rPr lang="en-US" sz="1400" i="1" dirty="0"/>
              <a:t>The brain’s way of healing: Remarkable discoveries and recoveries from the frontiers of neuroplasticity. </a:t>
            </a:r>
            <a:r>
              <a:rPr lang="en-US" sz="1400" dirty="0"/>
              <a:t>Penguin Books, NY:NY.</a:t>
            </a:r>
          </a:p>
          <a:p>
            <a:pPr>
              <a:lnSpc>
                <a:spcPct val="100000"/>
              </a:lnSpc>
              <a:buNone/>
            </a:pPr>
            <a:r>
              <a:rPr lang="en-US" sz="1400" dirty="0"/>
              <a:t>Engen, H.G., &amp; Singer, T. (2013). Empathy circuits</a:t>
            </a:r>
            <a:r>
              <a:rPr lang="en-US" sz="1400" i="1" dirty="0"/>
              <a:t>. Current Opinion in Neurobiology, 23</a:t>
            </a:r>
            <a:r>
              <a:rPr lang="en-US" sz="1400" dirty="0"/>
              <a:t>, 275-282. Doi:10.1016/j.conb.2012.11.003</a:t>
            </a:r>
          </a:p>
          <a:p>
            <a:pPr>
              <a:lnSpc>
                <a:spcPct val="100000"/>
              </a:lnSpc>
              <a:buNone/>
            </a:pPr>
            <a:r>
              <a:rPr lang="en-US" sz="1400" dirty="0">
                <a:hlinkClick r:id="rId2"/>
              </a:rPr>
              <a:t>Fan, Y</a:t>
            </a:r>
            <a:r>
              <a:rPr lang="en-US" sz="1400" dirty="0"/>
              <a:t>., Duncan, N., </a:t>
            </a:r>
            <a:r>
              <a:rPr lang="en-US" sz="1400" dirty="0">
                <a:hlinkClick r:id="rId3"/>
              </a:rPr>
              <a:t>de Greck, M</a:t>
            </a:r>
            <a:r>
              <a:rPr lang="en-US" sz="1400" dirty="0"/>
              <a:t>., &amp; </a:t>
            </a:r>
            <a:r>
              <a:rPr lang="en-US" sz="1400" dirty="0">
                <a:hlinkClick r:id="rId4"/>
              </a:rPr>
              <a:t>Northoff, G</a:t>
            </a:r>
            <a:r>
              <a:rPr lang="en-US" sz="1400" dirty="0"/>
              <a:t>. (2011). Is there a core neural network in empathy? An fMRI based quantitative meta-analysis. </a:t>
            </a:r>
            <a:r>
              <a:rPr lang="en-US" sz="1400" i="1" dirty="0"/>
              <a:t>Neuroscience and </a:t>
            </a:r>
            <a:r>
              <a:rPr lang="en-US" sz="1400" i="1" dirty="0" err="1"/>
              <a:t>Biobehavioral</a:t>
            </a:r>
            <a:r>
              <a:rPr lang="en-US" sz="1400" i="1" dirty="0"/>
              <a:t> Reviews, 35, </a:t>
            </a:r>
            <a:r>
              <a:rPr lang="en-US" sz="1400" dirty="0"/>
              <a:t>903-911.</a:t>
            </a:r>
          </a:p>
          <a:p>
            <a:pPr>
              <a:lnSpc>
                <a:spcPct val="100000"/>
              </a:lnSpc>
              <a:buNone/>
            </a:pPr>
            <a:r>
              <a:rPr lang="en-US" sz="1400" dirty="0"/>
              <a:t>Ivey, A., Ivey, M., &amp; </a:t>
            </a:r>
            <a:r>
              <a:rPr lang="en-US" sz="1400" dirty="0" err="1"/>
              <a:t>Zalaquett</a:t>
            </a:r>
            <a:r>
              <a:rPr lang="en-US" sz="1400" dirty="0"/>
              <a:t>, C. (2016). The Neuroscience of listening, empathy, and </a:t>
            </a:r>
            <a:r>
              <a:rPr lang="en-US" sz="1400" dirty="0" err="1"/>
              <a:t>microskills</a:t>
            </a:r>
            <a:r>
              <a:rPr lang="en-US" sz="1400" dirty="0"/>
              <a:t>. </a:t>
            </a:r>
            <a:r>
              <a:rPr lang="en-US" sz="1400" i="1" dirty="0"/>
              <a:t>Counseling Today, 59(2), 18-21 . </a:t>
            </a:r>
            <a:r>
              <a:rPr lang="en-US" sz="1400" dirty="0"/>
              <a:t>Alexandria, Virginia: American Counseling Association.</a:t>
            </a:r>
          </a:p>
          <a:p>
            <a:pPr>
              <a:lnSpc>
                <a:spcPct val="100000"/>
              </a:lnSpc>
              <a:buNone/>
            </a:pPr>
            <a:r>
              <a:rPr lang="en-US" sz="1400" dirty="0"/>
              <a:t>Ivey, A.E., Ivey, M.B. &amp; </a:t>
            </a:r>
            <a:r>
              <a:rPr lang="en-US" sz="1400" dirty="0" err="1"/>
              <a:t>Zalaquett</a:t>
            </a:r>
            <a:r>
              <a:rPr lang="en-US" sz="1400" dirty="0"/>
              <a:t>, C.P. (2014). </a:t>
            </a:r>
            <a:r>
              <a:rPr lang="en-US" sz="1400" i="1" dirty="0"/>
              <a:t>Intentional interviewing and counseling: Facilitating client development in a multicultural society. </a:t>
            </a:r>
            <a:r>
              <a:rPr lang="en-US" sz="1400" dirty="0"/>
              <a:t>Belmont, CA: Brooks/Cole/</a:t>
            </a:r>
            <a:r>
              <a:rPr lang="en-US" sz="1400" dirty="0" err="1"/>
              <a:t>Cengage</a:t>
            </a:r>
            <a:r>
              <a:rPr lang="en-US" sz="1400" dirty="0"/>
              <a:t> Learning.</a:t>
            </a:r>
          </a:p>
          <a:p>
            <a:pPr>
              <a:lnSpc>
                <a:spcPct val="100000"/>
              </a:lnSpc>
              <a:buNone/>
            </a:pPr>
            <a:r>
              <a:rPr lang="en-US" sz="1400" dirty="0"/>
              <a:t>Hampton, D. (</a:t>
            </a:r>
            <a:r>
              <a:rPr lang="en-US" sz="1400" dirty="0" err="1"/>
              <a:t>n.d</a:t>
            </a:r>
            <a:r>
              <a:rPr lang="en-US" sz="1400" dirty="0"/>
              <a:t>.). The 10 fundamentals of rewiring your brain [Web log message]. Retrieved from </a:t>
            </a:r>
            <a:r>
              <a:rPr lang="en-US" sz="1400" dirty="0">
                <a:hlinkClick r:id="rId5"/>
              </a:rPr>
              <a:t>www.thebestbrainpossible.com/the-10-fundamentals-of-rewiring-your-brain/</a:t>
            </a:r>
            <a:r>
              <a:rPr lang="en-US" sz="1400" dirty="0"/>
              <a:t> </a:t>
            </a:r>
          </a:p>
          <a:p>
            <a:pPr>
              <a:lnSpc>
                <a:spcPct val="100000"/>
              </a:lnSpc>
              <a:buNone/>
            </a:pPr>
            <a:r>
              <a:rPr lang="en-US" sz="1400" dirty="0"/>
              <a:t>Hanson, R. (2013). Hardwiring happiness: The new brain science of contentment, calm and confidence. Random House, NY:NY.</a:t>
            </a:r>
          </a:p>
          <a:p>
            <a:pPr>
              <a:lnSpc>
                <a:spcPct val="100000"/>
              </a:lnSpc>
              <a:buNone/>
            </a:pPr>
            <a:r>
              <a:rPr lang="en-US" sz="1400" dirty="0" err="1">
                <a:hlinkClick r:id="rId6"/>
              </a:rPr>
              <a:t>Kawamichi</a:t>
            </a:r>
            <a:r>
              <a:rPr lang="en-US" sz="1400" dirty="0">
                <a:hlinkClick r:id="rId6"/>
              </a:rPr>
              <a:t>, H</a:t>
            </a:r>
            <a:r>
              <a:rPr lang="en-US" sz="1400" dirty="0"/>
              <a:t>., </a:t>
            </a:r>
            <a:r>
              <a:rPr lang="en-US" sz="1400" dirty="0">
                <a:hlinkClick r:id="rId7"/>
              </a:rPr>
              <a:t>Yoshihara, K</a:t>
            </a:r>
            <a:r>
              <a:rPr lang="en-US" sz="1400" dirty="0"/>
              <a:t>, </a:t>
            </a:r>
            <a:r>
              <a:rPr lang="en-US" sz="1400" dirty="0">
                <a:hlinkClick r:id="rId8"/>
              </a:rPr>
              <a:t>Sasaki, A.T</a:t>
            </a:r>
            <a:r>
              <a:rPr lang="en-US" sz="1400" dirty="0"/>
              <a:t>., </a:t>
            </a:r>
            <a:r>
              <a:rPr lang="en-US" sz="1400" dirty="0">
                <a:hlinkClick r:id="rId9"/>
              </a:rPr>
              <a:t>Sugawara, S.K</a:t>
            </a:r>
            <a:r>
              <a:rPr lang="en-US" sz="1400" dirty="0"/>
              <a:t>., </a:t>
            </a:r>
            <a:r>
              <a:rPr lang="en-US" sz="1400" dirty="0">
                <a:hlinkClick r:id="rId10"/>
              </a:rPr>
              <a:t>Tanabe, H.C</a:t>
            </a:r>
            <a:r>
              <a:rPr lang="en-US" sz="1400" dirty="0"/>
              <a:t>., </a:t>
            </a:r>
            <a:r>
              <a:rPr lang="en-US" sz="1400" dirty="0">
                <a:hlinkClick r:id="rId11"/>
              </a:rPr>
              <a:t>Shinohara, R</a:t>
            </a:r>
            <a:r>
              <a:rPr lang="en-US" sz="1400" dirty="0"/>
              <a:t>, ....</a:t>
            </a:r>
            <a:r>
              <a:rPr lang="en-US" sz="1400" dirty="0" err="1">
                <a:hlinkClick r:id="rId12"/>
              </a:rPr>
              <a:t>Sadato</a:t>
            </a:r>
            <a:r>
              <a:rPr lang="en-US" sz="1400" dirty="0">
                <a:hlinkClick r:id="rId12"/>
              </a:rPr>
              <a:t>, N</a:t>
            </a:r>
            <a:r>
              <a:rPr lang="en-US" sz="1400" dirty="0"/>
              <a:t>. (2015). Perceiving active listening activates the reward system and improves the impression of relevant experiences</a:t>
            </a:r>
            <a:r>
              <a:rPr lang="en-US" sz="1400" b="1" dirty="0"/>
              <a:t>. </a:t>
            </a:r>
            <a:r>
              <a:rPr lang="es-CL" sz="1400" i="1" u="sng" dirty="0"/>
              <a:t>Social </a:t>
            </a:r>
            <a:r>
              <a:rPr lang="es-CL" sz="1400" i="1" u="sng" dirty="0" err="1"/>
              <a:t>Neuroscience</a:t>
            </a:r>
            <a:r>
              <a:rPr lang="es-CL" sz="1400" i="1" u="sng" dirty="0"/>
              <a:t>,</a:t>
            </a:r>
            <a:r>
              <a:rPr lang="es-CL" sz="1400" i="1" dirty="0"/>
              <a:t> 10</a:t>
            </a:r>
            <a:r>
              <a:rPr lang="es-CL" sz="1400" dirty="0"/>
              <a:t>, 16-26. </a:t>
            </a:r>
            <a:r>
              <a:rPr lang="es-CL" sz="1400" dirty="0" err="1"/>
              <a:t>Doi</a:t>
            </a:r>
            <a:r>
              <a:rPr lang="es-CL" sz="1400" dirty="0"/>
              <a:t>: 10.1080/17470919.2014.954732. </a:t>
            </a:r>
            <a:endParaRPr lang="en-US" sz="1400" dirty="0"/>
          </a:p>
          <a:p>
            <a:pPr>
              <a:lnSpc>
                <a:spcPct val="100000"/>
              </a:lnSpc>
              <a:buNone/>
            </a:pPr>
            <a:r>
              <a:rPr lang="en-US" sz="1400" dirty="0" err="1"/>
              <a:t>Merzenich</a:t>
            </a:r>
            <a:r>
              <a:rPr lang="en-US" sz="1400" dirty="0"/>
              <a:t>, M. (2013).  Soft-wired: How the new science of brain plasticity can change your life. Parnassus Publishing: San Francisco, </a:t>
            </a:r>
            <a:r>
              <a:rPr lang="en-US" sz="1400" dirty="0" smtClean="0"/>
              <a:t>CA.</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p:txBody>
          <a:bodyPr>
            <a:normAutofit fontScale="25000" lnSpcReduction="20000"/>
          </a:bodyPr>
          <a:lstStyle/>
          <a:p>
            <a:pPr>
              <a:lnSpc>
                <a:spcPct val="100000"/>
              </a:lnSpc>
              <a:buNone/>
            </a:pPr>
            <a:r>
              <a:rPr lang="en-US" sz="6000" dirty="0" err="1"/>
              <a:t>Pandi-Perumal</a:t>
            </a:r>
            <a:r>
              <a:rPr lang="en-US" sz="6000" dirty="0"/>
              <a:t>, S.R., </a:t>
            </a:r>
            <a:r>
              <a:rPr lang="en-US" sz="6000" dirty="0" err="1"/>
              <a:t>Narasimhan</a:t>
            </a:r>
            <a:r>
              <a:rPr lang="en-US" sz="6000" dirty="0"/>
              <a:t>, M. &amp; Kramer, M. (2016). (</a:t>
            </a:r>
            <a:r>
              <a:rPr lang="en-US" sz="6000" dirty="0" err="1"/>
              <a:t>eds</a:t>
            </a:r>
            <a:r>
              <a:rPr lang="en-US" sz="6000" dirty="0"/>
              <a:t>). </a:t>
            </a:r>
            <a:r>
              <a:rPr lang="en-US" sz="6000" i="1" dirty="0"/>
              <a:t>Sleep and psychosomatic medicine.</a:t>
            </a:r>
            <a:r>
              <a:rPr lang="en-US" sz="6000" dirty="0"/>
              <a:t> Taylor &amp; Francis Group: Boca Raton, Fl.</a:t>
            </a:r>
          </a:p>
          <a:p>
            <a:pPr lvl="0">
              <a:lnSpc>
                <a:spcPct val="100000"/>
              </a:lnSpc>
              <a:buNone/>
            </a:pPr>
            <a:r>
              <a:rPr lang="en-US" sz="5600" dirty="0" err="1">
                <a:solidFill>
                  <a:prstClr val="white"/>
                </a:solidFill>
              </a:rPr>
              <a:t>Porges</a:t>
            </a:r>
            <a:r>
              <a:rPr lang="en-US" sz="5600" dirty="0">
                <a:solidFill>
                  <a:prstClr val="white"/>
                </a:solidFill>
              </a:rPr>
              <a:t>, S. (2014). </a:t>
            </a:r>
            <a:r>
              <a:rPr lang="en-US" sz="5600" i="1" dirty="0">
                <a:solidFill>
                  <a:prstClr val="white"/>
                </a:solidFill>
              </a:rPr>
              <a:t>Clinical insights from the polyvagal theory: The transformative power of feeling safe. </a:t>
            </a:r>
            <a:r>
              <a:rPr lang="en-US" sz="5600" dirty="0">
                <a:solidFill>
                  <a:prstClr val="white"/>
                </a:solidFill>
              </a:rPr>
              <a:t>W.W. Norton &amp; Co: NY, NY.</a:t>
            </a:r>
          </a:p>
          <a:p>
            <a:pPr lvl="0">
              <a:lnSpc>
                <a:spcPct val="100000"/>
              </a:lnSpc>
              <a:buNone/>
            </a:pPr>
            <a:r>
              <a:rPr lang="en-US" sz="5600" dirty="0" err="1"/>
              <a:t>Porges</a:t>
            </a:r>
            <a:r>
              <a:rPr lang="en-US" sz="5600" dirty="0"/>
              <a:t>, S. (2011). The polyvagal theory: Neurophysiological foundations of emotions, attachment, communication and self-regulation. W.W. Norton &amp; Co: NY, NY.</a:t>
            </a:r>
          </a:p>
          <a:p>
            <a:pPr>
              <a:buNone/>
            </a:pPr>
            <a:r>
              <a:rPr lang="en-US" sz="5600" dirty="0" err="1"/>
              <a:t>Ratey</a:t>
            </a:r>
            <a:r>
              <a:rPr lang="en-US" sz="5600" dirty="0"/>
              <a:t>, J. &amp; Hagerman, E.  (2008). </a:t>
            </a:r>
            <a:r>
              <a:rPr lang="en-US" sz="5600" i="1" dirty="0"/>
              <a:t>Spark: The revolutionary new science of exercise and the brain.</a:t>
            </a:r>
            <a:r>
              <a:rPr lang="en-US" sz="5600" dirty="0"/>
              <a:t> Little Brown and Co: NY, NY.</a:t>
            </a:r>
          </a:p>
          <a:p>
            <a:pPr>
              <a:buNone/>
            </a:pPr>
            <a:r>
              <a:rPr lang="en-US" sz="5600" dirty="0"/>
              <a:t>Ride the Tiger [DVD] (2016). Detroit Public Television.</a:t>
            </a:r>
          </a:p>
          <a:p>
            <a:pPr>
              <a:buNone/>
            </a:pPr>
            <a:r>
              <a:rPr lang="en-US" sz="5600" dirty="0" err="1"/>
              <a:t>Sherlin</a:t>
            </a:r>
            <a:r>
              <a:rPr lang="en-US" sz="5600" dirty="0"/>
              <a:t>, L. (2016). Personal communication.</a:t>
            </a:r>
          </a:p>
          <a:p>
            <a:pPr>
              <a:buNone/>
            </a:pPr>
            <a:r>
              <a:rPr lang="en-US" sz="5600" dirty="0"/>
              <a:t>Sinha, R., </a:t>
            </a:r>
            <a:r>
              <a:rPr lang="en-US" sz="5600" dirty="0" err="1"/>
              <a:t>Lacadie</a:t>
            </a:r>
            <a:r>
              <a:rPr lang="en-US" sz="5600" dirty="0"/>
              <a:t>, C.M., Constable, R.T. &amp; </a:t>
            </a:r>
            <a:r>
              <a:rPr lang="en-US" sz="5600" dirty="0" err="1"/>
              <a:t>Seo</a:t>
            </a:r>
            <a:r>
              <a:rPr lang="en-US" sz="5600" dirty="0"/>
              <a:t>, O. (2016). Dynamic neural activity during stress signals  resilient coping</a:t>
            </a:r>
            <a:r>
              <a:rPr lang="en-US" sz="5600" i="1" dirty="0"/>
              <a:t>. Professional National Academy of Sciences</a:t>
            </a:r>
            <a:r>
              <a:rPr lang="en-US" sz="5600" dirty="0"/>
              <a:t>, July. </a:t>
            </a:r>
            <a:r>
              <a:rPr lang="en-US" sz="5600" dirty="0" err="1"/>
              <a:t>doi</a:t>
            </a:r>
            <a:r>
              <a:rPr lang="en-US" sz="5600" dirty="0"/>
              <a:t>: 10.1073/pnas.1600965113.</a:t>
            </a:r>
          </a:p>
          <a:p>
            <a:pPr>
              <a:buNone/>
            </a:pPr>
            <a:r>
              <a:rPr lang="en-US" sz="5600" dirty="0" err="1"/>
              <a:t>Swingle</a:t>
            </a:r>
            <a:r>
              <a:rPr lang="en-US" sz="5600" dirty="0"/>
              <a:t>, M. K. (2015). </a:t>
            </a:r>
            <a:r>
              <a:rPr lang="en-US" sz="5600" i="1" dirty="0" err="1"/>
              <a:t>i</a:t>
            </a:r>
            <a:r>
              <a:rPr lang="en-US" sz="5600" i="1" dirty="0"/>
              <a:t>-Minds: How cell phones, computers, gaming and social media are changing our brains, our behavior and evolution of our species. </a:t>
            </a:r>
            <a:r>
              <a:rPr lang="en-US" sz="5600" dirty="0" err="1"/>
              <a:t>Inkwater</a:t>
            </a:r>
            <a:r>
              <a:rPr lang="en-US" sz="5600" dirty="0"/>
              <a:t> Press: Portland, OR.</a:t>
            </a:r>
          </a:p>
          <a:p>
            <a:pPr>
              <a:buNone/>
            </a:pPr>
            <a:r>
              <a:rPr lang="en-US" sz="5600" dirty="0" err="1"/>
              <a:t>Xie</a:t>
            </a:r>
            <a:r>
              <a:rPr lang="en-US" sz="5600" dirty="0"/>
              <a:t>, L., Kang, H., Xu, Q., Chen. M., Liao, Y., </a:t>
            </a:r>
            <a:r>
              <a:rPr lang="en-US" sz="5600" dirty="0" err="1"/>
              <a:t>Thiyagarajan</a:t>
            </a:r>
            <a:r>
              <a:rPr lang="en-US" sz="5600" dirty="0"/>
              <a:t>, M., O'Donnell, J., Christensen, D., </a:t>
            </a:r>
            <a:r>
              <a:rPr lang="en-US" sz="5600" dirty="0" err="1"/>
              <a:t>Nicholson,C</a:t>
            </a:r>
            <a:r>
              <a:rPr lang="en-US" sz="5600" dirty="0"/>
              <a:t>., </a:t>
            </a:r>
            <a:r>
              <a:rPr lang="en-US" sz="5600" dirty="0" err="1"/>
              <a:t>Iliff</a:t>
            </a:r>
            <a:r>
              <a:rPr lang="en-US" sz="5600" dirty="0"/>
              <a:t>, J., Takano, T., Deane, R. &amp; </a:t>
            </a:r>
            <a:r>
              <a:rPr lang="en-US" sz="5600" dirty="0" err="1"/>
              <a:t>Nedergaard</a:t>
            </a:r>
            <a:r>
              <a:rPr lang="en-US" sz="5600" dirty="0"/>
              <a:t>, M. (2013). Sleep drives metabolite clearance from the adult brain. Science, v342(6159), pp.373-377. doi10.1126/science.1241224.</a:t>
            </a:r>
          </a:p>
          <a:p>
            <a:pPr>
              <a:buNone/>
            </a:pPr>
            <a:r>
              <a:rPr lang="en-US" i="1" dirty="0"/>
              <a:t>     </a:t>
            </a:r>
          </a:p>
          <a:p>
            <a:pPr>
              <a:buNone/>
            </a:pPr>
            <a:r>
              <a:rPr lang="en-US" dirty="0"/>
              <a:t>      </a:t>
            </a:r>
          </a:p>
          <a:p>
            <a:pPr>
              <a:buNone/>
            </a:pPr>
            <a:r>
              <a:rPr lang="en-US" dirty="0"/>
              <a:t>    </a:t>
            </a:r>
          </a:p>
          <a:p>
            <a:pPr>
              <a:buNone/>
            </a:pP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Right Circumstances Needed to Help  Brains to  Grow</a:t>
            </a:r>
          </a:p>
        </p:txBody>
      </p:sp>
      <p:sp>
        <p:nvSpPr>
          <p:cNvPr id="3" name="Content Placeholder 2"/>
          <p:cNvSpPr>
            <a:spLocks noGrp="1"/>
          </p:cNvSpPr>
          <p:nvPr>
            <p:ph idx="1"/>
          </p:nvPr>
        </p:nvSpPr>
        <p:spPr>
          <a:xfrm>
            <a:off x="1183198" y="1956524"/>
            <a:ext cx="7102360" cy="4697934"/>
          </a:xfrm>
        </p:spPr>
        <p:txBody>
          <a:bodyPr numCol="2">
            <a:noAutofit/>
          </a:bodyPr>
          <a:lstStyle/>
          <a:p>
            <a:r>
              <a:rPr lang="en-US" sz="2000" dirty="0"/>
              <a:t>Change occurs when the brain is in the mood for learning (</a:t>
            </a:r>
            <a:r>
              <a:rPr lang="en-US" sz="2000" dirty="0" err="1"/>
              <a:t>Merzenich</a:t>
            </a:r>
            <a:r>
              <a:rPr lang="en-US" sz="2000" dirty="0"/>
              <a:t>, 2013</a:t>
            </a:r>
            <a:r>
              <a:rPr lang="en-US" sz="2000" dirty="0" smtClean="0"/>
              <a:t>)</a:t>
            </a:r>
          </a:p>
          <a:p>
            <a:r>
              <a:rPr lang="en-US" sz="2000" dirty="0" smtClean="0"/>
              <a:t>The brain must judge the experience as fascinating or novel and the behavioral outcome is deemed important or just good.</a:t>
            </a:r>
          </a:p>
          <a:p>
            <a:r>
              <a:rPr lang="en-US" sz="2000" dirty="0" smtClean="0"/>
              <a:t>Effort makes a difference for learning and change will be greater.</a:t>
            </a:r>
          </a:p>
          <a:p>
            <a:r>
              <a:rPr lang="en-US" sz="2000" dirty="0" smtClean="0"/>
              <a:t>What changes in the brain are the strengthening of the connections.</a:t>
            </a:r>
          </a:p>
          <a:p>
            <a:r>
              <a:rPr lang="en-US" sz="2000" dirty="0" smtClean="0"/>
              <a:t>The </a:t>
            </a:r>
            <a:r>
              <a:rPr lang="en-US" sz="2000" dirty="0"/>
              <a:t>more powerfully connected the nerve cells are, the more reliable the behavioral productions</a:t>
            </a:r>
            <a:r>
              <a:rPr lang="en-US" sz="2000" dirty="0" smtClean="0"/>
              <a:t>.</a:t>
            </a:r>
          </a:p>
          <a:p>
            <a:r>
              <a:rPr lang="en-US" sz="2000" dirty="0" smtClean="0"/>
              <a:t>The plastic paradox of positive and negative does impact us all (Doidge, 2016).</a:t>
            </a:r>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CONTINUED….</a:t>
            </a:r>
            <a:endParaRPr lang="en-US" dirty="0"/>
          </a:p>
        </p:txBody>
      </p:sp>
      <p:sp>
        <p:nvSpPr>
          <p:cNvPr id="3" name="Content Placeholder 2"/>
          <p:cNvSpPr>
            <a:spLocks noGrp="1"/>
          </p:cNvSpPr>
          <p:nvPr>
            <p:ph idx="1"/>
          </p:nvPr>
        </p:nvSpPr>
        <p:spPr>
          <a:xfrm>
            <a:off x="856060" y="2249487"/>
            <a:ext cx="7429499" cy="4046738"/>
          </a:xfrm>
        </p:spPr>
        <p:txBody>
          <a:bodyPr>
            <a:normAutofit lnSpcReduction="10000"/>
          </a:bodyPr>
          <a:lstStyle/>
          <a:p>
            <a:r>
              <a:rPr lang="en-US" dirty="0" smtClean="0"/>
              <a:t>Mental rehearsal assists in brain plasticity based learning.</a:t>
            </a:r>
          </a:p>
          <a:p>
            <a:r>
              <a:rPr lang="en-US" dirty="0" smtClean="0"/>
              <a:t>The brain recalls the last good attempt, makes incremental adjustments and progressively improves. Memory guides most learning.</a:t>
            </a:r>
          </a:p>
          <a:p>
            <a:r>
              <a:rPr lang="en-US" dirty="0" smtClean="0"/>
              <a:t>Every movement of learning offers a moment of opportunity to stabilize, so some connections will be strengthened and others lost. Negative plasticity does erase some of the relevant and essential activity of the brain (Hampton, 2016)</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optimal performance?</a:t>
            </a:r>
          </a:p>
        </p:txBody>
      </p:sp>
      <p:sp>
        <p:nvSpPr>
          <p:cNvPr id="3" name="Content Placeholder 2"/>
          <p:cNvSpPr>
            <a:spLocks noGrp="1"/>
          </p:cNvSpPr>
          <p:nvPr>
            <p:ph idx="1"/>
          </p:nvPr>
        </p:nvSpPr>
        <p:spPr/>
        <p:txBody>
          <a:bodyPr/>
          <a:lstStyle/>
          <a:p>
            <a:r>
              <a:rPr lang="en-US" dirty="0"/>
              <a:t>Every person is performing all the time. Learning to calm the over-aroused parts of each of us is essential to optimal performance and functioning at our best (</a:t>
            </a:r>
            <a:r>
              <a:rPr lang="en-US" dirty="0" err="1"/>
              <a:t>Sherlin</a:t>
            </a:r>
            <a:r>
              <a:rPr lang="en-US" dirty="0"/>
              <a:t>, 2016)</a:t>
            </a:r>
          </a:p>
          <a:p>
            <a:r>
              <a:rPr lang="en-US" dirty="0"/>
              <a:t>What can we do to become optimal performers?</a:t>
            </a:r>
          </a:p>
          <a:p>
            <a:r>
              <a:rPr lang="en-US" dirty="0"/>
              <a:t>What threats hinder optimal performing?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Big Six Therapeutic Life Changes (TLC’s)</a:t>
            </a:r>
          </a:p>
        </p:txBody>
      </p:sp>
      <p:sp>
        <p:nvSpPr>
          <p:cNvPr id="3" name="Content Placeholder 2"/>
          <p:cNvSpPr>
            <a:spLocks noGrp="1"/>
          </p:cNvSpPr>
          <p:nvPr>
            <p:ph idx="1"/>
          </p:nvPr>
        </p:nvSpPr>
        <p:spPr/>
        <p:txBody>
          <a:bodyPr>
            <a:normAutofit fontScale="92500" lnSpcReduction="10000"/>
          </a:bodyPr>
          <a:lstStyle/>
          <a:p>
            <a:r>
              <a:rPr lang="en-US" dirty="0"/>
              <a:t>1.  Sleep</a:t>
            </a:r>
          </a:p>
          <a:p>
            <a:r>
              <a:rPr lang="en-US" dirty="0"/>
              <a:t>2.  Exercise</a:t>
            </a:r>
          </a:p>
          <a:p>
            <a:r>
              <a:rPr lang="en-US" dirty="0"/>
              <a:t>3.  Nutrition</a:t>
            </a:r>
          </a:p>
          <a:p>
            <a:r>
              <a:rPr lang="en-US" dirty="0"/>
              <a:t>4.  </a:t>
            </a:r>
            <a:r>
              <a:rPr lang="en-US" dirty="0" err="1"/>
              <a:t>iTechnology</a:t>
            </a:r>
            <a:endParaRPr lang="en-US" dirty="0"/>
          </a:p>
          <a:p>
            <a:r>
              <a:rPr lang="en-US" dirty="0"/>
              <a:t>5.  Cognitive Challenge</a:t>
            </a:r>
          </a:p>
          <a:p>
            <a:r>
              <a:rPr lang="en-US" dirty="0"/>
              <a:t>6.  Social </a:t>
            </a:r>
            <a:r>
              <a:rPr lang="en-US" dirty="0" smtClean="0"/>
              <a:t>Relationships</a:t>
            </a:r>
          </a:p>
          <a:p>
            <a:pPr>
              <a:buNone/>
            </a:pPr>
            <a:r>
              <a:rPr lang="en-US" dirty="0" smtClean="0"/>
              <a:t>Ivey, et al. (2014).</a:t>
            </a:r>
            <a:endParaRPr lang="en-US" dirty="0"/>
          </a:p>
        </p:txBody>
      </p:sp>
      <p:pic>
        <p:nvPicPr>
          <p:cNvPr id="5" name="Picture 4"/>
          <p:cNvPicPr>
            <a:picLocks noChangeAspect="1"/>
          </p:cNvPicPr>
          <p:nvPr/>
        </p:nvPicPr>
        <p:blipFill>
          <a:blip r:embed="rId3"/>
          <a:stretch>
            <a:fillRect/>
          </a:stretch>
        </p:blipFill>
        <p:spPr>
          <a:xfrm>
            <a:off x="4807388" y="1670138"/>
            <a:ext cx="1886376" cy="1158698"/>
          </a:xfrm>
          <a:prstGeom prst="ellipse">
            <a:avLst/>
          </a:prstGeom>
          <a:ln>
            <a:noFill/>
          </a:ln>
          <a:effectLst>
            <a:softEdge rad="63500"/>
          </a:effectLst>
        </p:spPr>
      </p:pic>
      <p:pic>
        <p:nvPicPr>
          <p:cNvPr id="7" name="Picture 6"/>
          <p:cNvPicPr>
            <a:picLocks noChangeAspect="1"/>
          </p:cNvPicPr>
          <p:nvPr/>
        </p:nvPicPr>
        <p:blipFill>
          <a:blip r:embed="rId4"/>
          <a:stretch>
            <a:fillRect/>
          </a:stretch>
        </p:blipFill>
        <p:spPr>
          <a:xfrm>
            <a:off x="6546473" y="2249487"/>
            <a:ext cx="1886375" cy="1221796"/>
          </a:xfrm>
          <a:prstGeom prst="ellipse">
            <a:avLst/>
          </a:prstGeom>
          <a:ln>
            <a:noFill/>
          </a:ln>
          <a:effectLst>
            <a:softEdge rad="112500"/>
          </a:effectLst>
        </p:spPr>
      </p:pic>
      <p:pic>
        <p:nvPicPr>
          <p:cNvPr id="8" name="Picture 7"/>
          <p:cNvPicPr>
            <a:picLocks noChangeAspect="1"/>
          </p:cNvPicPr>
          <p:nvPr/>
        </p:nvPicPr>
        <p:blipFill>
          <a:blip r:embed="rId5"/>
          <a:stretch>
            <a:fillRect/>
          </a:stretch>
        </p:blipFill>
        <p:spPr>
          <a:xfrm>
            <a:off x="4807386" y="2828836"/>
            <a:ext cx="1886377" cy="1223778"/>
          </a:xfrm>
          <a:prstGeom prst="ellipse">
            <a:avLst/>
          </a:prstGeom>
          <a:ln>
            <a:noFill/>
          </a:ln>
          <a:effectLst>
            <a:softEdge rad="112500"/>
          </a:effectLst>
        </p:spPr>
      </p:pic>
      <p:pic>
        <p:nvPicPr>
          <p:cNvPr id="9" name="Picture 8"/>
          <p:cNvPicPr>
            <a:picLocks noChangeAspect="1"/>
          </p:cNvPicPr>
          <p:nvPr/>
        </p:nvPicPr>
        <p:blipFill>
          <a:blip r:embed="rId6"/>
          <a:stretch>
            <a:fillRect/>
          </a:stretch>
        </p:blipFill>
        <p:spPr>
          <a:xfrm>
            <a:off x="6546472" y="3472197"/>
            <a:ext cx="1886375" cy="1277809"/>
          </a:xfrm>
          <a:prstGeom prst="ellipse">
            <a:avLst/>
          </a:prstGeom>
          <a:ln>
            <a:noFill/>
          </a:ln>
          <a:effectLst>
            <a:softEdge rad="112500"/>
          </a:effectLst>
        </p:spPr>
      </p:pic>
      <p:pic>
        <p:nvPicPr>
          <p:cNvPr id="10" name="Picture 9"/>
          <p:cNvPicPr>
            <a:picLocks noChangeAspect="1"/>
          </p:cNvPicPr>
          <p:nvPr/>
        </p:nvPicPr>
        <p:blipFill>
          <a:blip r:embed="rId7"/>
          <a:stretch>
            <a:fillRect/>
          </a:stretch>
        </p:blipFill>
        <p:spPr>
          <a:xfrm>
            <a:off x="4807390" y="4052614"/>
            <a:ext cx="1886374" cy="1221188"/>
          </a:xfrm>
          <a:prstGeom prst="ellipse">
            <a:avLst/>
          </a:prstGeom>
          <a:ln>
            <a:noFill/>
          </a:ln>
          <a:effectLst>
            <a:softEdge rad="112500"/>
          </a:effectLst>
        </p:spPr>
      </p:pic>
      <p:pic>
        <p:nvPicPr>
          <p:cNvPr id="11" name="Picture 10"/>
          <p:cNvPicPr>
            <a:picLocks noChangeAspect="1"/>
          </p:cNvPicPr>
          <p:nvPr/>
        </p:nvPicPr>
        <p:blipFill>
          <a:blip r:embed="rId8"/>
          <a:stretch>
            <a:fillRect/>
          </a:stretch>
        </p:blipFill>
        <p:spPr>
          <a:xfrm>
            <a:off x="6546470" y="4743781"/>
            <a:ext cx="1886376" cy="1277809"/>
          </a:xfrm>
          <a:prstGeom prst="ellipse">
            <a:avLst/>
          </a:prstGeom>
          <a:ln>
            <a:noFill/>
          </a:ln>
          <a:effectLst>
            <a:softEdge rad="63500"/>
          </a:effectLst>
        </p:spPr>
      </p:pic>
      <p:sp>
        <p:nvSpPr>
          <p:cNvPr id="12" name="TextBox 11"/>
          <p:cNvSpPr txBox="1"/>
          <p:nvPr/>
        </p:nvSpPr>
        <p:spPr>
          <a:xfrm>
            <a:off x="4807384" y="6174591"/>
            <a:ext cx="3625462" cy="276999"/>
          </a:xfrm>
          <a:prstGeom prst="rect">
            <a:avLst/>
          </a:prstGeom>
          <a:noFill/>
        </p:spPr>
        <p:txBody>
          <a:bodyPr wrap="square" rtlCol="0">
            <a:spAutoFit/>
          </a:bodyPr>
          <a:lstStyle/>
          <a:p>
            <a:pPr algn="r"/>
            <a:r>
              <a:rPr lang="en-US" sz="1200" i="1" dirty="0"/>
              <a:t>Images retrieved from Google Images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Sleep Hygiene</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7-9 hour of sleep every night (Ivey et al, 2014)</a:t>
            </a:r>
          </a:p>
          <a:p>
            <a:r>
              <a:rPr lang="en-US" dirty="0"/>
              <a:t>Increases metabolism and hormones</a:t>
            </a:r>
          </a:p>
          <a:p>
            <a:r>
              <a:rPr lang="en-US" dirty="0"/>
              <a:t>Consolidates learning</a:t>
            </a:r>
          </a:p>
          <a:p>
            <a:r>
              <a:rPr lang="en-US" dirty="0"/>
              <a:t>Increases attention</a:t>
            </a:r>
          </a:p>
          <a:p>
            <a:r>
              <a:rPr lang="en-US" dirty="0"/>
              <a:t>Improves mood</a:t>
            </a:r>
          </a:p>
          <a:p>
            <a:r>
              <a:rPr lang="en-US" dirty="0"/>
              <a:t>Allows the microglial cells to wake up and rid the brain of residual toxins (</a:t>
            </a:r>
            <a:r>
              <a:rPr lang="en-US" dirty="0" err="1"/>
              <a:t>Xie</a:t>
            </a:r>
            <a:r>
              <a:rPr lang="en-US" dirty="0"/>
              <a:t>, et al. 2013)</a:t>
            </a:r>
          </a:p>
        </p:txBody>
      </p:sp>
      <p:pic>
        <p:nvPicPr>
          <p:cNvPr id="2050" name="Picture 2" descr="http://img.medicalxpress.com/newman/gfx/news/2014/microgliat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608" y="2911876"/>
            <a:ext cx="2845951" cy="17189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7384" y="6174591"/>
            <a:ext cx="3625462" cy="276999"/>
          </a:xfrm>
          <a:prstGeom prst="rect">
            <a:avLst/>
          </a:prstGeom>
          <a:noFill/>
        </p:spPr>
        <p:txBody>
          <a:bodyPr wrap="square" rtlCol="0">
            <a:spAutoFit/>
          </a:bodyPr>
          <a:lstStyle/>
          <a:p>
            <a:pPr algn="r"/>
            <a:r>
              <a:rPr lang="en-US" sz="1200" i="1" dirty="0"/>
              <a:t>Images retrieved from Google Images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Exercise</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Need at least 20-45 minutes per day with 1 minute of high-intensity interval training (</a:t>
            </a:r>
            <a:r>
              <a:rPr lang="en-US" dirty="0" err="1"/>
              <a:t>Ratey</a:t>
            </a:r>
            <a:r>
              <a:rPr lang="en-US" dirty="0"/>
              <a:t>, 2014</a:t>
            </a:r>
            <a:r>
              <a:rPr lang="en-US" dirty="0" smtClean="0"/>
              <a:t>)</a:t>
            </a:r>
          </a:p>
          <a:p>
            <a:r>
              <a:rPr lang="en-US" dirty="0" smtClean="0"/>
              <a:t>NEAT</a:t>
            </a:r>
          </a:p>
          <a:p>
            <a:r>
              <a:rPr lang="en-US" dirty="0"/>
              <a:t>Enhances sleep</a:t>
            </a:r>
          </a:p>
          <a:p>
            <a:r>
              <a:rPr lang="en-US" dirty="0"/>
              <a:t>Produces dopamine and other </a:t>
            </a:r>
            <a:r>
              <a:rPr lang="en-US" dirty="0" err="1"/>
              <a:t>BDNFs</a:t>
            </a:r>
            <a:endParaRPr lang="en-US" dirty="0"/>
          </a:p>
          <a:p>
            <a:r>
              <a:rPr lang="en-US" dirty="0"/>
              <a:t>Treats depression</a:t>
            </a:r>
          </a:p>
          <a:p>
            <a:r>
              <a:rPr lang="en-US" dirty="0"/>
              <a:t>Increases gray matter</a:t>
            </a:r>
          </a:p>
          <a:p>
            <a:r>
              <a:rPr lang="en-US" dirty="0"/>
              <a:t>Increases life longevity</a:t>
            </a:r>
          </a:p>
        </p:txBody>
      </p:sp>
      <p:pic>
        <p:nvPicPr>
          <p:cNvPr id="8194" name="Picture 2" descr="https://cdn.psychologytoday.com/sites/default/files/styles/article-inline-half/public/field_blog_entry_images/Fabio%20Berti_brainExercise.jpg?itok=LMcBL-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837" y="3488925"/>
            <a:ext cx="2124722" cy="21247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7384" y="6174591"/>
            <a:ext cx="3625462" cy="276999"/>
          </a:xfrm>
          <a:prstGeom prst="rect">
            <a:avLst/>
          </a:prstGeom>
          <a:noFill/>
        </p:spPr>
        <p:txBody>
          <a:bodyPr wrap="square" rtlCol="0">
            <a:spAutoFit/>
          </a:bodyPr>
          <a:lstStyle/>
          <a:p>
            <a:pPr algn="r"/>
            <a:r>
              <a:rPr lang="en-US" sz="1200" i="1" dirty="0"/>
              <a:t>Images retrieved from Google Images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Nutrition/Diet</a:t>
            </a:r>
          </a:p>
        </p:txBody>
      </p:sp>
      <p:sp>
        <p:nvSpPr>
          <p:cNvPr id="3" name="Content Placeholder 2"/>
          <p:cNvSpPr>
            <a:spLocks noGrp="1"/>
          </p:cNvSpPr>
          <p:nvPr>
            <p:ph idx="1"/>
          </p:nvPr>
        </p:nvSpPr>
        <p:spPr>
          <a:xfrm>
            <a:off x="856060" y="1798202"/>
            <a:ext cx="7429499" cy="4653388"/>
          </a:xfrm>
        </p:spPr>
        <p:txBody>
          <a:bodyPr>
            <a:normAutofit fontScale="92500" lnSpcReduction="10000"/>
          </a:bodyPr>
          <a:lstStyle/>
          <a:p>
            <a:r>
              <a:rPr lang="en-US" dirty="0"/>
              <a:t>Low fat, complex-carbohydrate, high protein diet</a:t>
            </a:r>
          </a:p>
          <a:p>
            <a:r>
              <a:rPr lang="en-US" dirty="0"/>
              <a:t>Eat organic and whole foods, if possible</a:t>
            </a:r>
          </a:p>
          <a:p>
            <a:r>
              <a:rPr lang="en-US" dirty="0"/>
              <a:t>Increases </a:t>
            </a:r>
            <a:r>
              <a:rPr lang="en-US" dirty="0" err="1"/>
              <a:t>myelination</a:t>
            </a:r>
            <a:endParaRPr lang="en-US" dirty="0"/>
          </a:p>
          <a:p>
            <a:r>
              <a:rPr lang="en-US" dirty="0"/>
              <a:t>Decreases inflammation</a:t>
            </a:r>
          </a:p>
          <a:p>
            <a:r>
              <a:rPr lang="en-US" dirty="0"/>
              <a:t>Consult with a dietician, functional medicine physician for use of possible supplements</a:t>
            </a:r>
          </a:p>
          <a:p>
            <a:r>
              <a:rPr lang="en-US" dirty="0"/>
              <a:t>Assists the gut-brain axis and maintains a healthy gut microbiome</a:t>
            </a:r>
          </a:p>
          <a:p>
            <a:pPr lvl="1"/>
            <a:r>
              <a:rPr lang="en-US" dirty="0"/>
              <a:t>Gut microbiome = Sixth </a:t>
            </a:r>
            <a:r>
              <a:rPr lang="en-US" dirty="0" smtClean="0"/>
              <a:t>sense</a:t>
            </a:r>
          </a:p>
          <a:p>
            <a:pPr lvl="1"/>
            <a:r>
              <a:rPr lang="en-US" dirty="0" smtClean="0"/>
              <a:t>Little use of alcohol and drugs</a:t>
            </a:r>
          </a:p>
          <a:p>
            <a:pPr lvl="1"/>
            <a:endParaRPr lang="en-US" dirty="0" smtClean="0"/>
          </a:p>
          <a:p>
            <a:endParaRPr lang="en-US" dirty="0"/>
          </a:p>
        </p:txBody>
      </p:sp>
      <p:pic>
        <p:nvPicPr>
          <p:cNvPr id="4" name="Picture 3"/>
          <p:cNvPicPr>
            <a:picLocks noChangeAspect="1"/>
          </p:cNvPicPr>
          <p:nvPr/>
        </p:nvPicPr>
        <p:blipFill>
          <a:blip r:embed="rId3"/>
          <a:stretch>
            <a:fillRect/>
          </a:stretch>
        </p:blipFill>
        <p:spPr>
          <a:xfrm>
            <a:off x="6024305" y="2457814"/>
            <a:ext cx="2408541" cy="1562530"/>
          </a:xfrm>
          <a:prstGeom prst="ellipse">
            <a:avLst/>
          </a:prstGeom>
          <a:ln>
            <a:noFill/>
          </a:ln>
          <a:effectLst>
            <a:softEdge rad="112500"/>
          </a:effectLst>
        </p:spPr>
      </p:pic>
      <p:sp>
        <p:nvSpPr>
          <p:cNvPr id="5" name="TextBox 4"/>
          <p:cNvSpPr txBox="1"/>
          <p:nvPr/>
        </p:nvSpPr>
        <p:spPr>
          <a:xfrm>
            <a:off x="4807384" y="6174591"/>
            <a:ext cx="3625462" cy="276999"/>
          </a:xfrm>
          <a:prstGeom prst="rect">
            <a:avLst/>
          </a:prstGeom>
          <a:noFill/>
        </p:spPr>
        <p:txBody>
          <a:bodyPr wrap="square" rtlCol="0">
            <a:spAutoFit/>
          </a:bodyPr>
          <a:lstStyle/>
          <a:p>
            <a:pPr algn="r"/>
            <a:r>
              <a:rPr lang="en-US" sz="1200" i="1" dirty="0"/>
              <a:t>Images retrieved from Google Images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Circuit</Template>
  <TotalTime>13684</TotalTime>
  <Words>2070</Words>
  <Application>Microsoft Office PowerPoint</Application>
  <PresentationFormat>On-screen Show (4:3)</PresentationFormat>
  <Paragraphs>177</Paragraphs>
  <Slides>22</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Tw Cen MT</vt:lpstr>
      <vt:lpstr>Circuit</vt:lpstr>
      <vt:lpstr>Threats to Optimal Performance</vt:lpstr>
      <vt:lpstr>Objectives</vt:lpstr>
      <vt:lpstr>Right Circumstances Needed to Help  Brains to  Grow</vt:lpstr>
      <vt:lpstr>READINESS CONTINUED….</vt:lpstr>
      <vt:lpstr>What is optimal performance?</vt:lpstr>
      <vt:lpstr>The Big Six Therapeutic Life Changes (TLC’s)</vt:lpstr>
      <vt:lpstr>Sleep Hygiene </vt:lpstr>
      <vt:lpstr>Exercise </vt:lpstr>
      <vt:lpstr>Healthy Nutrition/Diet</vt:lpstr>
      <vt:lpstr>iTechnology</vt:lpstr>
      <vt:lpstr>Cognitive Challenge/Meditation</vt:lpstr>
      <vt:lpstr>Neuroscience of Attention</vt:lpstr>
      <vt:lpstr>Empathy and Reflective Skills</vt:lpstr>
      <vt:lpstr>So when counselors and teachers listen…..</vt:lpstr>
      <vt:lpstr>Social Relationships</vt:lpstr>
      <vt:lpstr>Building Resiliency Loads</vt:lpstr>
      <vt:lpstr>Take the TLC Inventory!</vt:lpstr>
      <vt:lpstr>Ride the Tiger: A guide through the bipolar brain</vt:lpstr>
      <vt:lpstr>Our Goal: Professionally and Personally </vt:lpstr>
      <vt:lpstr>PowerPoint Presentation</vt:lpstr>
      <vt:lpstr>References </vt:lpstr>
      <vt:lpstr>References continued</vt:lpstr>
    </vt:vector>
  </TitlesOfParts>
  <Company>Bradley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Threats to Optimal Performance</dc:title>
  <dc:creator>BRADLEY UNIVERSITY</dc:creator>
  <cp:lastModifiedBy>Konrad, Cathryn</cp:lastModifiedBy>
  <cp:revision>75</cp:revision>
  <dcterms:created xsi:type="dcterms:W3CDTF">2016-08-21T12:04:08Z</dcterms:created>
  <dcterms:modified xsi:type="dcterms:W3CDTF">2016-08-24T15:46:37Z</dcterms:modified>
</cp:coreProperties>
</file>