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70" r:id="rId13"/>
    <p:sldId id="272" r:id="rId14"/>
    <p:sldId id="273" r:id="rId15"/>
    <p:sldId id="271" r:id="rId16"/>
    <p:sldId id="275" r:id="rId17"/>
    <p:sldId id="278" r:id="rId18"/>
    <p:sldId id="274" r:id="rId19"/>
    <p:sldId id="276" r:id="rId20"/>
    <p:sldId id="277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r>
              <a:rPr lang="en-US" smtClean="0"/>
              <a:t>8-24-15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D15AC3A-23B7-AB49-80E7-E1C76D3F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53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r>
              <a:rPr lang="en-US" smtClean="0"/>
              <a:t>8-24-15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EAB9C31-03D0-4A2E-9577-4C60180D7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64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9C31-03D0-4A2E-9577-4C60180D757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8-24-15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6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69E0E9-04D6-4254-8ED2-9940A21EF3A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EBBE9E-EFA3-4A3F-8406-3539D79AF0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00200"/>
            <a:ext cx="6629400" cy="182809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Plagiarism Awareness</a:t>
            </a:r>
            <a:r>
              <a:rPr lang="en-US" sz="4000" dirty="0" smtClean="0">
                <a:solidFill>
                  <a:srgbClr val="C00000"/>
                </a:solidFill>
              </a:rPr>
              <a:t>: Strategies for Education    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&amp; Prevention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71628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Jana </a:t>
            </a:r>
            <a:r>
              <a:rPr lang="en-US" dirty="0" err="1" smtClean="0">
                <a:solidFill>
                  <a:schemeClr val="tx1"/>
                </a:solidFill>
              </a:rPr>
              <a:t>Hunzicker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Barb Kerns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Center for Teaching Excellence and Learning (CTEL)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Bradley University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August 24, 2015</a:t>
            </a:r>
          </a:p>
        </p:txBody>
      </p:sp>
    </p:spTree>
    <p:extLst>
      <p:ext uri="{BB962C8B-B14F-4D97-AF65-F5344CB8AC3E}">
        <p14:creationId xmlns:p14="http://schemas.microsoft.com/office/powerpoint/2010/main" val="39215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Implementation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8580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Completion of the module and quiz are required for all incoming freshman, transfer, and graduate students: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Introduced during summer 2015 orientations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Two reminders to complete the module and quiz before classes begin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One more reminder will be sent in early October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Registration holds will be placed on all incoming students who have not passed the quiz by the first day of registration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The hold can be lifted by passing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Maintenance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8580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/>
              <a:t>Each quiz attempt will be recorded in a database and saved for the duration of a student’s time at  Bradley.</a:t>
            </a:r>
          </a:p>
          <a:p>
            <a:pPr marL="465138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information can be accessed by the dean of each college and the VP for Student Affairs, as needed.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Improvements/updates to the module and </a:t>
            </a:r>
            <a:r>
              <a:rPr lang="en-US" b="1" dirty="0"/>
              <a:t>quiz: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Fall 2015: CTEL will take primary responsibility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2016-2017: CTEL and Bradley’s Writing Center will work together to maintain the module and quiz.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474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8400"/>
            <a:ext cx="6629400" cy="83749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Strategies for Helping Students Avoid Plagiarism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Strategies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010400" cy="4038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Include a statement about plagiarism in your syllabus, and discuss it on the first day of class.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With each assignment, remind students of the importance of using their own words and giving credit to their sources.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Design assignments that are difficult to plagiarize.</a:t>
            </a:r>
            <a:endParaRPr lang="en-US" b="1" dirty="0"/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Reflective/autobiographical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A combination of two topics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A unique topic or a specific outline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055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Strategies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0866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Require submission of assignments in stages, or monitor checkpoints along the way.</a:t>
            </a:r>
            <a:endParaRPr lang="en-US" b="1" dirty="0"/>
          </a:p>
          <a:p>
            <a:pPr marL="465138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List of possible sources, notecards, first draft, etc.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Allow writing/preparation time in class.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Require presentation or sharing of the completed assignment.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Require students to take the Bradley Plagiarism Awareness Module and Quiz and bring you their documentation of a passing score.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Let your students know that you use </a:t>
            </a:r>
            <a:r>
              <a:rPr lang="en-US" b="1" dirty="0" err="1" smtClean="0"/>
              <a:t>Turnitin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54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8400"/>
            <a:ext cx="6629400" cy="83749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Turnitin</a:t>
            </a:r>
            <a:r>
              <a:rPr lang="en-US" sz="4000" dirty="0" smtClean="0">
                <a:solidFill>
                  <a:srgbClr val="C00000"/>
                </a:solidFill>
              </a:rPr>
              <a:t> Plagiarism Detection Tool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C00000"/>
                </a:solidFill>
              </a:rPr>
              <a:t>Turnitin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9342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b="1" dirty="0"/>
              <a:t>Highlights matching text and indicates the source of the match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b="1" dirty="0"/>
              <a:t>Allows </a:t>
            </a:r>
            <a:r>
              <a:rPr lang="en-US" b="1" dirty="0" smtClean="0"/>
              <a:t>for filtering </a:t>
            </a:r>
            <a:r>
              <a:rPr lang="en-US" b="1" dirty="0"/>
              <a:t>out quotes, bibliographies, and # string of </a:t>
            </a:r>
            <a:r>
              <a:rPr lang="en-US" b="1" dirty="0" smtClean="0"/>
              <a:t>words</a:t>
            </a:r>
            <a:endParaRPr lang="en-US" b="1" dirty="0"/>
          </a:p>
        </p:txBody>
      </p:sp>
      <p:pic>
        <p:nvPicPr>
          <p:cNvPr id="4" name="Picture 3" descr="Screen Shot 2015-08-14 at 11.0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11770"/>
            <a:ext cx="3810000" cy="2022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3200400"/>
            <a:ext cx="32766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b="1" dirty="0" smtClean="0"/>
              <a:t>Allows exclusion of sources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b="1" dirty="0" smtClean="0"/>
              <a:t>Allows downloading of 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71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743910"/>
            <a:ext cx="5334000" cy="83749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Turnitin</a:t>
            </a:r>
            <a:r>
              <a:rPr lang="en-US" sz="4000" dirty="0" smtClean="0">
                <a:solidFill>
                  <a:srgbClr val="C00000"/>
                </a:solidFill>
              </a:rPr>
              <a:t> Demonstration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5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8400"/>
            <a:ext cx="6629400" cy="83749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Bradley’s 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Next Steps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8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2015-2016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781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The Plagiarism Awareness implementation process will be repeated each semester.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Orientation, 3 reminders, registration hold</a:t>
            </a:r>
          </a:p>
          <a:p>
            <a:pPr marL="465138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Full implementation by 2018-2019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This year, a Plagiarism Awareness module will be created for Bradley </a:t>
            </a:r>
            <a:r>
              <a:rPr lang="en-US" b="1" i="1" dirty="0" smtClean="0"/>
              <a:t>faculty</a:t>
            </a:r>
            <a:endParaRPr lang="en-US" b="1" i="1" dirty="0"/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Committee representatives (TBA) from all 5 colleges, the Graduate School, and the Office of Student Affairs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Focus on how to help students avoid plagiarism and what to do when plagiarism is suspected</a:t>
            </a:r>
            <a:endParaRPr lang="en-US" dirty="0"/>
          </a:p>
          <a:p>
            <a:pPr marL="231775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5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Overview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705600" cy="36038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Bradley’s New Plagiarism Awareness Module and Quiz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Strategies for Helping Your Students Avoid Plagiarism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err="1" smtClean="0"/>
              <a:t>Turnitin</a:t>
            </a:r>
            <a:r>
              <a:rPr lang="en-US" b="1" dirty="0" smtClean="0"/>
              <a:t> Plagiarism Detection Tool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Bradley’s Next Steps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363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8400"/>
            <a:ext cx="6629400" cy="83749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Questions?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8400"/>
            <a:ext cx="6629400" cy="83749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Plagiarism Awareness Module &amp; Quiz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2012-2013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858000" cy="3603812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Concern expressed to the University Senate: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Frequent incidences of plagiarism by Bradley students over several years’ time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Bradley students not knowing Bradley’s policy for plagiarism or the consequences for plagiarism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2013-2014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Bradley’s ARDR Committee </a:t>
            </a:r>
            <a:r>
              <a:rPr lang="en-US" b="1" dirty="0"/>
              <a:t>reviewed Bradley’s policy for plagiarism </a:t>
            </a:r>
            <a:r>
              <a:rPr lang="en-US" b="1" dirty="0" smtClean="0"/>
              <a:t>and determined: </a:t>
            </a:r>
            <a:endParaRPr lang="en-US" b="1" dirty="0"/>
          </a:p>
          <a:p>
            <a:pPr marL="465138" indent="-233363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 policy and consequences for plagiarism were appropriate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/>
              <a:t>Bradley’s C&amp;R Committee </a:t>
            </a:r>
            <a:r>
              <a:rPr lang="en-US" b="1" dirty="0"/>
              <a:t>decided</a:t>
            </a:r>
            <a:r>
              <a:rPr lang="en-US" b="1" dirty="0" smtClean="0"/>
              <a:t>:</a:t>
            </a:r>
            <a:endParaRPr lang="en-US" dirty="0" smtClean="0"/>
          </a:p>
          <a:p>
            <a:pPr marL="465138" indent="-233363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CTEL should lead the process of creating a plagiarism awareness module to teach Bradley students what plagiarism is and how to avoid it, followed by a quiz to document students’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2014-2015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781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CTEL convened the Plagiarism Awareness Task Force (PATF): 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Met October </a:t>
            </a:r>
            <a:r>
              <a:rPr lang="en-US" dirty="0"/>
              <a:t>through </a:t>
            </a:r>
            <a:r>
              <a:rPr lang="en-US" dirty="0" smtClean="0"/>
              <a:t>April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Developed </a:t>
            </a:r>
            <a:r>
              <a:rPr lang="en-US" dirty="0"/>
              <a:t>the </a:t>
            </a:r>
            <a:r>
              <a:rPr lang="en-US" dirty="0" smtClean="0"/>
              <a:t>plagiarism module</a:t>
            </a:r>
            <a:r>
              <a:rPr lang="en-US" dirty="0"/>
              <a:t>, quiz, and procedures for </a:t>
            </a:r>
            <a:r>
              <a:rPr lang="en-US" dirty="0" smtClean="0"/>
              <a:t>implementation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Representation from 4 of Bradley’s 5 colleges, CTEL, the Graduate School, and the Office of Student Affairs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Several others provided technical support or appeared in the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Module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858000" cy="3603812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Accessible to anyone via the Bradley website: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A-Z Index: Plagiarism Awareness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Brief opening and closing videos featuring ten Bradley faculty, professional staff, and students</a:t>
            </a:r>
          </a:p>
          <a:p>
            <a:pPr marL="465138" indent="-233363">
              <a:spcBef>
                <a:spcPts val="0"/>
              </a:spcBef>
            </a:pPr>
            <a:r>
              <a:rPr lang="en-US" dirty="0"/>
              <a:t>2,000 words; about 10 webpages</a:t>
            </a:r>
          </a:p>
          <a:p>
            <a:pPr marL="231775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Quiz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858000" cy="42672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Accessible to anyone with a Bradley login and password: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10 question multiple choice, true-false quiz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Immediate feedback (per question and at the end of the quiz)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Criterion for passing: 7/10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Can be taken as many times as desired</a:t>
            </a:r>
          </a:p>
          <a:p>
            <a:pPr marL="465138" indent="-233363">
              <a:spcBef>
                <a:spcPts val="0"/>
              </a:spcBef>
            </a:pPr>
            <a:r>
              <a:rPr lang="en-US" dirty="0" smtClean="0"/>
              <a:t>Quiz score feedback message can be printed by the student as documentation of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Features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934200" cy="45720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/>
              <a:t>Bradley’s Plagiarism Awareness Module and Quiz is designed to be:</a:t>
            </a:r>
          </a:p>
          <a:p>
            <a:pPr marL="465138" indent="-233363">
              <a:spcBef>
                <a:spcPts val="0"/>
              </a:spcBef>
            </a:pPr>
            <a:r>
              <a:rPr lang="en-US" b="1" dirty="0" smtClean="0"/>
              <a:t>Generic</a:t>
            </a:r>
            <a:r>
              <a:rPr lang="en-US" dirty="0" smtClean="0"/>
              <a:t> – applicable to all academic disciplines</a:t>
            </a:r>
          </a:p>
          <a:p>
            <a:pPr marL="465138" indent="-233363">
              <a:spcBef>
                <a:spcPts val="0"/>
              </a:spcBef>
            </a:pPr>
            <a:r>
              <a:rPr lang="en-US" b="1" dirty="0" smtClean="0"/>
              <a:t>Supportive</a:t>
            </a:r>
            <a:r>
              <a:rPr lang="en-US" dirty="0" smtClean="0"/>
              <a:t> – raises student awareness of what plagiarism is and how to avoid it</a:t>
            </a:r>
          </a:p>
          <a:p>
            <a:pPr marL="465138" indent="-233363">
              <a:spcBef>
                <a:spcPts val="0"/>
              </a:spcBef>
            </a:pPr>
            <a:r>
              <a:rPr lang="en-US" b="1" dirty="0" smtClean="0"/>
              <a:t>Proactive</a:t>
            </a:r>
            <a:r>
              <a:rPr lang="en-US" dirty="0" smtClean="0"/>
              <a:t> – educates and documents student understanding before a problem arises</a:t>
            </a:r>
          </a:p>
          <a:p>
            <a:pPr marL="465138" indent="-233363">
              <a:spcBef>
                <a:spcPts val="0"/>
              </a:spcBef>
            </a:pPr>
            <a:r>
              <a:rPr lang="en-US" b="1" dirty="0" smtClean="0"/>
              <a:t>Low stakes </a:t>
            </a:r>
            <a:r>
              <a:rPr lang="en-US" dirty="0" smtClean="0"/>
              <a:t>– low passing score, multiple quiz attempts</a:t>
            </a:r>
          </a:p>
          <a:p>
            <a:pPr marL="465138" indent="-233363">
              <a:spcBef>
                <a:spcPts val="0"/>
              </a:spcBef>
            </a:pPr>
            <a:r>
              <a:rPr lang="en-US" b="1" dirty="0" smtClean="0"/>
              <a:t>User-friendly</a:t>
            </a:r>
            <a:r>
              <a:rPr lang="en-US" dirty="0" smtClean="0"/>
              <a:t> – minor time commitment (20-30 minutes), can be completed any time/anywhere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477</TotalTime>
  <Words>767</Words>
  <Application>Microsoft Office PowerPoint</Application>
  <PresentationFormat>On-screen Show (4:3)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Plagiarism Awareness: Strategies for Education     &amp; Prevention</vt:lpstr>
      <vt:lpstr>Overview</vt:lpstr>
      <vt:lpstr>Plagiarism Awareness Module &amp; Quiz</vt:lpstr>
      <vt:lpstr>2012-2013</vt:lpstr>
      <vt:lpstr>2013-2014</vt:lpstr>
      <vt:lpstr>2014-2015</vt:lpstr>
      <vt:lpstr>Module</vt:lpstr>
      <vt:lpstr>Quiz</vt:lpstr>
      <vt:lpstr>Features</vt:lpstr>
      <vt:lpstr>Implementation</vt:lpstr>
      <vt:lpstr>Maintenance</vt:lpstr>
      <vt:lpstr>Strategies for Helping Students Avoid Plagiarism</vt:lpstr>
      <vt:lpstr>Strategies</vt:lpstr>
      <vt:lpstr>Strategies</vt:lpstr>
      <vt:lpstr>Turnitin Plagiarism Detection Tool</vt:lpstr>
      <vt:lpstr>Turnitin</vt:lpstr>
      <vt:lpstr>Turnitin Demonstration</vt:lpstr>
      <vt:lpstr>Bradley’s  Next Steps</vt:lpstr>
      <vt:lpstr>2015-2016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 Awareness and Prevention</dc:title>
  <dc:creator>Windows User</dc:creator>
  <cp:lastModifiedBy>Hunzicker, Jana</cp:lastModifiedBy>
  <cp:revision>30</cp:revision>
  <cp:lastPrinted>2015-08-23T19:06:33Z</cp:lastPrinted>
  <dcterms:created xsi:type="dcterms:W3CDTF">2015-08-07T22:24:41Z</dcterms:created>
  <dcterms:modified xsi:type="dcterms:W3CDTF">2015-09-02T16:56:25Z</dcterms:modified>
</cp:coreProperties>
</file>