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71" r:id="rId9"/>
    <p:sldId id="262" r:id="rId10"/>
    <p:sldId id="272" r:id="rId11"/>
    <p:sldId id="263" r:id="rId12"/>
    <p:sldId id="264" r:id="rId13"/>
    <p:sldId id="273" r:id="rId14"/>
    <p:sldId id="274" r:id="rId15"/>
    <p:sldId id="275" r:id="rId16"/>
    <p:sldId id="266" r:id="rId17"/>
    <p:sldId id="267" r:id="rId18"/>
    <p:sldId id="268" r:id="rId19"/>
    <p:sldId id="270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CBC2A0"/>
    <a:srgbClr val="BEB593"/>
    <a:srgbClr val="E0D8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53"/>
    <p:restoredTop sz="80690" autoAdjust="0"/>
  </p:normalViewPr>
  <p:slideViewPr>
    <p:cSldViewPr snapToGrid="0" snapToObjects="1">
      <p:cViewPr varScale="1">
        <p:scale>
          <a:sx n="65" d="100"/>
          <a:sy n="65" d="100"/>
        </p:scale>
        <p:origin x="486" y="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E48A7-CDA3-44A2-BE79-531BB61D2989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A4ED1-3D89-4EFB-A2E1-67EE9637C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2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4ED1-3D89-4EFB-A2E1-67EE9637C8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4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4ED1-3D89-4EFB-A2E1-67EE9637C81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5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2571" cy="2116773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2830" y="771768"/>
            <a:ext cx="5467207" cy="685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42214" y="2302425"/>
            <a:ext cx="8458200" cy="90245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4400" kern="1200" dirty="0">
                <a:solidFill>
                  <a:srgbClr val="262626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42214" y="3593353"/>
            <a:ext cx="8458200" cy="91888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sz="3200" kern="1200" baseline="0">
                <a:solidFill>
                  <a:srgbClr val="262626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58376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Ver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" y="-1"/>
            <a:ext cx="4571999" cy="5143501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Picture Placeholder 2"/>
          <p:cNvSpPr>
            <a:spLocks noGrp="1"/>
          </p:cNvSpPr>
          <p:nvPr>
            <p:ph type="pic" idx="10"/>
          </p:nvPr>
        </p:nvSpPr>
        <p:spPr>
          <a:xfrm>
            <a:off x="4864608" y="264907"/>
            <a:ext cx="3936492" cy="4589315"/>
          </a:xfrm>
          <a:prstGeom prst="rect">
            <a:avLst/>
          </a:prstGeom>
          <a:solidFill>
            <a:sysClr val="window" lastClr="FFFFFF">
              <a:lumMod val="50000"/>
            </a:sysClr>
          </a:solidFill>
          <a:effectLst>
            <a:outerShdw blurRad="50800" dir="2700000" algn="tl" rotWithShape="0">
              <a:sysClr val="window" lastClr="FFFFFF">
                <a:alpha val="40000"/>
              </a:sys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ysClr val="window" lastClr="FFFFFF">
                      <a:alpha val="40000"/>
                    </a:sysClr>
                  </a:outerShdw>
                </a:effectLst>
                <a:uLnTx/>
                <a:uFillTx/>
                <a:latin typeface="Calisto MT"/>
                <a:ea typeface="+mn-ea"/>
                <a:cs typeface="+mn-cs"/>
              </a:rPr>
              <a:t>Click icon to add picture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ysClr val="window" lastClr="FFFFFF">
                    <a:alpha val="40000"/>
                  </a:sysClr>
                </a:outerShdw>
              </a:effectLst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725982"/>
            <a:ext cx="3962400" cy="15529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200" kern="1200" dirty="0">
                <a:solidFill>
                  <a:schemeClr val="bg1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</a:t>
            </a:r>
            <a:br>
              <a:rPr lang="en-US" dirty="0" smtClean="0"/>
            </a:br>
            <a:r>
              <a:rPr lang="en-US" dirty="0" smtClean="0"/>
              <a:t>ADD title</a:t>
            </a:r>
            <a:endParaRPr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1752" y="2278945"/>
            <a:ext cx="3962400" cy="25752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2400" kern="1200">
                <a:solidFill>
                  <a:srgbClr val="FFFFFF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16335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Horiz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815798"/>
            <a:ext cx="8458200" cy="2669645"/>
          </a:xfrm>
          <a:prstGeom prst="rect">
            <a:avLst/>
          </a:prstGeom>
          <a:solidFill>
            <a:sysClr val="window" lastClr="FFFFFF">
              <a:lumMod val="50000"/>
            </a:sysClr>
          </a:solidFill>
          <a:effectLst>
            <a:outerShdw blurRad="50800" dir="2700000" algn="tl" rotWithShape="0">
              <a:sysClr val="window" lastClr="FFFFFF">
                <a:alpha val="40000"/>
              </a:sys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ysClr val="window" lastClr="FFFFFF">
                      <a:alpha val="40000"/>
                    </a:sysClr>
                  </a:outerShdw>
                </a:effectLst>
                <a:uLnTx/>
                <a:uFillTx/>
                <a:latin typeface="Calisto MT"/>
                <a:ea typeface="+mn-ea"/>
                <a:cs typeface="+mn-cs"/>
              </a:rPr>
              <a:t>Click icon to add picture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ysClr val="window" lastClr="FFFFFF">
                    <a:alpha val="40000"/>
                  </a:sysClr>
                </a:outerShdw>
              </a:effectLst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2571" cy="679623"/>
          </a:xfrm>
          <a:prstGeom prst="rect">
            <a:avLst/>
          </a:prstGeom>
          <a:gradFill flip="none" rotWithShape="1">
            <a:gsLst>
              <a:gs pos="76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42214" y="3494397"/>
            <a:ext cx="8458200" cy="6741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400" kern="1200" dirty="0">
                <a:solidFill>
                  <a:srgbClr val="262626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42214" y="4168588"/>
            <a:ext cx="8458200" cy="575237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sz="2000" kern="1200" baseline="0">
                <a:solidFill>
                  <a:srgbClr val="262626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90787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9142571" cy="679623"/>
          </a:xfrm>
          <a:prstGeom prst="rect">
            <a:avLst/>
          </a:prstGeom>
          <a:gradFill flip="none" rotWithShape="1">
            <a:gsLst>
              <a:gs pos="76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42214" y="747060"/>
            <a:ext cx="8458200" cy="62454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000" kern="1200" dirty="0">
                <a:solidFill>
                  <a:srgbClr val="262626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42214" y="1479176"/>
            <a:ext cx="8458200" cy="3264648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1pPr>
            <a:lvl2pPr>
              <a:defRPr kumimoji="0" lang="en-US" sz="22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2pPr>
            <a:lvl3pPr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3pPr>
            <a:lvl4pPr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4pPr>
            <a:lvl5pPr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76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9142571" cy="679623"/>
          </a:xfrm>
          <a:prstGeom prst="rect">
            <a:avLst/>
          </a:prstGeom>
          <a:gradFill flip="none" rotWithShape="1">
            <a:gsLst>
              <a:gs pos="76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8801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84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-1"/>
            <a:ext cx="9142571" cy="2568223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41327" y="842779"/>
            <a:ext cx="8458200" cy="90245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4400" kern="1200" dirty="0">
                <a:solidFill>
                  <a:schemeClr val="bg1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41327" y="3133912"/>
            <a:ext cx="8458200" cy="918882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Font typeface="Arial"/>
              <a:buNone/>
              <a:defRPr sz="3200" kern="1200" baseline="0">
                <a:solidFill>
                  <a:srgbClr val="262626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47669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49048" y="1486647"/>
            <a:ext cx="4038600" cy="3367576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1pPr>
            <a:lvl2pPr>
              <a:defRPr kumimoji="0" lang="en-US" sz="22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2pPr>
            <a:lvl3pPr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3pPr>
            <a:lvl4pPr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4pPr>
            <a:lvl5pPr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1"/>
            <a:ext cx="9142571" cy="679623"/>
          </a:xfrm>
          <a:prstGeom prst="rect">
            <a:avLst/>
          </a:prstGeom>
          <a:gradFill flip="none" rotWithShape="1">
            <a:gsLst>
              <a:gs pos="76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624202" y="1486647"/>
            <a:ext cx="4038600" cy="3367576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1pPr>
            <a:lvl2pPr>
              <a:defRPr kumimoji="0" lang="en-US" sz="22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2pPr>
            <a:lvl3pPr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3pPr>
            <a:lvl4pPr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4pPr>
            <a:lvl5pPr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42214" y="747060"/>
            <a:ext cx="8458200" cy="62454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000" kern="1200" dirty="0">
                <a:solidFill>
                  <a:srgbClr val="262626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139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49048" y="1486647"/>
            <a:ext cx="4033863" cy="59606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0" baseline="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column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8940" y="1486647"/>
            <a:ext cx="4033862" cy="59606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add column title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9047" y="2082713"/>
            <a:ext cx="4033863" cy="27715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1pPr>
            <a:lvl2pPr>
              <a:defRPr sz="20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2pPr>
            <a:lvl3pPr>
              <a:defRPr sz="18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3pPr>
            <a:lvl4pPr>
              <a:defRPr sz="16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4pPr>
            <a:lvl5pPr>
              <a:defRPr sz="16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7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8940" y="2082713"/>
            <a:ext cx="4033862" cy="27715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1pPr>
            <a:lvl2pPr>
              <a:defRPr sz="20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2pPr>
            <a:lvl3pPr>
              <a:defRPr sz="18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3pPr>
            <a:lvl4pPr>
              <a:defRPr sz="16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4pPr>
            <a:lvl5pPr>
              <a:defRPr sz="1600">
                <a:solidFill>
                  <a:srgbClr val="262626"/>
                </a:solidFill>
                <a:effectLst/>
                <a:latin typeface="Calisto MT"/>
                <a:cs typeface="Calisto M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-1"/>
            <a:ext cx="9142571" cy="679623"/>
          </a:xfrm>
          <a:prstGeom prst="rect">
            <a:avLst/>
          </a:prstGeom>
          <a:gradFill flip="none" rotWithShape="1">
            <a:gsLst>
              <a:gs pos="76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42214" y="747060"/>
            <a:ext cx="8458200" cy="62454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000" kern="1200" dirty="0">
                <a:solidFill>
                  <a:srgbClr val="262626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13174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-1"/>
            <a:ext cx="9142571" cy="2116773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41327" y="842779"/>
            <a:ext cx="8458200" cy="90245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4400" kern="1200" dirty="0">
                <a:solidFill>
                  <a:schemeClr val="bg1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ADD title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449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430" y="0"/>
            <a:ext cx="9145429" cy="5143500"/>
          </a:xfrm>
          <a:prstGeom prst="rect">
            <a:avLst/>
          </a:prstGeom>
          <a:solidFill>
            <a:srgbClr val="CBC2A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" y="-1"/>
            <a:ext cx="4571999" cy="5143501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01752" y="725982"/>
            <a:ext cx="3962400" cy="15529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200" kern="1200" dirty="0">
                <a:solidFill>
                  <a:schemeClr val="bg1"/>
                </a:solidFill>
                <a:effectLst/>
                <a:latin typeface="Perpetua Titling MT"/>
                <a:ea typeface="+mj-ea"/>
                <a:cs typeface="Perpetua Titling MT"/>
              </a:defRPr>
            </a:lvl1pPr>
          </a:lstStyle>
          <a:p>
            <a:r>
              <a:rPr lang="en-US" dirty="0" smtClean="0"/>
              <a:t>Click to </a:t>
            </a:r>
            <a:br>
              <a:rPr lang="en-US" dirty="0" smtClean="0"/>
            </a:br>
            <a:r>
              <a:rPr lang="en-US" dirty="0" smtClean="0"/>
              <a:t>ADD title</a:t>
            </a:r>
            <a:endParaRPr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01752" y="2278945"/>
            <a:ext cx="3962400" cy="25752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2400" kern="1200">
                <a:solidFill>
                  <a:srgbClr val="FFFFFF"/>
                </a:solidFill>
                <a:effectLst/>
                <a:latin typeface="Calisto MT"/>
                <a:ea typeface="+mn-ea"/>
                <a:cs typeface="Calisto M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text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866401" y="725982"/>
            <a:ext cx="3959352" cy="4128241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1pPr>
            <a:lvl2pPr>
              <a:defRPr kumimoji="0" lang="en-US" sz="22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2pPr>
            <a:lvl3pPr>
              <a:def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3pPr>
            <a:lvl4pPr>
              <a:defRPr kumimoji="0" lang="en-US" sz="1800" b="0" i="0" u="none" strike="noStrike" kern="1200" cap="none" spc="0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4pPr>
            <a:lvl5pPr>
              <a:defRPr kumimoji="0" lang="en-US" sz="1800" b="0" i="0" u="none" strike="noStrike" kern="1200" cap="none" spc="0" normalizeH="0" baseline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sto MT"/>
                <a:ea typeface="+mn-ea"/>
                <a:cs typeface="Calisto M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76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"/>
            <a:ext cx="9142571" cy="5143501"/>
          </a:xfrm>
          <a:prstGeom prst="rect">
            <a:avLst/>
          </a:prstGeom>
          <a:gradFill flip="none" rotWithShape="1">
            <a:gsLst>
              <a:gs pos="61000">
                <a:srgbClr val="A50000"/>
              </a:gs>
              <a:gs pos="100000">
                <a:srgbClr val="800000"/>
              </a:gs>
            </a:gsLst>
            <a:lin ang="54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86" y="186467"/>
            <a:ext cx="2426743" cy="30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923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9" r:id="rId4"/>
    <p:sldLayoutId id="2147483651" r:id="rId5"/>
    <p:sldLayoutId id="2147483652" r:id="rId6"/>
    <p:sldLayoutId id="2147483653" r:id="rId7"/>
    <p:sldLayoutId id="2147483654" r:id="rId8"/>
    <p:sldLayoutId id="2147483656" r:id="rId9"/>
    <p:sldLayoutId id="2147483657" r:id="rId10"/>
    <p:sldLayoutId id="214748365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dley.edu/academic/colleges/las/research/student-research-funding-opportunitie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dley.edu/academic/colleges/cfa/aboutu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dley.edu/academic/colleges/ehs/center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dley.edu/academic/colleges/las/administration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osp@fsmail.Bradley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dley.edu/academic/gradschool/current/gradassistant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dley.edu/academic/cio/osp/internal/research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dley.edu/academic/cio/osp/internal/progra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dley.edu/academic/cio/osp/internal/trave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dley.edu/exp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2302425"/>
            <a:ext cx="8458200" cy="1392753"/>
          </a:xfrm>
        </p:spPr>
        <p:txBody>
          <a:bodyPr/>
          <a:lstStyle/>
          <a:p>
            <a:r>
              <a:rPr lang="en-US" sz="2800" dirty="0" smtClean="0"/>
              <a:t>Opportunities to support and celebrate faculty and student collaborations at Bradley University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42214" y="3832963"/>
            <a:ext cx="8458200" cy="83924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Presented by Representatives of the OSP Advisory Board and the EXPO Steering Committee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70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666849"/>
            <a:ext cx="8458200" cy="881214"/>
          </a:xfrm>
        </p:spPr>
        <p:txBody>
          <a:bodyPr/>
          <a:lstStyle/>
          <a:p>
            <a:r>
              <a:rPr lang="en-US" dirty="0" smtClean="0"/>
              <a:t>THE STUDENT SCHOLARSHIP EXPO</a:t>
            </a:r>
            <a:br>
              <a:rPr lang="en-US" dirty="0" smtClean="0"/>
            </a:br>
            <a:r>
              <a:rPr lang="en-US" sz="2000" dirty="0"/>
              <a:t>Dr. Melinda </a:t>
            </a:r>
            <a:r>
              <a:rPr lang="en-US" sz="2000" dirty="0" smtClean="0"/>
              <a:t>Faulkner and Lucas Burton</a:t>
            </a:r>
            <a:br>
              <a:rPr lang="en-US" sz="2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467854"/>
            <a:ext cx="8458200" cy="327597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UPDATES and CHANGES in the last two years: </a:t>
            </a:r>
          </a:p>
          <a:p>
            <a:r>
              <a:rPr lang="en-US" sz="1800" dirty="0" smtClean="0"/>
              <a:t>NEW awards to better represent the </a:t>
            </a:r>
            <a:r>
              <a:rPr lang="en-US" sz="1800" dirty="0" err="1" smtClean="0"/>
              <a:t>displinary</a:t>
            </a:r>
            <a:r>
              <a:rPr lang="en-US" sz="1800" dirty="0" smtClean="0"/>
              <a:t> areas of our five colleges</a:t>
            </a:r>
          </a:p>
          <a:p>
            <a:r>
              <a:rPr lang="en-US" sz="1800" dirty="0" smtClean="0"/>
              <a:t>NEW scoring rubrics to include creative production and service scholarship as well as research and scholarship</a:t>
            </a:r>
          </a:p>
          <a:p>
            <a:r>
              <a:rPr lang="en-US" sz="1800" dirty="0" smtClean="0"/>
              <a:t>REVAMPED judging process to permit time for judges to evaluate the poster separate from the student presentation.</a:t>
            </a:r>
          </a:p>
          <a:p>
            <a:r>
              <a:rPr lang="en-US" sz="1800" dirty="0" smtClean="0"/>
              <a:t>NEW opportunity for judging teams to leave comments or feedback for students</a:t>
            </a:r>
          </a:p>
          <a:p>
            <a:r>
              <a:rPr lang="en-US" sz="1800" dirty="0" smtClean="0"/>
              <a:t>ALLOWANCES for dynamic displays (providing tables and electricity if needed).</a:t>
            </a:r>
          </a:p>
          <a:p>
            <a:r>
              <a:rPr lang="en-US" sz="1800" dirty="0" smtClean="0"/>
              <a:t>LAST YEAR</a:t>
            </a:r>
            <a:r>
              <a:rPr lang="en-US" sz="1800" dirty="0"/>
              <a:t>: </a:t>
            </a:r>
            <a:r>
              <a:rPr lang="en-US" sz="1800" dirty="0" smtClean="0"/>
              <a:t>248 </a:t>
            </a:r>
            <a:r>
              <a:rPr lang="en-US" sz="1800" dirty="0"/>
              <a:t>undergraduate </a:t>
            </a:r>
            <a:r>
              <a:rPr lang="en-US" sz="1800" dirty="0" smtClean="0"/>
              <a:t>and </a:t>
            </a:r>
            <a:r>
              <a:rPr lang="en-US" sz="1800" dirty="0"/>
              <a:t>76 graduate students, with guidance from 105 faculty mentors, presented a total of 187 research, scholarship, or creative production projects to 154 judges from Bradley and the surrounding community</a:t>
            </a:r>
          </a:p>
        </p:txBody>
      </p:sp>
    </p:spTree>
    <p:extLst>
      <p:ext uri="{BB962C8B-B14F-4D97-AF65-F5344CB8AC3E}">
        <p14:creationId xmlns:p14="http://schemas.microsoft.com/office/powerpoint/2010/main" val="1878964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59"/>
            <a:ext cx="8458200" cy="956481"/>
          </a:xfrm>
        </p:spPr>
        <p:txBody>
          <a:bodyPr/>
          <a:lstStyle/>
          <a:p>
            <a:r>
              <a:rPr lang="en-US" dirty="0" smtClean="0"/>
              <a:t>Special opportunities in LAS</a:t>
            </a:r>
            <a:br>
              <a:rPr lang="en-US" dirty="0" smtClean="0"/>
            </a:br>
            <a:r>
              <a:rPr lang="en-US" sz="2000" dirty="0" smtClean="0"/>
              <a:t>Dr. </a:t>
            </a:r>
            <a:r>
              <a:rPr lang="en-US" sz="2000" dirty="0" err="1" smtClean="0"/>
              <a:t>derek</a:t>
            </a:r>
            <a:r>
              <a:rPr lang="en-US" sz="2000" dirty="0" smtClean="0"/>
              <a:t> Montgomery</a:t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614792"/>
            <a:ext cx="8458200" cy="3129032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1" dirty="0"/>
              <a:t>LAS Undergraduate Summer Research and Artistry Fellowship</a:t>
            </a:r>
          </a:p>
          <a:p>
            <a:pPr marL="0" lvl="0" indent="0">
              <a:buNone/>
            </a:pPr>
            <a:r>
              <a:rPr lang="en-US" dirty="0" smtClean="0"/>
              <a:t>	</a:t>
            </a:r>
            <a:r>
              <a:rPr lang="en-US" sz="1800" dirty="0" smtClean="0"/>
              <a:t>Eligibility </a:t>
            </a:r>
            <a:r>
              <a:rPr lang="en-US" sz="1800" dirty="0"/>
              <a:t>– LAS </a:t>
            </a:r>
            <a:r>
              <a:rPr lang="en-US" sz="1800" dirty="0" smtClean="0"/>
              <a:t>Juniors working on capstone or honors project</a:t>
            </a:r>
            <a:endParaRPr lang="en-US" sz="1800" dirty="0"/>
          </a:p>
          <a:p>
            <a:pPr marL="0" lvl="0" indent="0">
              <a:buNone/>
            </a:pPr>
            <a:r>
              <a:rPr lang="en-US" sz="1800" dirty="0" smtClean="0"/>
              <a:t>	Student </a:t>
            </a:r>
            <a:r>
              <a:rPr lang="en-US" sz="1800" dirty="0"/>
              <a:t>Stipend -- $4,500 (plus $500 faculty mentor </a:t>
            </a:r>
            <a:r>
              <a:rPr lang="en-US" sz="1800" dirty="0" smtClean="0"/>
              <a:t>	honorarium) </a:t>
            </a:r>
          </a:p>
          <a:p>
            <a:pPr marL="0" lv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Deadline: March 10, 2017</a:t>
            </a:r>
          </a:p>
          <a:p>
            <a:pPr marL="0" lv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Three awarded in 2016 (Biology, English, Psychology) </a:t>
            </a:r>
          </a:p>
          <a:p>
            <a:pPr marL="0" lvl="0" indent="0">
              <a:buNone/>
            </a:pPr>
            <a:r>
              <a:rPr lang="en-US" sz="2000" b="1" dirty="0" smtClean="0"/>
              <a:t>Sherry Endowment for Student-Faculty Collaboration </a:t>
            </a:r>
          </a:p>
          <a:p>
            <a:pPr marL="0" lvl="0" indent="0">
              <a:buNone/>
            </a:pPr>
            <a:r>
              <a:rPr lang="en-US" dirty="0"/>
              <a:t>	</a:t>
            </a:r>
            <a:r>
              <a:rPr lang="en-US" sz="1800" dirty="0" smtClean="0"/>
              <a:t>Student award-- $800 for travel, stipend, or equipment </a:t>
            </a:r>
          </a:p>
          <a:p>
            <a:pPr marL="0" lv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Deadline: Rolling</a:t>
            </a:r>
          </a:p>
          <a:p>
            <a:pPr marL="0" lvl="0" indent="0">
              <a:buNone/>
            </a:pP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://www.bradley.edu/academic/colleges/las/research/student-research-funding-opportunities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944921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1181948"/>
          </a:xfrm>
        </p:spPr>
        <p:txBody>
          <a:bodyPr/>
          <a:lstStyle/>
          <a:p>
            <a:r>
              <a:rPr lang="en-US" dirty="0" smtClean="0"/>
              <a:t>Special opportunities in </a:t>
            </a:r>
            <a:r>
              <a:rPr lang="en-US" dirty="0" err="1" smtClean="0"/>
              <a:t>sccfa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Dr. Elena </a:t>
            </a:r>
            <a:r>
              <a:rPr lang="en-US" sz="2000" dirty="0" err="1" smtClean="0"/>
              <a:t>gabor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dr. john </a:t>
            </a:r>
            <a:r>
              <a:rPr lang="en-US" sz="2000" dirty="0" err="1" smtClean="0"/>
              <a:t>orfe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2167002"/>
            <a:ext cx="8458200" cy="257682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http://www.bradley.edu/academic/colleges/cfa/aboutus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012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1144370"/>
          </a:xfrm>
        </p:spPr>
        <p:txBody>
          <a:bodyPr/>
          <a:lstStyle/>
          <a:p>
            <a:r>
              <a:rPr lang="en-US" dirty="0" smtClean="0"/>
              <a:t>Special opportunities in EHS</a:t>
            </a:r>
            <a:br>
              <a:rPr lang="en-US" dirty="0" smtClean="0"/>
            </a:br>
            <a:r>
              <a:rPr lang="en-US" sz="2000" dirty="0" smtClean="0"/>
              <a:t>Dr. Magdalena </a:t>
            </a:r>
            <a:r>
              <a:rPr lang="en-US" sz="2000" dirty="0" err="1" smtClean="0"/>
              <a:t>sas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779" y="1505600"/>
            <a:ext cx="8630964" cy="2614399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>
              <a:hlinkClick r:id=""/>
            </a:endParaRPr>
          </a:p>
          <a:p>
            <a:pPr marL="0" indent="0" algn="ctr">
              <a:buNone/>
            </a:pPr>
            <a:r>
              <a:rPr lang="en-US" sz="2000" dirty="0" smtClean="0">
                <a:hlinkClick r:id=""/>
              </a:rPr>
              <a:t>http</a:t>
            </a:r>
            <a:r>
              <a:rPr lang="en-US" sz="2000" dirty="0">
                <a:hlinkClick r:id="rId2"/>
              </a:rPr>
              <a:t>://www.bradley.edu/academic/colleges/ehs/centers/</a:t>
            </a:r>
            <a:endParaRPr lang="en-US" sz="2000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Center </a:t>
            </a:r>
            <a:r>
              <a:rPr lang="en-US" sz="2000" b="1" dirty="0"/>
              <a:t>for Research and Service</a:t>
            </a:r>
            <a:endParaRPr lang="en-US" sz="2000" dirty="0"/>
          </a:p>
          <a:p>
            <a:r>
              <a:rPr lang="en-US" sz="2000" dirty="0" smtClean="0"/>
              <a:t>stimulates</a:t>
            </a:r>
            <a:r>
              <a:rPr lang="en-US" sz="2000" dirty="0"/>
              <a:t>, initiates, and coordinates research and service activities in </a:t>
            </a:r>
            <a:r>
              <a:rPr lang="en-US" sz="2000" dirty="0" smtClean="0"/>
              <a:t>EHS</a:t>
            </a:r>
            <a:endParaRPr lang="en-US" sz="2000" b="1" dirty="0" smtClean="0"/>
          </a:p>
          <a:p>
            <a:pPr lvl="1"/>
            <a:r>
              <a:rPr lang="en-US" sz="1800" dirty="0" smtClean="0"/>
              <a:t>research </a:t>
            </a:r>
            <a:r>
              <a:rPr lang="en-US" sz="1800" dirty="0"/>
              <a:t>funding: $</a:t>
            </a:r>
            <a:r>
              <a:rPr lang="en-US" sz="1800" dirty="0" smtClean="0"/>
              <a:t>1,200/semester/group</a:t>
            </a:r>
          </a:p>
          <a:p>
            <a:pPr lvl="1"/>
            <a:r>
              <a:rPr lang="en-US" sz="1800" dirty="0" smtClean="0"/>
              <a:t>creative production or service project funding: $100</a:t>
            </a:r>
          </a:p>
          <a:p>
            <a:pPr lvl="1"/>
            <a:r>
              <a:rPr lang="en-US" sz="1800" dirty="0" smtClean="0"/>
              <a:t>travel fund: $300 per presentation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07218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1144370"/>
          </a:xfrm>
        </p:spPr>
        <p:txBody>
          <a:bodyPr/>
          <a:lstStyle/>
          <a:p>
            <a:r>
              <a:rPr lang="en-US" dirty="0" smtClean="0"/>
              <a:t>Special opportunities in EHS</a:t>
            </a:r>
            <a:br>
              <a:rPr lang="en-US" dirty="0" smtClean="0"/>
            </a:br>
            <a:r>
              <a:rPr lang="en-US" sz="2000" dirty="0" smtClean="0"/>
              <a:t>Dr. Magdalena </a:t>
            </a:r>
            <a:r>
              <a:rPr lang="en-US" sz="2000" dirty="0" err="1" smtClean="0"/>
              <a:t>sas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779" y="1891430"/>
            <a:ext cx="8811834" cy="261439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The </a:t>
            </a:r>
            <a:r>
              <a:rPr lang="en-US" sz="2000" b="1" dirty="0"/>
              <a:t>Center for </a:t>
            </a:r>
            <a:r>
              <a:rPr lang="en-US" sz="2000" b="1" dirty="0" smtClean="0"/>
              <a:t>Collaborative </a:t>
            </a:r>
            <a:r>
              <a:rPr lang="en-US" sz="2000" b="1" dirty="0"/>
              <a:t>Brain Research</a:t>
            </a:r>
            <a:endParaRPr lang="en-US" sz="2000" dirty="0"/>
          </a:p>
          <a:p>
            <a:r>
              <a:rPr lang="en-US" sz="2000" dirty="0" smtClean="0"/>
              <a:t>partnership </a:t>
            </a:r>
            <a:r>
              <a:rPr lang="en-US" sz="2000" dirty="0"/>
              <a:t>between Bradley, OSF, and the Illinois Neurological Institute</a:t>
            </a:r>
          </a:p>
          <a:p>
            <a:pPr lvl="1"/>
            <a:r>
              <a:rPr lang="en-US" sz="1800" dirty="0" smtClean="0"/>
              <a:t>fMRI research</a:t>
            </a:r>
          </a:p>
          <a:p>
            <a:pPr lvl="2"/>
            <a:r>
              <a:rPr lang="en-US" sz="1800" dirty="0"/>
              <a:t>Dietetic Intern looking into the effects of carb rinsing on athletic performance</a:t>
            </a:r>
          </a:p>
          <a:p>
            <a:pPr lvl="2"/>
            <a:r>
              <a:rPr lang="en-US" sz="1800" dirty="0" smtClean="0"/>
              <a:t>8 </a:t>
            </a:r>
            <a:r>
              <a:rPr lang="en-US" sz="1800" dirty="0"/>
              <a:t>brain projects completed with published </a:t>
            </a:r>
            <a:r>
              <a:rPr lang="en-US" sz="1800" dirty="0" smtClean="0"/>
              <a:t>results</a:t>
            </a:r>
          </a:p>
          <a:p>
            <a:pPr lvl="2"/>
            <a:r>
              <a:rPr lang="en-US" sz="1800" dirty="0" smtClean="0"/>
              <a:t>BEST/CREST </a:t>
            </a:r>
            <a:r>
              <a:rPr lang="en-US" sz="1800" dirty="0"/>
              <a:t>high school students and BU graduate counseling students </a:t>
            </a:r>
            <a:r>
              <a:rPr lang="en-US" sz="1800" dirty="0" smtClean="0"/>
              <a:t>assisted</a:t>
            </a:r>
            <a:r>
              <a:rPr lang="en-US" sz="2000" dirty="0"/>
              <a:t/>
            </a:r>
            <a:br>
              <a:rPr lang="en-US" sz="20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3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1144370"/>
          </a:xfrm>
        </p:spPr>
        <p:txBody>
          <a:bodyPr/>
          <a:lstStyle/>
          <a:p>
            <a:r>
              <a:rPr lang="en-US" dirty="0" smtClean="0"/>
              <a:t>Special opportunities in EHS</a:t>
            </a:r>
            <a:br>
              <a:rPr lang="en-US" dirty="0" smtClean="0"/>
            </a:br>
            <a:r>
              <a:rPr lang="en-US" sz="2000" dirty="0" smtClean="0"/>
              <a:t>Dr. Magdalena </a:t>
            </a:r>
            <a:r>
              <a:rPr lang="en-US" sz="2000" dirty="0" err="1" smtClean="0"/>
              <a:t>sas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338" y="1565891"/>
            <a:ext cx="9073662" cy="261439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C.C</a:t>
            </a:r>
            <a:r>
              <a:rPr lang="en-US" sz="2000" b="1" dirty="0"/>
              <a:t>. Wheeler Institute and FCS Department</a:t>
            </a:r>
            <a:endParaRPr lang="en-US" sz="2000" dirty="0"/>
          </a:p>
          <a:p>
            <a:r>
              <a:rPr lang="en-US" sz="2000" dirty="0" smtClean="0"/>
              <a:t>Holistic </a:t>
            </a:r>
            <a:r>
              <a:rPr lang="en-US" sz="2000" dirty="0"/>
              <a:t>study of family well-being: </a:t>
            </a:r>
            <a:r>
              <a:rPr lang="en-US" sz="2000" dirty="0" smtClean="0"/>
              <a:t>interdisciplinary &amp; faculty-student projects </a:t>
            </a:r>
          </a:p>
          <a:p>
            <a:pPr lvl="1"/>
            <a:r>
              <a:rPr lang="en-US" sz="1600" dirty="0" smtClean="0"/>
              <a:t>10 </a:t>
            </a:r>
            <a:r>
              <a:rPr lang="en-US" sz="1600" dirty="0"/>
              <a:t>Student Scholars, $4,000 per school year, faculty </a:t>
            </a:r>
            <a:r>
              <a:rPr lang="en-US" sz="1600" dirty="0" smtClean="0"/>
              <a:t>mentors; </a:t>
            </a:r>
            <a:r>
              <a:rPr lang="en-US" sz="1800" dirty="0" smtClean="0"/>
              <a:t>Examples</a:t>
            </a:r>
            <a:r>
              <a:rPr lang="en-US" sz="1600" dirty="0"/>
              <a:t>: Tartan project, Freshman Fifteen, Volunteer Motivators and Barriers - EXPO presentations and </a:t>
            </a:r>
            <a:r>
              <a:rPr lang="en-US" sz="1600" dirty="0" smtClean="0"/>
              <a:t>awards</a:t>
            </a:r>
          </a:p>
          <a:p>
            <a:r>
              <a:rPr lang="en-US" sz="2000" dirty="0" smtClean="0"/>
              <a:t>Continuous support &amp; funding </a:t>
            </a:r>
            <a:r>
              <a:rPr lang="en-US" sz="2000" dirty="0"/>
              <a:t>of </a:t>
            </a:r>
            <a:r>
              <a:rPr lang="en-US" sz="2000" dirty="0" smtClean="0"/>
              <a:t>student </a:t>
            </a:r>
            <a:r>
              <a:rPr lang="en-US" sz="2000" dirty="0"/>
              <a:t>research, service </a:t>
            </a:r>
            <a:r>
              <a:rPr lang="en-US" sz="2000" dirty="0" smtClean="0"/>
              <a:t>or </a:t>
            </a:r>
            <a:r>
              <a:rPr lang="en-US" sz="2000" dirty="0"/>
              <a:t>creative </a:t>
            </a:r>
            <a:r>
              <a:rPr lang="en-US" sz="2000" dirty="0" smtClean="0"/>
              <a:t>projects</a:t>
            </a:r>
          </a:p>
          <a:p>
            <a:pPr lvl="1"/>
            <a:r>
              <a:rPr lang="en-US" sz="1600" dirty="0"/>
              <a:t>I</a:t>
            </a:r>
            <a:r>
              <a:rPr lang="en-US" sz="1600" dirty="0" smtClean="0"/>
              <a:t>ndependent Study </a:t>
            </a:r>
            <a:r>
              <a:rPr lang="en-US" sz="1600" dirty="0"/>
              <a:t>class: </a:t>
            </a:r>
            <a:r>
              <a:rPr lang="en-US" sz="1600" dirty="0" smtClean="0"/>
              <a:t>research on protein </a:t>
            </a:r>
            <a:r>
              <a:rPr lang="en-US" sz="1600" dirty="0"/>
              <a:t>consumption of Bradley </a:t>
            </a:r>
            <a:r>
              <a:rPr lang="en-US" sz="1600" dirty="0" smtClean="0"/>
              <a:t>athletes; </a:t>
            </a:r>
            <a:r>
              <a:rPr lang="en-US" sz="1600" dirty="0"/>
              <a:t>Hold On Pain Ends </a:t>
            </a:r>
            <a:r>
              <a:rPr lang="en-US" sz="1600" dirty="0" err="1" smtClean="0"/>
              <a:t>Crittenton</a:t>
            </a:r>
            <a:r>
              <a:rPr lang="en-US" sz="1600" dirty="0" smtClean="0"/>
              <a:t> Centers outreach </a:t>
            </a:r>
          </a:p>
          <a:p>
            <a:pPr lvl="1"/>
            <a:r>
              <a:rPr lang="en-US" sz="1600" dirty="0" smtClean="0"/>
              <a:t>FCS 346 Service Learning: </a:t>
            </a:r>
            <a:r>
              <a:rPr lang="en-US" sz="1600" dirty="0"/>
              <a:t>OSF Child Life </a:t>
            </a:r>
            <a:r>
              <a:rPr lang="en-US" sz="1600" dirty="0" smtClean="0"/>
              <a:t>&amp; </a:t>
            </a:r>
            <a:r>
              <a:rPr lang="en-US" sz="1600" dirty="0"/>
              <a:t>Peoria </a:t>
            </a:r>
            <a:r>
              <a:rPr lang="en-US" sz="1600" dirty="0" smtClean="0"/>
              <a:t>Juvenile </a:t>
            </a:r>
            <a:r>
              <a:rPr lang="en-US" sz="1600" dirty="0"/>
              <a:t>Detention Center </a:t>
            </a:r>
            <a:r>
              <a:rPr lang="en-US" sz="1600" dirty="0" smtClean="0"/>
              <a:t>projects</a:t>
            </a:r>
          </a:p>
          <a:p>
            <a:pPr lvl="1"/>
            <a:r>
              <a:rPr lang="en-US" sz="1600" dirty="0"/>
              <a:t>FCS 311: community wellness program evaluation projects</a:t>
            </a:r>
          </a:p>
          <a:p>
            <a:r>
              <a:rPr lang="en-US" sz="2000" dirty="0"/>
              <a:t>Dietetic </a:t>
            </a:r>
            <a:r>
              <a:rPr lang="en-US" sz="2000" dirty="0" smtClean="0"/>
              <a:t>Interns &amp; MS Students: </a:t>
            </a:r>
            <a:r>
              <a:rPr lang="en-US" sz="1600" dirty="0"/>
              <a:t>research </a:t>
            </a:r>
            <a:r>
              <a:rPr lang="en-US" sz="1600" dirty="0" smtClean="0"/>
              <a:t>projects with </a:t>
            </a:r>
            <a:r>
              <a:rPr lang="en-US" sz="1600" dirty="0"/>
              <a:t>faculty </a:t>
            </a:r>
            <a:r>
              <a:rPr lang="en-US" sz="1600" dirty="0" smtClean="0"/>
              <a:t>mentors</a:t>
            </a:r>
            <a:endParaRPr lang="en-US" sz="1600" dirty="0"/>
          </a:p>
          <a:p>
            <a:r>
              <a:rPr lang="en-US" sz="2000" dirty="0" smtClean="0"/>
              <a:t>Special </a:t>
            </a:r>
            <a:r>
              <a:rPr lang="en-US" sz="2000" dirty="0"/>
              <a:t>Emphasis Fund project: </a:t>
            </a:r>
            <a:r>
              <a:rPr lang="en-US" sz="1600" dirty="0"/>
              <a:t>Family House </a:t>
            </a:r>
            <a:r>
              <a:rPr lang="en-US" sz="1600" dirty="0" smtClean="0"/>
              <a:t>program evaluation &amp; </a:t>
            </a:r>
            <a:r>
              <a:rPr lang="en-US" sz="1600" dirty="0"/>
              <a:t>caretaker </a:t>
            </a:r>
            <a:r>
              <a:rPr lang="en-US" sz="1600" dirty="0" smtClean="0"/>
              <a:t>well-being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12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865172"/>
          </a:xfrm>
        </p:spPr>
        <p:txBody>
          <a:bodyPr/>
          <a:lstStyle/>
          <a:p>
            <a:r>
              <a:rPr lang="en-US" dirty="0" smtClean="0"/>
              <a:t>Special opportunities in </a:t>
            </a:r>
            <a:r>
              <a:rPr lang="en-US" dirty="0" err="1" smtClean="0"/>
              <a:t>ccet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Dr. Iqbal </a:t>
            </a:r>
            <a:r>
              <a:rPr lang="en-US" sz="2000" dirty="0" err="1" smtClean="0"/>
              <a:t>shareef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612232"/>
            <a:ext cx="8458200" cy="3264568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 smtClean="0"/>
              <a:t>CCET Research Awards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endParaRPr lang="en-US" sz="2000" dirty="0" smtClean="0"/>
          </a:p>
          <a:p>
            <a:pPr marL="233363" indent="-233363">
              <a:buNone/>
            </a:pPr>
            <a:r>
              <a:rPr lang="en-US" sz="2000" dirty="0" smtClean="0"/>
              <a:t>Interdisciplinary Research Award - 10,000 – </a:t>
            </a:r>
            <a:r>
              <a:rPr lang="en-US" sz="2000" i="1" dirty="0" smtClean="0"/>
              <a:t>develop sustainable interdisciplinary collaborations with priority for collaborations with the Foster College of Business</a:t>
            </a:r>
          </a:p>
          <a:p>
            <a:pPr marL="233363" indent="-233363">
              <a:buNone/>
            </a:pPr>
            <a:endParaRPr lang="en-US" sz="800" i="1" dirty="0"/>
          </a:p>
          <a:p>
            <a:pPr marL="233363" indent="-233363">
              <a:buNone/>
            </a:pPr>
            <a:r>
              <a:rPr lang="en-US" sz="2000" dirty="0" smtClean="0"/>
              <a:t>Individual Research Award - $ 5,000 –</a:t>
            </a:r>
            <a:r>
              <a:rPr lang="en-US" sz="2000" i="1" dirty="0" smtClean="0"/>
              <a:t>encourage scholarship and pursuit of external funding by providing seed money for longer-term projects</a:t>
            </a:r>
          </a:p>
          <a:p>
            <a:pPr marL="233363" indent="-233363">
              <a:buNone/>
            </a:pPr>
            <a:endParaRPr lang="en-US" sz="800" dirty="0" smtClean="0"/>
          </a:p>
          <a:p>
            <a:pPr marL="233363" indent="-233363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Deadlines: All proposals are due March 31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, 2017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9535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office of advancement</a:t>
            </a:r>
            <a:br>
              <a:rPr lang="en-US" dirty="0" smtClean="0"/>
            </a:br>
            <a:r>
              <a:rPr lang="en-US" sz="2000" dirty="0" smtClean="0"/>
              <a:t>Charles Roy, Director of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580147"/>
            <a:ext cx="8458200" cy="316367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www.bradley.edu/academic/colleges/las/administration</a:t>
            </a:r>
            <a:endParaRPr lang="en-US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/>
              <a:t>Donor Relations and Student Research</a:t>
            </a:r>
          </a:p>
          <a:p>
            <a:r>
              <a:rPr lang="en-US" sz="2000" dirty="0" smtClean="0"/>
              <a:t>#</a:t>
            </a:r>
            <a:r>
              <a:rPr lang="en-US" sz="2000" dirty="0"/>
              <a:t>1 factor in why alumni support their alma mater is ties to faculty and experience.</a:t>
            </a:r>
          </a:p>
          <a:p>
            <a:r>
              <a:rPr lang="en-US" sz="2000" dirty="0" smtClean="0"/>
              <a:t>Finding </a:t>
            </a:r>
            <a:r>
              <a:rPr lang="en-US" sz="2000" dirty="0"/>
              <a:t>and securing funds to enhance and start these programs is often a priority of donors.</a:t>
            </a:r>
          </a:p>
          <a:p>
            <a:r>
              <a:rPr lang="en-US" sz="2000" dirty="0" smtClean="0"/>
              <a:t>Documenting </a:t>
            </a:r>
            <a:r>
              <a:rPr lang="en-US" sz="2000" dirty="0"/>
              <a:t>and thanking becomes important to grow these programs and endow them. 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050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014608"/>
            <a:ext cx="8458200" cy="3729216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OPEN DISUCSSION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 smtClean="0"/>
              <a:t>Ask questions of the panelists</a:t>
            </a:r>
          </a:p>
          <a:p>
            <a:pPr marL="0" indent="0" algn="ctr">
              <a:buNone/>
            </a:pPr>
            <a:r>
              <a:rPr lang="en-US" i="1" dirty="0" smtClean="0"/>
              <a:t>Inform us of resources or opportunities we have missed</a:t>
            </a:r>
          </a:p>
          <a:p>
            <a:pPr marL="0" indent="0" algn="ctr">
              <a:buNone/>
            </a:pPr>
            <a:r>
              <a:rPr lang="en-US" i="1" dirty="0" smtClean="0"/>
              <a:t>Share your own thoughts or stories</a:t>
            </a:r>
          </a:p>
          <a:p>
            <a:pPr marL="0" indent="0" algn="ctr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08458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Please watch for a future edition of OSP ANNOUNCES</a:t>
            </a:r>
          </a:p>
          <a:p>
            <a:pPr marL="0" indent="0" algn="ctr">
              <a:buNone/>
            </a:pPr>
            <a:r>
              <a:rPr lang="en-US" dirty="0" smtClean="0"/>
              <a:t>Which will provide a link to a new page on the OSP website listing the resources and opportunities discussed today.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IN THE MEANTIME </a:t>
            </a:r>
          </a:p>
          <a:p>
            <a:pPr marL="0" indent="0" algn="ctr">
              <a:buNone/>
            </a:pPr>
            <a:r>
              <a:rPr lang="en-US" dirty="0" smtClean="0"/>
              <a:t>Contact us with any questions or follow-up!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osp@fsmail.Bradley.edu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62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734" y="821635"/>
            <a:ext cx="8918532" cy="4226354"/>
          </a:xfrm>
        </p:spPr>
        <p:txBody>
          <a:bodyPr/>
          <a:lstStyle/>
          <a:p>
            <a:r>
              <a:rPr lang="en-US" sz="2000" dirty="0" smtClean="0"/>
              <a:t>Jeffrey Bakken, Associate Provost and Dean of the Graduate School</a:t>
            </a:r>
          </a:p>
          <a:p>
            <a:r>
              <a:rPr lang="en-US" sz="2000" dirty="0" smtClean="0"/>
              <a:t>Lucas Burton, Graduate Assistant, Office of Sponsored Programs</a:t>
            </a:r>
          </a:p>
          <a:p>
            <a:r>
              <a:rPr lang="en-US" sz="2000" dirty="0" smtClean="0"/>
              <a:t>Elena Gabor, Associate Professor of Organizational Communication</a:t>
            </a:r>
          </a:p>
          <a:p>
            <a:r>
              <a:rPr lang="en-US" sz="2000" dirty="0" smtClean="0"/>
              <a:t>Melinda Faulkner, Assistant Professor of Biology</a:t>
            </a:r>
          </a:p>
          <a:p>
            <a:r>
              <a:rPr lang="en-US" sz="2000" dirty="0" smtClean="0"/>
              <a:t>Anthony Hermann, Associate Professor of Psychology</a:t>
            </a:r>
          </a:p>
          <a:p>
            <a:r>
              <a:rPr lang="en-US" sz="2000" dirty="0" smtClean="0"/>
              <a:t>Derek Montgomery, Professor of Psychology, Assoc. Dean Engaged Learning</a:t>
            </a:r>
          </a:p>
          <a:p>
            <a:r>
              <a:rPr lang="en-US" sz="2000" dirty="0" smtClean="0"/>
              <a:t>John </a:t>
            </a:r>
            <a:r>
              <a:rPr lang="en-US" sz="2000" dirty="0" err="1" smtClean="0"/>
              <a:t>Orfe</a:t>
            </a:r>
            <a:r>
              <a:rPr lang="en-US" sz="2000" dirty="0" smtClean="0"/>
              <a:t>, Assistant Professor of Music</a:t>
            </a:r>
          </a:p>
          <a:p>
            <a:r>
              <a:rPr lang="en-US" sz="2000" dirty="0" smtClean="0"/>
              <a:t>Charles Roy, Director of Development, College of Liberal Arts and Sciences</a:t>
            </a:r>
          </a:p>
          <a:p>
            <a:r>
              <a:rPr lang="en-US" sz="2000" dirty="0" smtClean="0"/>
              <a:t>Magdalena </a:t>
            </a:r>
            <a:r>
              <a:rPr lang="en-US" sz="2000" dirty="0" err="1" smtClean="0"/>
              <a:t>Sas</a:t>
            </a:r>
            <a:r>
              <a:rPr lang="en-US" sz="2000" dirty="0" smtClean="0"/>
              <a:t>, Assistant Professor of Family and Consumer Sciences</a:t>
            </a:r>
          </a:p>
          <a:p>
            <a:r>
              <a:rPr lang="en-US" sz="2000" dirty="0" smtClean="0"/>
              <a:t>Iqbal </a:t>
            </a:r>
            <a:r>
              <a:rPr lang="en-US" sz="2000" dirty="0" err="1" smtClean="0"/>
              <a:t>Shareef</a:t>
            </a:r>
            <a:r>
              <a:rPr lang="en-US" sz="2000" dirty="0" smtClean="0"/>
              <a:t>, Professor of Industrial &amp; Manufacturing Engineering &amp; Tech.</a:t>
            </a:r>
          </a:p>
          <a:p>
            <a:r>
              <a:rPr lang="en-US" sz="2000" dirty="0" smtClean="0"/>
              <a:t>Sandra Shumaker, Exec. Director for Research and Sponsored Programs</a:t>
            </a:r>
          </a:p>
        </p:txBody>
      </p:sp>
    </p:spTree>
    <p:extLst>
      <p:ext uri="{BB962C8B-B14F-4D97-AF65-F5344CB8AC3E}">
        <p14:creationId xmlns:p14="http://schemas.microsoft.com/office/powerpoint/2010/main" val="428177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GOALS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277655"/>
            <a:ext cx="8458200" cy="346616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To provide information about the funding resources available, both at the college and institution-wide levels, that can be used to support faculty and student collaborations.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To share personal accounts about the benefits and outcomes of,  as well as some tips for facilitating and celebrating, faculty and student collaborations.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To open the conversation and discuss other resources, opportunities, or ideas for supporting and celebrating faculty-student collaborations.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495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IS OUR MISSION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cap="all" dirty="0"/>
              <a:t>COLLABORATIVE LEARNING</a:t>
            </a:r>
          </a:p>
          <a:p>
            <a:pPr marL="0" indent="0">
              <a:buNone/>
            </a:pPr>
            <a:r>
              <a:rPr lang="en-US" sz="2000" dirty="0"/>
              <a:t>Bradley University is dedicated to sharing knowledge across traditional boundaries. Faculty and staff build upon a strong foundation of the world’s knowledge. Our University offers exciting interdisciplinary and collaborative learning opportunities to insure that our students receive a breadth and depth of classroom and experiential knowledge and practice. We are committed to the success of our students and to collaborative scholarship between faculty and students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http://www.bradley.edu/about/mission/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453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956480"/>
          </a:xfrm>
        </p:spPr>
        <p:txBody>
          <a:bodyPr/>
          <a:lstStyle/>
          <a:p>
            <a:r>
              <a:rPr lang="en-US" dirty="0" smtClean="0"/>
              <a:t>The GRADUATE ASSISTANTSHIP PROGRAM</a:t>
            </a:r>
            <a:br>
              <a:rPr lang="en-US" dirty="0" smtClean="0"/>
            </a:br>
            <a:r>
              <a:rPr lang="en-US" sz="2000" dirty="0" smtClean="0"/>
              <a:t>Dr. Jeff Bakken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603513"/>
            <a:ext cx="8458200" cy="3419061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www.bradley.edu/academic/gradschool/current/gradassistants/</a:t>
            </a:r>
            <a:endParaRPr lang="en-US" sz="2000" dirty="0" smtClean="0"/>
          </a:p>
          <a:p>
            <a:pPr marL="0" indent="0" algn="ctr">
              <a:buNone/>
            </a:pPr>
            <a:endParaRPr lang="en-US" sz="1100" dirty="0" smtClean="0"/>
          </a:p>
          <a:p>
            <a:r>
              <a:rPr lang="en-US" sz="2000" dirty="0" smtClean="0"/>
              <a:t>The funds for GA’s are allocated by the Graduate School</a:t>
            </a:r>
          </a:p>
          <a:p>
            <a:r>
              <a:rPr lang="en-US" sz="2000" dirty="0" smtClean="0"/>
              <a:t>GA’s may be PART-TIME or FULL-TIME appointments</a:t>
            </a:r>
          </a:p>
          <a:p>
            <a:r>
              <a:rPr lang="en-US" sz="2000" dirty="0" smtClean="0"/>
              <a:t>This is a JOB (requiring regularly scheduled work hours)</a:t>
            </a:r>
          </a:p>
          <a:p>
            <a:r>
              <a:rPr lang="en-US" sz="2000" dirty="0" smtClean="0"/>
              <a:t>Students work 10 (for part-time) or 20 (for full-time) hours per week</a:t>
            </a:r>
          </a:p>
          <a:p>
            <a:r>
              <a:rPr lang="en-US" sz="2000" dirty="0" smtClean="0"/>
              <a:t>Students are paid for their work through a stipend</a:t>
            </a:r>
          </a:p>
          <a:p>
            <a:r>
              <a:rPr lang="en-US" sz="2000" dirty="0" smtClean="0"/>
              <a:t>The goal is to have students work with faculty on research projects.</a:t>
            </a:r>
          </a:p>
          <a:p>
            <a:r>
              <a:rPr lang="en-US" sz="2000" dirty="0" smtClean="0"/>
              <a:t>In the past 2 years, the Graduate School has awarded Temporary Research Graduate Assistantships for specific faculty research projects.</a:t>
            </a:r>
          </a:p>
          <a:p>
            <a:pPr marL="0" indent="0" algn="ctr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757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636104"/>
            <a:ext cx="8458200" cy="1042384"/>
          </a:xfrm>
        </p:spPr>
        <p:txBody>
          <a:bodyPr/>
          <a:lstStyle/>
          <a:p>
            <a:r>
              <a:rPr lang="en-US" dirty="0" smtClean="0"/>
              <a:t>The Research excellence program</a:t>
            </a:r>
            <a:br>
              <a:rPr lang="en-US" dirty="0" smtClean="0"/>
            </a:br>
            <a:r>
              <a:rPr lang="en-US" sz="2000" dirty="0" smtClean="0"/>
              <a:t>Dr. Anthony Hermann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351723"/>
            <a:ext cx="8458200" cy="368410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http://www.bradley.edu/academic/cio/osp/internal/research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sz="2000" b="1" dirty="0" smtClean="0"/>
              <a:t>Deadlines: </a:t>
            </a:r>
            <a:r>
              <a:rPr lang="en-US" sz="2000" dirty="0" smtClean="0"/>
              <a:t>the Fridays before Fall Break (Cycle 1) and Spring Break (Cycle 2). NEXT DEADLINE: March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. </a:t>
            </a:r>
          </a:p>
          <a:p>
            <a:r>
              <a:rPr lang="en-US" sz="2000" b="1" dirty="0" smtClean="0"/>
              <a:t>Purpose: </a:t>
            </a:r>
            <a:r>
              <a:rPr lang="en-US" sz="2000" dirty="0" smtClean="0"/>
              <a:t>support faculty research, scholarship, and creative production, with priorities for early-career faculty, sponsored program activities, and strengthening collaborations.</a:t>
            </a:r>
          </a:p>
          <a:p>
            <a:r>
              <a:rPr lang="en-US" sz="2000" b="1" dirty="0" smtClean="0"/>
              <a:t>Awards: </a:t>
            </a:r>
            <a:r>
              <a:rPr lang="en-US" sz="2000" dirty="0" smtClean="0"/>
              <a:t>Up to $10,000 in funds for project periods of up to 18 months.</a:t>
            </a:r>
          </a:p>
          <a:p>
            <a:r>
              <a:rPr lang="en-US" sz="2000" b="1" dirty="0" smtClean="0"/>
              <a:t>Restrictions: </a:t>
            </a:r>
            <a:r>
              <a:rPr lang="en-US" sz="2000" dirty="0" smtClean="0"/>
              <a:t>May only APPLY to one program at a time (RE, SE, or TE). May only hold TWO active grants at a time (RE, SE, or TE). Funds may NOT be used to supplement/support Graduate Assistantships (but can be used to pay students for work on the project at an hourly rate)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51114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710679"/>
          </a:xfrm>
        </p:spPr>
        <p:txBody>
          <a:bodyPr/>
          <a:lstStyle/>
          <a:p>
            <a:r>
              <a:rPr lang="en-US" sz="2400" dirty="0" smtClean="0"/>
              <a:t>SPECIAL EMPHASIS Student Engagement PROGRAM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800" dirty="0" smtClean="0"/>
              <a:t>Dr. Anthony Hermann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457739"/>
            <a:ext cx="8458200" cy="328608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www.bradley.edu/academic/cio/osp/internal/program/</a:t>
            </a:r>
            <a:endParaRPr lang="en-US" dirty="0" smtClean="0"/>
          </a:p>
          <a:p>
            <a:r>
              <a:rPr lang="en-US" sz="2000" b="1" dirty="0" smtClean="0"/>
              <a:t>Same Deadlines and Restrictions as the Research Excellence Program</a:t>
            </a:r>
          </a:p>
          <a:p>
            <a:r>
              <a:rPr lang="en-US" sz="2000" b="1" dirty="0"/>
              <a:t>Purpose: </a:t>
            </a:r>
            <a:r>
              <a:rPr lang="en-US" sz="2000" dirty="0"/>
              <a:t>to engage students meaningfully in established research, scholarship, creative production, or service/outreach initiatives that align with Bradley’s strategic priorities or with Bradley Core learning outcomes</a:t>
            </a:r>
          </a:p>
          <a:p>
            <a:r>
              <a:rPr lang="en-US" sz="2000" b="1" dirty="0" smtClean="0"/>
              <a:t>Awards: </a:t>
            </a:r>
            <a:r>
              <a:rPr lang="en-US" sz="2000" dirty="0" smtClean="0"/>
              <a:t>Up to $10,000 in funds for project periods of up to 18 months.</a:t>
            </a:r>
            <a:endParaRPr lang="en-US" sz="2000" b="1" dirty="0" smtClean="0"/>
          </a:p>
          <a:p>
            <a:r>
              <a:rPr lang="en-US" sz="2000" b="1" dirty="0" smtClean="0"/>
              <a:t>Additional Restrictions</a:t>
            </a:r>
            <a:r>
              <a:rPr lang="en-US" sz="2000" dirty="0" smtClean="0"/>
              <a:t>: May NOT be used during sabbatical leave, students must be current, degree-seeking students, and students must present their work in the Student Scholarship Expo. </a:t>
            </a:r>
            <a:endParaRPr lang="en-US" sz="2000" dirty="0"/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0200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747060"/>
            <a:ext cx="8458200" cy="710679"/>
          </a:xfrm>
        </p:spPr>
        <p:txBody>
          <a:bodyPr/>
          <a:lstStyle/>
          <a:p>
            <a:r>
              <a:rPr lang="en-US" sz="2400" dirty="0" smtClean="0"/>
              <a:t>SPECIAL EMPHASIS Student TRAVEL PROGRAM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1800" dirty="0" smtClean="0"/>
              <a:t>Dr. Anthony Hermann and Dr. Melinda Faulkner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457739"/>
            <a:ext cx="8458200" cy="345881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://www.bradley.edu/academic/cio/osp/internal/travel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sz="2000" b="1" dirty="0" smtClean="0"/>
              <a:t>Deadlines:</a:t>
            </a:r>
            <a:r>
              <a:rPr lang="en-US" sz="2000" dirty="0" smtClean="0"/>
              <a:t> </a:t>
            </a:r>
            <a:r>
              <a:rPr lang="en-US" sz="2000" dirty="0"/>
              <a:t>Applications accepted anytime, but reviewed on a schedule. Remaining deadlines this semester: January 26</a:t>
            </a:r>
            <a:r>
              <a:rPr lang="en-US" sz="2000" baseline="30000" dirty="0"/>
              <a:t>th</a:t>
            </a:r>
            <a:r>
              <a:rPr lang="en-US" sz="2000" dirty="0"/>
              <a:t>, March 23</a:t>
            </a:r>
            <a:r>
              <a:rPr lang="en-US" sz="2000" baseline="30000" dirty="0"/>
              <a:t>rd</a:t>
            </a:r>
            <a:r>
              <a:rPr lang="en-US" sz="2000" dirty="0"/>
              <a:t>, April 27</a:t>
            </a:r>
            <a:r>
              <a:rPr lang="en-US" sz="2000" baseline="30000" dirty="0"/>
              <a:t>th</a:t>
            </a:r>
            <a:r>
              <a:rPr lang="en-US" sz="2000" dirty="0"/>
              <a:t>.</a:t>
            </a:r>
          </a:p>
          <a:p>
            <a:r>
              <a:rPr lang="en-US" sz="2000" b="1" dirty="0" smtClean="0"/>
              <a:t>Purpose:</a:t>
            </a:r>
            <a:r>
              <a:rPr lang="en-US" sz="2000" dirty="0" smtClean="0"/>
              <a:t> To support the travel costs of STUDENTS presenting at peer-reviewed or juried conferences, meetings, and events.</a:t>
            </a:r>
          </a:p>
          <a:p>
            <a:r>
              <a:rPr lang="en-US" sz="2000" dirty="0" smtClean="0"/>
              <a:t> </a:t>
            </a:r>
            <a:r>
              <a:rPr lang="en-US" sz="2000" b="1" dirty="0" smtClean="0"/>
              <a:t>Awards: </a:t>
            </a:r>
            <a:r>
              <a:rPr lang="en-US" sz="2000" dirty="0" smtClean="0"/>
              <a:t>Reimbursement of up to $800 per student presenter</a:t>
            </a:r>
          </a:p>
          <a:p>
            <a:r>
              <a:rPr lang="en-US" sz="2000" b="1" dirty="0" smtClean="0"/>
              <a:t>Restrictions</a:t>
            </a:r>
            <a:r>
              <a:rPr lang="en-US" sz="2000" dirty="0" smtClean="0"/>
              <a:t>: Students must be current full-time and degree-seeking at the time of application and acceptance to present. Evidence of acceptance to present is required. A faculty member must endorse the proposal, and accept oversight of the award. </a:t>
            </a:r>
            <a:endParaRPr lang="en-US" sz="2000" dirty="0"/>
          </a:p>
          <a:p>
            <a:endParaRPr lang="en-US" sz="2000" dirty="0" smtClean="0"/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4031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214" y="666849"/>
            <a:ext cx="8458200" cy="881214"/>
          </a:xfrm>
        </p:spPr>
        <p:txBody>
          <a:bodyPr/>
          <a:lstStyle/>
          <a:p>
            <a:r>
              <a:rPr lang="en-US" dirty="0" smtClean="0"/>
              <a:t>THE STUDENT SCHOLARSHIP EXPO</a:t>
            </a:r>
            <a:br>
              <a:rPr lang="en-US" dirty="0" smtClean="0"/>
            </a:br>
            <a:r>
              <a:rPr lang="en-US" sz="2000" dirty="0"/>
              <a:t>Dr. Melinda </a:t>
            </a:r>
            <a:r>
              <a:rPr lang="en-US" sz="2000" dirty="0" smtClean="0"/>
              <a:t>Faulkner and Lucas Burton</a:t>
            </a:r>
            <a:br>
              <a:rPr lang="en-US" sz="2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214" y="1467854"/>
            <a:ext cx="8458200" cy="327597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http://www.bradley.edu/expo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EXPO is an annual</a:t>
            </a:r>
            <a:r>
              <a:rPr lang="en-US" sz="2000" dirty="0"/>
              <a:t>, campus-wide celebration of </a:t>
            </a:r>
            <a:r>
              <a:rPr lang="en-US" sz="2000" dirty="0" smtClean="0"/>
              <a:t>Bradley undergraduate and graduate students </a:t>
            </a:r>
            <a:r>
              <a:rPr lang="en-US" sz="2000" dirty="0"/>
              <a:t>exemplary accomplishments in research, scholarship, and creative production. </a:t>
            </a:r>
          </a:p>
          <a:p>
            <a:pPr marL="0" indent="0">
              <a:buNone/>
            </a:pPr>
            <a:r>
              <a:rPr lang="en-US" sz="2000" u="sng" dirty="0" smtClean="0"/>
              <a:t>IMPORTANT DATES:</a:t>
            </a:r>
          </a:p>
          <a:p>
            <a:pPr marL="0" indent="0">
              <a:buNone/>
            </a:pPr>
            <a:r>
              <a:rPr lang="en-US" sz="2000" dirty="0" smtClean="0"/>
              <a:t>Deadline to Register: March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2017</a:t>
            </a:r>
          </a:p>
          <a:p>
            <a:pPr marL="0" indent="0">
              <a:buNone/>
            </a:pPr>
            <a:r>
              <a:rPr lang="en-US" sz="2000" dirty="0" smtClean="0"/>
              <a:t>Deadline to Submit Abstracts: March 31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, 2017</a:t>
            </a:r>
          </a:p>
          <a:p>
            <a:pPr marL="0" indent="0">
              <a:buNone/>
            </a:pPr>
            <a:r>
              <a:rPr lang="en-US" sz="2000" dirty="0" smtClean="0"/>
              <a:t>Judging Day: April 12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2017</a:t>
            </a:r>
          </a:p>
          <a:p>
            <a:pPr marL="0" indent="0">
              <a:buNone/>
            </a:pPr>
            <a:r>
              <a:rPr lang="en-US" sz="2000" dirty="0" smtClean="0"/>
              <a:t>Public Viewing Period and Awards Ceremony: April 13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3:30 to 6:30 p.m.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25043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2939A215-CADF-8C4C-A438-D5B395BC7D06}" vid="{093382CA-0F9E-3F45-B707-A8AA14A055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Bradley+University+%28Logo+Top%29+-+201608 (2)</Template>
  <TotalTime>342</TotalTime>
  <Words>1314</Words>
  <Application>Microsoft Office PowerPoint</Application>
  <PresentationFormat>On-screen Show (16:9)</PresentationFormat>
  <Paragraphs>136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Calisto MT</vt:lpstr>
      <vt:lpstr>Perpetua Titling MT</vt:lpstr>
      <vt:lpstr>Office Theme</vt:lpstr>
      <vt:lpstr>Opportunities to support and celebrate faculty and student collaborations at Bradley University</vt:lpstr>
      <vt:lpstr>PowerPoint Presentation</vt:lpstr>
      <vt:lpstr>OUR GOALS TODAY</vt:lpstr>
      <vt:lpstr>COLLABORATION IS OUR MISSION </vt:lpstr>
      <vt:lpstr>The GRADUATE ASSISTANTSHIP PROGRAM Dr. Jeff Bakken</vt:lpstr>
      <vt:lpstr>The Research excellence program Dr. Anthony Hermann</vt:lpstr>
      <vt:lpstr>SPECIAL EMPHASIS Student Engagement PROGRAM Dr. Anthony Hermann</vt:lpstr>
      <vt:lpstr>SPECIAL EMPHASIS Student TRAVEL PROGRAM Dr. Anthony Hermann and Dr. Melinda Faulkner</vt:lpstr>
      <vt:lpstr>THE STUDENT SCHOLARSHIP EXPO Dr. Melinda Faulkner and Lucas Burton </vt:lpstr>
      <vt:lpstr>THE STUDENT SCHOLARSHIP EXPO Dr. Melinda Faulkner and Lucas Burton </vt:lpstr>
      <vt:lpstr>Special opportunities in LAS Dr. derek Montgomery </vt:lpstr>
      <vt:lpstr>Special opportunities in sccfa Dr. Elena gabor dr. john orfe</vt:lpstr>
      <vt:lpstr>Special opportunities in EHS Dr. Magdalena sas</vt:lpstr>
      <vt:lpstr>Special opportunities in EHS Dr. Magdalena sas</vt:lpstr>
      <vt:lpstr>Special opportunities in EHS Dr. Magdalena sas</vt:lpstr>
      <vt:lpstr>Special opportunities in ccet Dr. Iqbal shareef </vt:lpstr>
      <vt:lpstr>The office of advancement Charles Roy, Director of development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Opportunities to support and celebrate faculty and student collaborations at Bradley University</dc:title>
  <dc:creator>Windows User</dc:creator>
  <cp:lastModifiedBy>Konrad, Cathryn</cp:lastModifiedBy>
  <cp:revision>22</cp:revision>
  <cp:lastPrinted>2016-06-22T21:24:48Z</cp:lastPrinted>
  <dcterms:created xsi:type="dcterms:W3CDTF">2016-12-22T15:37:18Z</dcterms:created>
  <dcterms:modified xsi:type="dcterms:W3CDTF">2017-01-23T15:44:36Z</dcterms:modified>
</cp:coreProperties>
</file>