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050"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8CBF725D-E182-43DA-8926-C7D1049D1047}" type="datetimeFigureOut">
              <a:rPr lang="en-US" smtClean="0"/>
              <a:t>9/2/2015</a:t>
            </a:fld>
            <a:endParaRPr lang="en-US"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AAFDC3AA-4C07-45B6-9F4D-E33AD71A15F5}" type="slidenum">
              <a:rPr lang="en-US" smtClean="0"/>
              <a:t>‹#›</a:t>
            </a:fld>
            <a:endParaRPr lang="en-US"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BF725D-E182-43DA-8926-C7D1049D1047}" type="datetimeFigureOut">
              <a:rPr lang="en-US" smtClean="0"/>
              <a:t>9/2/2015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FDC3AA-4C07-45B6-9F4D-E33AD71A15F5}"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BF725D-E182-43DA-8926-C7D1049D1047}" type="datetimeFigureOut">
              <a:rPr lang="en-US" smtClean="0"/>
              <a:t>9/2/2015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FDC3AA-4C07-45B6-9F4D-E33AD71A15F5}"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CBF725D-E182-43DA-8926-C7D1049D1047}" type="datetimeFigureOut">
              <a:rPr lang="en-US" smtClean="0"/>
              <a:t>9/2/2015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FDC3AA-4C07-45B6-9F4D-E33AD71A15F5}"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BF725D-E182-43DA-8926-C7D1049D1047}" type="datetimeFigureOut">
              <a:rPr lang="en-US" smtClean="0"/>
              <a:t>9/2/2015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FDC3AA-4C07-45B6-9F4D-E33AD71A15F5}"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8CBF725D-E182-43DA-8926-C7D1049D1047}" type="datetimeFigureOut">
              <a:rPr lang="en-US" smtClean="0"/>
              <a:t>9/2/2015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FDC3AA-4C07-45B6-9F4D-E33AD71A15F5}" type="slidenum">
              <a:rPr lang="en-US" smtClean="0"/>
              <a:t>‹#›</a:t>
            </a:fld>
            <a:endParaRPr lang="en-US" dirty="0"/>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CBF725D-E182-43DA-8926-C7D1049D1047}" type="datetimeFigureOut">
              <a:rPr lang="en-US" smtClean="0"/>
              <a:t>9/2/2015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AFDC3AA-4C07-45B6-9F4D-E33AD71A15F5}"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CBF725D-E182-43DA-8926-C7D1049D1047}" type="datetimeFigureOut">
              <a:rPr lang="en-US" smtClean="0"/>
              <a:t>9/2/2015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AFDC3AA-4C07-45B6-9F4D-E33AD71A15F5}"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BF725D-E182-43DA-8926-C7D1049D1047}" type="datetimeFigureOut">
              <a:rPr lang="en-US" smtClean="0"/>
              <a:t>9/2/2015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AFDC3AA-4C07-45B6-9F4D-E33AD71A15F5}"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8CBF725D-E182-43DA-8926-C7D1049D1047}" type="datetimeFigureOut">
              <a:rPr lang="en-US" smtClean="0"/>
              <a:t>9/2/2015</a:t>
            </a:fld>
            <a:endParaRPr lang="en-US" dirty="0"/>
          </a:p>
        </p:txBody>
      </p:sp>
      <p:sp>
        <p:nvSpPr>
          <p:cNvPr id="7" name="Slide Number Placeholder 6"/>
          <p:cNvSpPr>
            <a:spLocks noGrp="1"/>
          </p:cNvSpPr>
          <p:nvPr>
            <p:ph type="sldNum" sz="quarter" idx="12"/>
          </p:nvPr>
        </p:nvSpPr>
        <p:spPr/>
        <p:txBody>
          <a:bodyPr/>
          <a:lstStyle/>
          <a:p>
            <a:fld id="{AAFDC3AA-4C07-45B6-9F4D-E33AD71A15F5}" type="slidenum">
              <a:rPr lang="en-US" smtClean="0"/>
              <a:t>‹#›</a:t>
            </a:fld>
            <a:endParaRPr lang="en-US" dirty="0"/>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BF725D-E182-43DA-8926-C7D1049D1047}" type="datetimeFigureOut">
              <a:rPr lang="en-US" smtClean="0"/>
              <a:t>9/2/2015</a:t>
            </a:fld>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7" name="Slide Number Placeholder 6"/>
          <p:cNvSpPr>
            <a:spLocks noGrp="1"/>
          </p:cNvSpPr>
          <p:nvPr>
            <p:ph type="sldNum" sz="quarter" idx="12"/>
          </p:nvPr>
        </p:nvSpPr>
        <p:spPr/>
        <p:txBody>
          <a:bodyPr/>
          <a:lstStyle/>
          <a:p>
            <a:fld id="{AAFDC3AA-4C07-45B6-9F4D-E33AD71A15F5}"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8CBF725D-E182-43DA-8926-C7D1049D1047}" type="datetimeFigureOut">
              <a:rPr lang="en-US" smtClean="0"/>
              <a:t>9/2/2015</a:t>
            </a:fld>
            <a:endParaRPr lang="en-US" dirty="0"/>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AAFDC3AA-4C07-45B6-9F4D-E33AD71A15F5}"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33365" y="2362200"/>
            <a:ext cx="3313355" cy="2438400"/>
          </a:xfrm>
        </p:spPr>
        <p:txBody>
          <a:bodyPr>
            <a:normAutofit/>
          </a:bodyPr>
          <a:lstStyle/>
          <a:p>
            <a:r>
              <a:rPr lang="en-US" sz="3200" dirty="0" smtClean="0"/>
              <a:t>Models and Methods of Collaborative Teaching</a:t>
            </a:r>
            <a:endParaRPr lang="en-US" sz="3200" dirty="0"/>
          </a:p>
        </p:txBody>
      </p:sp>
      <p:sp>
        <p:nvSpPr>
          <p:cNvPr id="3" name="Subtitle 2"/>
          <p:cNvSpPr>
            <a:spLocks noGrp="1"/>
          </p:cNvSpPr>
          <p:nvPr>
            <p:ph type="subTitle" idx="1"/>
          </p:nvPr>
        </p:nvSpPr>
        <p:spPr>
          <a:xfrm>
            <a:off x="4733365" y="4800600"/>
            <a:ext cx="3309803" cy="881109"/>
          </a:xfrm>
        </p:spPr>
        <p:txBody>
          <a:bodyPr>
            <a:normAutofit/>
          </a:bodyPr>
          <a:lstStyle/>
          <a:p>
            <a:r>
              <a:rPr lang="en-US" sz="1600" dirty="0" smtClean="0"/>
              <a:t>Integrating Across Disciplines</a:t>
            </a:r>
            <a:endParaRPr lang="en-US" sz="1600" dirty="0"/>
          </a:p>
        </p:txBody>
      </p:sp>
    </p:spTree>
    <p:extLst>
      <p:ext uri="{BB962C8B-B14F-4D97-AF65-F5344CB8AC3E}">
        <p14:creationId xmlns:p14="http://schemas.microsoft.com/office/powerpoint/2010/main" val="170048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Introduction</a:t>
            </a:r>
            <a:br>
              <a:rPr lang="en-US" dirty="0" smtClean="0"/>
            </a:br>
            <a:r>
              <a:rPr lang="en-US" sz="2700" dirty="0" smtClean="0"/>
              <a:t>Sherri Morris; Jeanie Bukowski</a:t>
            </a:r>
            <a:endParaRPr lang="en-US" sz="2700" dirty="0"/>
          </a:p>
        </p:txBody>
      </p:sp>
      <p:sp>
        <p:nvSpPr>
          <p:cNvPr id="3" name="Content Placeholder 2"/>
          <p:cNvSpPr>
            <a:spLocks noGrp="1"/>
          </p:cNvSpPr>
          <p:nvPr>
            <p:ph idx="1"/>
          </p:nvPr>
        </p:nvSpPr>
        <p:spPr/>
        <p:txBody>
          <a:bodyPr/>
          <a:lstStyle/>
          <a:p>
            <a:r>
              <a:rPr lang="en-US" dirty="0" smtClean="0"/>
              <a:t>Many models of collaborative teaching, e.g.:</a:t>
            </a:r>
          </a:p>
          <a:p>
            <a:pPr lvl="1"/>
            <a:r>
              <a:rPr lang="en-US" dirty="0" smtClean="0"/>
              <a:t>Team teaching (various formats)</a:t>
            </a:r>
          </a:p>
          <a:p>
            <a:pPr lvl="1"/>
            <a:r>
              <a:rPr lang="en-US" dirty="0" smtClean="0"/>
              <a:t>Linked/connected courses</a:t>
            </a:r>
          </a:p>
          <a:p>
            <a:r>
              <a:rPr lang="en-US" dirty="0" smtClean="0"/>
              <a:t>General benefits/synergies</a:t>
            </a:r>
          </a:p>
          <a:p>
            <a:r>
              <a:rPr lang="en-US" dirty="0" smtClean="0"/>
              <a:t>General challenges/difficulties</a:t>
            </a:r>
            <a:endParaRPr lang="en-US" dirty="0"/>
          </a:p>
        </p:txBody>
      </p:sp>
    </p:spTree>
    <p:extLst>
      <p:ext uri="{BB962C8B-B14F-4D97-AF65-F5344CB8AC3E}">
        <p14:creationId xmlns:p14="http://schemas.microsoft.com/office/powerpoint/2010/main" val="3879301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1561064"/>
          </a:xfrm>
        </p:spPr>
        <p:txBody>
          <a:bodyPr>
            <a:noAutofit/>
          </a:bodyPr>
          <a:lstStyle/>
          <a:p>
            <a:r>
              <a:rPr lang="en-US" sz="1800" dirty="0" smtClean="0"/>
              <a:t>Model 1: Team Teaching: Both instructors present throughout</a:t>
            </a:r>
            <a:br>
              <a:rPr lang="en-US" sz="1800" dirty="0" smtClean="0"/>
            </a:br>
            <a:r>
              <a:rPr lang="en-US" sz="1800" dirty="0" smtClean="0">
                <a:solidFill>
                  <a:schemeClr val="tx1"/>
                </a:solidFill>
              </a:rPr>
              <a:t>Natural and Physical Sciences</a:t>
            </a:r>
            <a:br>
              <a:rPr lang="en-US" sz="1800" dirty="0" smtClean="0">
                <a:solidFill>
                  <a:schemeClr val="tx1"/>
                </a:solidFill>
              </a:rPr>
            </a:br>
            <a:r>
              <a:rPr lang="en-US" sz="1800" dirty="0" smtClean="0">
                <a:solidFill>
                  <a:schemeClr val="tx1"/>
                </a:solidFill>
              </a:rPr>
              <a:t>SCI 103: Science Through Inquiry I, Energy</a:t>
            </a:r>
            <a:r>
              <a:rPr lang="en-US" sz="1800" dirty="0">
                <a:solidFill>
                  <a:schemeClr val="tx1"/>
                </a:solidFill>
              </a:rPr>
              <a:t/>
            </a:r>
            <a:br>
              <a:rPr lang="en-US" sz="1800" dirty="0">
                <a:solidFill>
                  <a:schemeClr val="tx1"/>
                </a:solidFill>
              </a:rPr>
            </a:br>
            <a:r>
              <a:rPr lang="en-US" sz="2800" dirty="0" smtClean="0">
                <a:solidFill>
                  <a:schemeClr val="tx1"/>
                </a:solidFill>
              </a:rPr>
              <a:t>	</a:t>
            </a:r>
            <a:r>
              <a:rPr lang="en-US" sz="1600" dirty="0" smtClean="0">
                <a:solidFill>
                  <a:schemeClr val="tx1"/>
                </a:solidFill>
              </a:rPr>
              <a:t>Michelle Edgcomb-Friday</a:t>
            </a:r>
            <a:endParaRPr lang="en-US" sz="1600" dirty="0">
              <a:solidFill>
                <a:schemeClr val="tx1"/>
              </a:solidFill>
            </a:endParaRPr>
          </a:p>
        </p:txBody>
      </p:sp>
      <p:sp>
        <p:nvSpPr>
          <p:cNvPr id="3" name="Content Placeholder 2"/>
          <p:cNvSpPr>
            <a:spLocks noGrp="1"/>
          </p:cNvSpPr>
          <p:nvPr>
            <p:ph idx="1"/>
          </p:nvPr>
        </p:nvSpPr>
        <p:spPr/>
        <p:txBody>
          <a:bodyPr>
            <a:normAutofit lnSpcReduction="10000"/>
          </a:bodyPr>
          <a:lstStyle/>
          <a:p>
            <a:r>
              <a:rPr lang="en-US" dirty="0" smtClean="0"/>
              <a:t>Integrated lab/lecture, thematic content from multiple disciplines, instructors work together at all stages (team-teaching)</a:t>
            </a:r>
          </a:p>
          <a:p>
            <a:r>
              <a:rPr lang="en-US" dirty="0" smtClean="0"/>
              <a:t>Benefits/synergies of model</a:t>
            </a:r>
          </a:p>
          <a:p>
            <a:pPr lvl="1"/>
            <a:r>
              <a:rPr lang="en-US" dirty="0" smtClean="0"/>
              <a:t>1. Emphasis on crosscutting concepts</a:t>
            </a:r>
          </a:p>
          <a:p>
            <a:pPr lvl="1"/>
            <a:r>
              <a:rPr lang="en-US" dirty="0" smtClean="0"/>
              <a:t>2. Negotiation of ideas and perspectives</a:t>
            </a:r>
          </a:p>
          <a:p>
            <a:pPr lvl="1"/>
            <a:r>
              <a:rPr lang="en-US" dirty="0" smtClean="0"/>
              <a:t>3. Increased creativity </a:t>
            </a:r>
          </a:p>
          <a:p>
            <a:pPr lvl="1"/>
            <a:r>
              <a:rPr lang="en-US" dirty="0" smtClean="0"/>
              <a:t>4. Development of assessment</a:t>
            </a:r>
          </a:p>
          <a:p>
            <a:pPr lvl="1"/>
            <a:r>
              <a:rPr lang="en-US" dirty="0" smtClean="0"/>
              <a:t>5. Modeling collaboration</a:t>
            </a:r>
          </a:p>
          <a:p>
            <a:pPr marL="365760" lvl="1" indent="0">
              <a:buNone/>
            </a:pPr>
            <a:endParaRPr lang="en-US" dirty="0"/>
          </a:p>
        </p:txBody>
      </p:sp>
    </p:spTree>
    <p:extLst>
      <p:ext uri="{BB962C8B-B14F-4D97-AF65-F5344CB8AC3E}">
        <p14:creationId xmlns:p14="http://schemas.microsoft.com/office/powerpoint/2010/main" val="252098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762000"/>
            <a:ext cx="7024744" cy="1408664"/>
          </a:xfrm>
        </p:spPr>
        <p:txBody>
          <a:bodyPr>
            <a:normAutofit fontScale="90000"/>
          </a:bodyPr>
          <a:lstStyle/>
          <a:p>
            <a:r>
              <a:rPr lang="en-US" sz="2000" dirty="0">
                <a:solidFill>
                  <a:srgbClr val="94C600"/>
                </a:solidFill>
              </a:rPr>
              <a:t>Model 1: Team Teaching: Both instructors present throughout</a:t>
            </a:r>
            <a:br>
              <a:rPr lang="en-US" sz="2000" dirty="0">
                <a:solidFill>
                  <a:srgbClr val="94C600"/>
                </a:solidFill>
              </a:rPr>
            </a:br>
            <a:r>
              <a:rPr lang="en-US" sz="2000" dirty="0">
                <a:solidFill>
                  <a:prstClr val="black"/>
                </a:solidFill>
              </a:rPr>
              <a:t>Natural and Physical Sciences</a:t>
            </a:r>
            <a:br>
              <a:rPr lang="en-US" sz="2000" dirty="0">
                <a:solidFill>
                  <a:prstClr val="black"/>
                </a:solidFill>
              </a:rPr>
            </a:br>
            <a:r>
              <a:rPr lang="en-US" sz="2000" dirty="0">
                <a:solidFill>
                  <a:prstClr val="black"/>
                </a:solidFill>
              </a:rPr>
              <a:t>SCI 103: Science Through Inquiry</a:t>
            </a:r>
            <a:r>
              <a:rPr lang="en-US" sz="2800" dirty="0">
                <a:solidFill>
                  <a:prstClr val="black"/>
                </a:solidFill>
              </a:rPr>
              <a:t/>
            </a:r>
            <a:br>
              <a:rPr lang="en-US" sz="2800" dirty="0">
                <a:solidFill>
                  <a:prstClr val="black"/>
                </a:solidFill>
              </a:rPr>
            </a:br>
            <a:r>
              <a:rPr lang="en-US" sz="2800" dirty="0">
                <a:solidFill>
                  <a:prstClr val="black"/>
                </a:solidFill>
              </a:rPr>
              <a:t>	</a:t>
            </a:r>
            <a:r>
              <a:rPr lang="en-US" sz="1800" dirty="0">
                <a:solidFill>
                  <a:prstClr val="black"/>
                </a:solidFill>
              </a:rPr>
              <a:t>Michelle Edgcomb-Friday</a:t>
            </a:r>
            <a:endParaRPr lang="en-US" dirty="0"/>
          </a:p>
        </p:txBody>
      </p:sp>
      <p:sp>
        <p:nvSpPr>
          <p:cNvPr id="3" name="Content Placeholder 2"/>
          <p:cNvSpPr>
            <a:spLocks noGrp="1"/>
          </p:cNvSpPr>
          <p:nvPr>
            <p:ph idx="1"/>
          </p:nvPr>
        </p:nvSpPr>
        <p:spPr/>
        <p:txBody>
          <a:bodyPr/>
          <a:lstStyle/>
          <a:p>
            <a:r>
              <a:rPr lang="en-US" dirty="0" smtClean="0"/>
              <a:t>Challenges/difficulties of model</a:t>
            </a:r>
          </a:p>
          <a:p>
            <a:pPr lvl="1"/>
            <a:r>
              <a:rPr lang="en-US" dirty="0" smtClean="0"/>
              <a:t>1. Student perception of team-teaching</a:t>
            </a:r>
          </a:p>
          <a:p>
            <a:pPr lvl="1"/>
            <a:r>
              <a:rPr lang="en-US" dirty="0" smtClean="0"/>
              <a:t>2</a:t>
            </a:r>
            <a:r>
              <a:rPr lang="en-US" dirty="0"/>
              <a:t>. </a:t>
            </a:r>
            <a:r>
              <a:rPr lang="en-US" dirty="0" smtClean="0"/>
              <a:t>Coordination of schedules</a:t>
            </a:r>
          </a:p>
          <a:p>
            <a:pPr lvl="1"/>
            <a:r>
              <a:rPr lang="en-US" dirty="0"/>
              <a:t>3</a:t>
            </a:r>
            <a:r>
              <a:rPr lang="en-US" dirty="0" smtClean="0"/>
              <a:t>. </a:t>
            </a:r>
            <a:r>
              <a:rPr lang="en-US" dirty="0"/>
              <a:t>Assignation of teaching </a:t>
            </a:r>
            <a:r>
              <a:rPr lang="en-US" dirty="0" smtClean="0"/>
              <a:t>credit</a:t>
            </a:r>
          </a:p>
          <a:p>
            <a:pPr lvl="1"/>
            <a:r>
              <a:rPr lang="en-US" dirty="0"/>
              <a:t>4</a:t>
            </a:r>
            <a:r>
              <a:rPr lang="en-US" dirty="0" smtClean="0"/>
              <a:t>. Most challenges decrease over time</a:t>
            </a:r>
            <a:endParaRPr lang="en-US" dirty="0"/>
          </a:p>
        </p:txBody>
      </p:sp>
    </p:spTree>
    <p:extLst>
      <p:ext uri="{BB962C8B-B14F-4D97-AF65-F5344CB8AC3E}">
        <p14:creationId xmlns:p14="http://schemas.microsoft.com/office/powerpoint/2010/main" val="2162045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09600"/>
            <a:ext cx="7024744" cy="1713464"/>
          </a:xfrm>
        </p:spPr>
        <p:txBody>
          <a:bodyPr>
            <a:normAutofit fontScale="90000"/>
          </a:bodyPr>
          <a:lstStyle/>
          <a:p>
            <a:r>
              <a:rPr lang="en-US" sz="2000" dirty="0">
                <a:solidFill>
                  <a:srgbClr val="94C600"/>
                </a:solidFill>
              </a:rPr>
              <a:t>Model </a:t>
            </a:r>
            <a:r>
              <a:rPr lang="en-US" sz="2000" dirty="0" smtClean="0">
                <a:solidFill>
                  <a:srgbClr val="94C600"/>
                </a:solidFill>
              </a:rPr>
              <a:t>2: </a:t>
            </a:r>
            <a:r>
              <a:rPr lang="en-US" sz="2000" dirty="0">
                <a:solidFill>
                  <a:srgbClr val="94C600"/>
                </a:solidFill>
              </a:rPr>
              <a:t>Team </a:t>
            </a:r>
            <a:r>
              <a:rPr lang="en-US" sz="2000" dirty="0" smtClean="0">
                <a:solidFill>
                  <a:srgbClr val="94C600"/>
                </a:solidFill>
              </a:rPr>
              <a:t>Teaching: Separate components with synthesis at the end</a:t>
            </a:r>
            <a:r>
              <a:rPr lang="en-US" sz="2000" dirty="0">
                <a:solidFill>
                  <a:srgbClr val="94C600"/>
                </a:solidFill>
              </a:rPr>
              <a:t/>
            </a:r>
            <a:br>
              <a:rPr lang="en-US" sz="2000" dirty="0">
                <a:solidFill>
                  <a:srgbClr val="94C600"/>
                </a:solidFill>
              </a:rPr>
            </a:br>
            <a:r>
              <a:rPr lang="en-US" sz="2000" dirty="0" smtClean="0">
                <a:solidFill>
                  <a:prstClr val="black"/>
                </a:solidFill>
              </a:rPr>
              <a:t>Natural, Physical, and Social </a:t>
            </a:r>
            <a:r>
              <a:rPr lang="en-US" sz="2000" dirty="0">
                <a:solidFill>
                  <a:prstClr val="black"/>
                </a:solidFill>
              </a:rPr>
              <a:t>Sciences</a:t>
            </a:r>
            <a:br>
              <a:rPr lang="en-US" sz="2000" dirty="0">
                <a:solidFill>
                  <a:prstClr val="black"/>
                </a:solidFill>
              </a:rPr>
            </a:br>
            <a:r>
              <a:rPr lang="en-US" sz="2000" dirty="0" smtClean="0">
                <a:solidFill>
                  <a:prstClr val="black"/>
                </a:solidFill>
              </a:rPr>
              <a:t>MST 635; HON 100: Global Climate Change</a:t>
            </a:r>
            <a:r>
              <a:rPr lang="en-US" sz="2000" dirty="0">
                <a:solidFill>
                  <a:prstClr val="black"/>
                </a:solidFill>
              </a:rPr>
              <a:t/>
            </a:r>
            <a:br>
              <a:rPr lang="en-US" sz="2000" dirty="0">
                <a:solidFill>
                  <a:prstClr val="black"/>
                </a:solidFill>
              </a:rPr>
            </a:br>
            <a:r>
              <a:rPr lang="en-US" sz="2800" dirty="0">
                <a:solidFill>
                  <a:prstClr val="black"/>
                </a:solidFill>
              </a:rPr>
              <a:t>	</a:t>
            </a:r>
            <a:r>
              <a:rPr lang="en-US" sz="1800" dirty="0" smtClean="0">
                <a:solidFill>
                  <a:prstClr val="black"/>
                </a:solidFill>
              </a:rPr>
              <a:t>Jeanie Bukowski, Sherri Morris</a:t>
            </a:r>
            <a:endParaRPr lang="en-US" sz="1800" dirty="0"/>
          </a:p>
        </p:txBody>
      </p:sp>
      <p:sp>
        <p:nvSpPr>
          <p:cNvPr id="3" name="Content Placeholder 2"/>
          <p:cNvSpPr>
            <a:spLocks noGrp="1"/>
          </p:cNvSpPr>
          <p:nvPr>
            <p:ph idx="1"/>
          </p:nvPr>
        </p:nvSpPr>
        <p:spPr/>
        <p:txBody>
          <a:bodyPr>
            <a:normAutofit fontScale="70000" lnSpcReduction="20000"/>
          </a:bodyPr>
          <a:lstStyle/>
          <a:p>
            <a:r>
              <a:rPr lang="en-US" dirty="0"/>
              <a:t>Global climate change as a complex problem. MST 635: </a:t>
            </a:r>
            <a:r>
              <a:rPr lang="en-US" i="1" dirty="0"/>
              <a:t>Natural/earth sciences perspective </a:t>
            </a:r>
            <a:r>
              <a:rPr lang="en-US" dirty="0"/>
              <a:t>(global heat </a:t>
            </a:r>
            <a:r>
              <a:rPr lang="en-US" dirty="0" smtClean="0"/>
              <a:t>budget) </a:t>
            </a:r>
            <a:r>
              <a:rPr lang="en-US" dirty="0"/>
              <a:t>with a component addressing </a:t>
            </a:r>
            <a:r>
              <a:rPr lang="en-US" i="1" dirty="0"/>
              <a:t>social science </a:t>
            </a:r>
            <a:r>
              <a:rPr lang="en-US" dirty="0"/>
              <a:t>perspective </a:t>
            </a:r>
            <a:r>
              <a:rPr lang="en-US" dirty="0" smtClean="0"/>
              <a:t>(trade, </a:t>
            </a:r>
            <a:r>
              <a:rPr lang="en-US" dirty="0"/>
              <a:t>international </a:t>
            </a:r>
            <a:r>
              <a:rPr lang="en-US" dirty="0" smtClean="0"/>
              <a:t>relations, policy, security). HON 100: </a:t>
            </a:r>
            <a:r>
              <a:rPr lang="en-US" i="1" dirty="0" smtClean="0"/>
              <a:t>Social science perspective</a:t>
            </a:r>
            <a:r>
              <a:rPr lang="en-US" dirty="0" smtClean="0"/>
              <a:t> (international negotiations), but with a basic understanding of the </a:t>
            </a:r>
            <a:r>
              <a:rPr lang="en-US" i="1" dirty="0" smtClean="0"/>
              <a:t>natural/physical science</a:t>
            </a:r>
            <a:r>
              <a:rPr lang="en-US" dirty="0" smtClean="0"/>
              <a:t>. Both involve a simulated negotiation.</a:t>
            </a:r>
          </a:p>
          <a:p>
            <a:r>
              <a:rPr lang="en-US" dirty="0" smtClean="0"/>
              <a:t>Benefits/synergies </a:t>
            </a:r>
            <a:r>
              <a:rPr lang="en-US" dirty="0"/>
              <a:t>of model</a:t>
            </a:r>
          </a:p>
          <a:p>
            <a:pPr lvl="1"/>
            <a:r>
              <a:rPr lang="en-US" dirty="0"/>
              <a:t>1</a:t>
            </a:r>
            <a:r>
              <a:rPr lang="en-US" dirty="0" smtClean="0"/>
              <a:t>. Each instructor brings to the course her expertise on a crucial component of this problem. Students gain a more complete understanding.</a:t>
            </a:r>
            <a:endParaRPr lang="en-US" dirty="0"/>
          </a:p>
          <a:p>
            <a:pPr lvl="1"/>
            <a:r>
              <a:rPr lang="en-US" dirty="0"/>
              <a:t>2</a:t>
            </a:r>
            <a:r>
              <a:rPr lang="en-US" dirty="0" smtClean="0"/>
              <a:t>. Instructors learn from each other; knowledge as well as teaching/learning goals and techniques across departments.</a:t>
            </a:r>
            <a:endParaRPr lang="en-US" dirty="0"/>
          </a:p>
          <a:p>
            <a:pPr lvl="1"/>
            <a:r>
              <a:rPr lang="en-US" dirty="0"/>
              <a:t>3</a:t>
            </a:r>
            <a:r>
              <a:rPr lang="en-US" dirty="0" smtClean="0"/>
              <a:t>. Students bring together these components in the simulated negotiation; instructors can evaluate student mastery of both the “science” and the “politics”</a:t>
            </a:r>
            <a:endParaRPr lang="en-US" dirty="0"/>
          </a:p>
          <a:p>
            <a:endParaRPr lang="en-US" dirty="0"/>
          </a:p>
        </p:txBody>
      </p:sp>
    </p:spTree>
    <p:extLst>
      <p:ext uri="{BB962C8B-B14F-4D97-AF65-F5344CB8AC3E}">
        <p14:creationId xmlns:p14="http://schemas.microsoft.com/office/powerpoint/2010/main" val="251485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762000"/>
            <a:ext cx="7024744" cy="1408664"/>
          </a:xfrm>
        </p:spPr>
        <p:txBody>
          <a:bodyPr>
            <a:normAutofit fontScale="90000"/>
          </a:bodyPr>
          <a:lstStyle/>
          <a:p>
            <a:r>
              <a:rPr lang="en-US" sz="2000" dirty="0">
                <a:solidFill>
                  <a:srgbClr val="94C600"/>
                </a:solidFill>
              </a:rPr>
              <a:t>Model 2: Team Teaching: Separate components with synthesis at the end</a:t>
            </a:r>
            <a:br>
              <a:rPr lang="en-US" sz="2000" dirty="0">
                <a:solidFill>
                  <a:srgbClr val="94C600"/>
                </a:solidFill>
              </a:rPr>
            </a:br>
            <a:r>
              <a:rPr lang="en-US" sz="2000" dirty="0">
                <a:solidFill>
                  <a:prstClr val="black"/>
                </a:solidFill>
              </a:rPr>
              <a:t>Natural, Physical, and Social Sciences</a:t>
            </a:r>
            <a:br>
              <a:rPr lang="en-US" sz="2000" dirty="0">
                <a:solidFill>
                  <a:prstClr val="black"/>
                </a:solidFill>
              </a:rPr>
            </a:br>
            <a:r>
              <a:rPr lang="en-US" sz="2000" dirty="0">
                <a:solidFill>
                  <a:prstClr val="black"/>
                </a:solidFill>
              </a:rPr>
              <a:t>MST 635; HON 100: Global Climate Change</a:t>
            </a:r>
            <a:br>
              <a:rPr lang="en-US" sz="2000" dirty="0">
                <a:solidFill>
                  <a:prstClr val="black"/>
                </a:solidFill>
              </a:rPr>
            </a:br>
            <a:r>
              <a:rPr lang="en-US" sz="2800" dirty="0">
                <a:solidFill>
                  <a:prstClr val="black"/>
                </a:solidFill>
              </a:rPr>
              <a:t>	</a:t>
            </a:r>
            <a:r>
              <a:rPr lang="en-US" sz="1800" dirty="0">
                <a:solidFill>
                  <a:prstClr val="black"/>
                </a:solidFill>
              </a:rPr>
              <a:t>Jeanie Bukowski, Sherri Morris</a:t>
            </a:r>
            <a:endParaRPr lang="en-US" dirty="0"/>
          </a:p>
        </p:txBody>
      </p:sp>
      <p:sp>
        <p:nvSpPr>
          <p:cNvPr id="3" name="Content Placeholder 2"/>
          <p:cNvSpPr>
            <a:spLocks noGrp="1"/>
          </p:cNvSpPr>
          <p:nvPr>
            <p:ph idx="1"/>
          </p:nvPr>
        </p:nvSpPr>
        <p:spPr/>
        <p:txBody>
          <a:bodyPr/>
          <a:lstStyle/>
          <a:p>
            <a:pPr lvl="0">
              <a:buClr>
                <a:srgbClr val="94C600"/>
              </a:buClr>
            </a:pPr>
            <a:r>
              <a:rPr lang="en-US" dirty="0">
                <a:solidFill>
                  <a:srgbClr val="3E3D2D"/>
                </a:solidFill>
              </a:rPr>
              <a:t>Challenges/difficulties of model</a:t>
            </a:r>
          </a:p>
          <a:p>
            <a:pPr lvl="1">
              <a:buClr>
                <a:srgbClr val="94C600"/>
              </a:buClr>
            </a:pPr>
            <a:r>
              <a:rPr lang="en-US" dirty="0">
                <a:solidFill>
                  <a:srgbClr val="3E3D2D"/>
                </a:solidFill>
              </a:rPr>
              <a:t>1</a:t>
            </a:r>
            <a:r>
              <a:rPr lang="en-US" dirty="0" smtClean="0">
                <a:solidFill>
                  <a:srgbClr val="3E3D2D"/>
                </a:solidFill>
              </a:rPr>
              <a:t>. Finding time to coordinate and plan.</a:t>
            </a:r>
          </a:p>
          <a:p>
            <a:pPr lvl="1">
              <a:buClr>
                <a:srgbClr val="94C600"/>
              </a:buClr>
            </a:pPr>
            <a:r>
              <a:rPr lang="en-US" dirty="0" smtClean="0">
                <a:solidFill>
                  <a:srgbClr val="3E3D2D"/>
                </a:solidFill>
              </a:rPr>
              <a:t>2. Credit/compensation.</a:t>
            </a:r>
            <a:endParaRPr lang="en-US" dirty="0">
              <a:solidFill>
                <a:srgbClr val="3E3D2D"/>
              </a:solidFill>
            </a:endParaRPr>
          </a:p>
          <a:p>
            <a:pPr lvl="1">
              <a:buClr>
                <a:srgbClr val="94C600"/>
              </a:buClr>
            </a:pPr>
            <a:r>
              <a:rPr lang="en-US" dirty="0">
                <a:solidFill>
                  <a:srgbClr val="3E3D2D"/>
                </a:solidFill>
              </a:rPr>
              <a:t>3</a:t>
            </a:r>
            <a:r>
              <a:rPr lang="en-US" dirty="0" smtClean="0">
                <a:solidFill>
                  <a:srgbClr val="3E3D2D"/>
                </a:solidFill>
              </a:rPr>
              <a:t>. Natural/physical and social science components not truly integrated throughout the course.</a:t>
            </a:r>
            <a:endParaRPr lang="en-US" dirty="0">
              <a:solidFill>
                <a:srgbClr val="3E3D2D"/>
              </a:solidFill>
            </a:endParaRPr>
          </a:p>
          <a:p>
            <a:endParaRPr lang="en-US" dirty="0"/>
          </a:p>
        </p:txBody>
      </p:sp>
    </p:spTree>
    <p:extLst>
      <p:ext uri="{BB962C8B-B14F-4D97-AF65-F5344CB8AC3E}">
        <p14:creationId xmlns:p14="http://schemas.microsoft.com/office/powerpoint/2010/main" val="1816254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838200"/>
            <a:ext cx="7024744" cy="1332464"/>
          </a:xfrm>
        </p:spPr>
        <p:txBody>
          <a:bodyPr>
            <a:normAutofit fontScale="90000"/>
          </a:bodyPr>
          <a:lstStyle/>
          <a:p>
            <a:r>
              <a:rPr lang="en-US" sz="2000" dirty="0">
                <a:solidFill>
                  <a:srgbClr val="94C600"/>
                </a:solidFill>
              </a:rPr>
              <a:t>Model </a:t>
            </a:r>
            <a:r>
              <a:rPr lang="en-US" sz="2000" dirty="0" smtClean="0">
                <a:solidFill>
                  <a:srgbClr val="94C600"/>
                </a:solidFill>
              </a:rPr>
              <a:t>3: Linked Courses</a:t>
            </a:r>
            <a:r>
              <a:rPr lang="en-US" sz="2000" dirty="0">
                <a:solidFill>
                  <a:srgbClr val="94C600"/>
                </a:solidFill>
              </a:rPr>
              <a:t/>
            </a:r>
            <a:br>
              <a:rPr lang="en-US" sz="2000" dirty="0">
                <a:solidFill>
                  <a:srgbClr val="94C600"/>
                </a:solidFill>
              </a:rPr>
            </a:br>
            <a:r>
              <a:rPr lang="en-US" sz="2000" dirty="0" smtClean="0">
                <a:solidFill>
                  <a:prstClr val="black"/>
                </a:solidFill>
              </a:rPr>
              <a:t>English and Communication</a:t>
            </a:r>
            <a:r>
              <a:rPr lang="en-US" sz="2000" dirty="0">
                <a:solidFill>
                  <a:prstClr val="black"/>
                </a:solidFill>
              </a:rPr>
              <a:t/>
            </a:r>
            <a:br>
              <a:rPr lang="en-US" sz="2000" dirty="0">
                <a:solidFill>
                  <a:prstClr val="black"/>
                </a:solidFill>
              </a:rPr>
            </a:br>
            <a:r>
              <a:rPr lang="en-US" sz="2000" dirty="0" smtClean="0">
                <a:solidFill>
                  <a:prstClr val="black"/>
                </a:solidFill>
              </a:rPr>
              <a:t>ENG 101/COM 103: English Composition/The Oral Communication Process</a:t>
            </a:r>
            <a:r>
              <a:rPr lang="en-US" sz="2300" dirty="0">
                <a:solidFill>
                  <a:prstClr val="black"/>
                </a:solidFill>
              </a:rPr>
              <a:t/>
            </a:r>
            <a:br>
              <a:rPr lang="en-US" sz="2300" dirty="0">
                <a:solidFill>
                  <a:prstClr val="black"/>
                </a:solidFill>
              </a:rPr>
            </a:br>
            <a:r>
              <a:rPr lang="en-US" sz="2300" dirty="0">
                <a:solidFill>
                  <a:prstClr val="black"/>
                </a:solidFill>
              </a:rPr>
              <a:t>	</a:t>
            </a:r>
            <a:r>
              <a:rPr lang="en-US" sz="1800" dirty="0" smtClean="0">
                <a:solidFill>
                  <a:prstClr val="black"/>
                </a:solidFill>
              </a:rPr>
              <a:t>Amy Eggert; Jan Frazier</a:t>
            </a:r>
            <a:endParaRPr lang="en-US" sz="1800" dirty="0"/>
          </a:p>
        </p:txBody>
      </p:sp>
      <p:sp>
        <p:nvSpPr>
          <p:cNvPr id="3" name="Content Placeholder 2"/>
          <p:cNvSpPr>
            <a:spLocks noGrp="1"/>
          </p:cNvSpPr>
          <p:nvPr>
            <p:ph idx="1"/>
          </p:nvPr>
        </p:nvSpPr>
        <p:spPr>
          <a:xfrm>
            <a:off x="1043492" y="2323652"/>
            <a:ext cx="6777317" cy="4534348"/>
          </a:xfrm>
        </p:spPr>
        <p:txBody>
          <a:bodyPr>
            <a:normAutofit fontScale="62500" lnSpcReduction="20000"/>
          </a:bodyPr>
          <a:lstStyle/>
          <a:p>
            <a:r>
              <a:rPr lang="en-US" dirty="0"/>
              <a:t>The students who enroll in </a:t>
            </a:r>
            <a:r>
              <a:rPr lang="en-US" dirty="0" smtClean="0"/>
              <a:t>this linked </a:t>
            </a:r>
            <a:r>
              <a:rPr lang="en-US" dirty="0"/>
              <a:t>class enjoy the opportunity to learn to communicate both in oral and written language during the one semester. Working together with the English and Communication instructors, the students are able to receive credit for two gen eds as well as exclusive instruction from the librarian, who develops lessons of “college” research methods just for the linked classes.</a:t>
            </a:r>
          </a:p>
          <a:p>
            <a:pPr lvl="0">
              <a:buClr>
                <a:srgbClr val="94C600"/>
              </a:buClr>
            </a:pPr>
            <a:r>
              <a:rPr lang="en-US" dirty="0" smtClean="0">
                <a:solidFill>
                  <a:srgbClr val="3E3D2D"/>
                </a:solidFill>
              </a:rPr>
              <a:t>Benefits/synergies </a:t>
            </a:r>
            <a:r>
              <a:rPr lang="en-US" dirty="0">
                <a:solidFill>
                  <a:srgbClr val="3E3D2D"/>
                </a:solidFill>
              </a:rPr>
              <a:t>of model</a:t>
            </a:r>
          </a:p>
          <a:p>
            <a:pPr lvl="1">
              <a:buClr>
                <a:srgbClr val="94C600"/>
              </a:buClr>
            </a:pPr>
            <a:r>
              <a:rPr lang="en-US" dirty="0" smtClean="0"/>
              <a:t>1. Kill </a:t>
            </a:r>
            <a:r>
              <a:rPr lang="en-US" dirty="0"/>
              <a:t>two birds with one stone – English 101 and Communication 103 in one semester</a:t>
            </a:r>
            <a:endParaRPr lang="en-US" dirty="0">
              <a:solidFill>
                <a:srgbClr val="3E3D2D"/>
              </a:solidFill>
            </a:endParaRPr>
          </a:p>
          <a:p>
            <a:pPr lvl="1">
              <a:buClr>
                <a:srgbClr val="94C600"/>
              </a:buClr>
            </a:pPr>
            <a:r>
              <a:rPr lang="en-US" dirty="0">
                <a:solidFill>
                  <a:srgbClr val="3E3D2D"/>
                </a:solidFill>
              </a:rPr>
              <a:t>2</a:t>
            </a:r>
            <a:r>
              <a:rPr lang="en-US" dirty="0" smtClean="0">
                <a:solidFill>
                  <a:srgbClr val="3E3D2D"/>
                </a:solidFill>
              </a:rPr>
              <a:t>.</a:t>
            </a:r>
            <a:r>
              <a:rPr lang="en-US" dirty="0"/>
              <a:t> Stay and work together as a “family” for the semester – the bond is strengthened because of being together all week in two classes – and there's double motivation, support, and validation since the instructors work together as well.</a:t>
            </a:r>
            <a:endParaRPr lang="en-US" dirty="0">
              <a:solidFill>
                <a:srgbClr val="3E3D2D"/>
              </a:solidFill>
            </a:endParaRPr>
          </a:p>
          <a:p>
            <a:pPr lvl="1">
              <a:buClr>
                <a:srgbClr val="94C600"/>
              </a:buClr>
            </a:pPr>
            <a:r>
              <a:rPr lang="en-US" dirty="0">
                <a:solidFill>
                  <a:srgbClr val="3E3D2D"/>
                </a:solidFill>
              </a:rPr>
              <a:t>3</a:t>
            </a:r>
            <a:r>
              <a:rPr lang="en-US" dirty="0" smtClean="0">
                <a:solidFill>
                  <a:srgbClr val="3E3D2D"/>
                </a:solidFill>
              </a:rPr>
              <a:t>.</a:t>
            </a:r>
            <a:r>
              <a:rPr lang="en-US" dirty="0"/>
              <a:t> Coordination of the English essays and Communication speeches, which helps to eliminate the intimidation of the classes and increases the comfort level in both classes.</a:t>
            </a:r>
            <a:endParaRPr lang="en-US" dirty="0">
              <a:solidFill>
                <a:srgbClr val="3E3D2D"/>
              </a:solidFill>
            </a:endParaRPr>
          </a:p>
          <a:p>
            <a:pPr lvl="1">
              <a:buClr>
                <a:srgbClr val="94C600"/>
              </a:buClr>
            </a:pPr>
            <a:r>
              <a:rPr lang="en-US" dirty="0">
                <a:solidFill>
                  <a:srgbClr val="3E3D2D"/>
                </a:solidFill>
              </a:rPr>
              <a:t>4</a:t>
            </a:r>
            <a:r>
              <a:rPr lang="en-US" dirty="0" smtClean="0">
                <a:solidFill>
                  <a:srgbClr val="3E3D2D"/>
                </a:solidFill>
              </a:rPr>
              <a:t>.</a:t>
            </a:r>
            <a:r>
              <a:rPr lang="en-US" dirty="0"/>
              <a:t> Advanced research methods learned in the library – for example, Zotero -- and reinforcement of skills, goals, and study habits</a:t>
            </a:r>
            <a:endParaRPr lang="en-US" dirty="0" smtClean="0">
              <a:solidFill>
                <a:srgbClr val="3E3D2D"/>
              </a:solidFill>
            </a:endParaRPr>
          </a:p>
          <a:p>
            <a:pPr lvl="1">
              <a:buClr>
                <a:srgbClr val="94C600"/>
              </a:buClr>
            </a:pPr>
            <a:r>
              <a:rPr lang="en-US" dirty="0" smtClean="0">
                <a:solidFill>
                  <a:srgbClr val="3E3D2D"/>
                </a:solidFill>
              </a:rPr>
              <a:t>5.</a:t>
            </a:r>
            <a:r>
              <a:rPr lang="en-US" dirty="0"/>
              <a:t> 100 percent of the students who take post-evaluations of the Eng/Com linked course say they would recommend it to others.</a:t>
            </a:r>
          </a:p>
          <a:p>
            <a:pPr lvl="1">
              <a:buClr>
                <a:srgbClr val="94C600"/>
              </a:buClr>
            </a:pPr>
            <a:endParaRPr lang="en-US" dirty="0">
              <a:solidFill>
                <a:srgbClr val="3E3D2D"/>
              </a:solidFill>
            </a:endParaRPr>
          </a:p>
          <a:p>
            <a:endParaRPr lang="en-US" dirty="0"/>
          </a:p>
        </p:txBody>
      </p:sp>
    </p:spTree>
    <p:extLst>
      <p:ext uri="{BB962C8B-B14F-4D97-AF65-F5344CB8AC3E}">
        <p14:creationId xmlns:p14="http://schemas.microsoft.com/office/powerpoint/2010/main" val="7037034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762000"/>
            <a:ext cx="7024744" cy="1408664"/>
          </a:xfrm>
        </p:spPr>
        <p:txBody>
          <a:bodyPr>
            <a:normAutofit fontScale="90000"/>
          </a:bodyPr>
          <a:lstStyle/>
          <a:p>
            <a:r>
              <a:rPr lang="en-US" sz="2000" dirty="0">
                <a:solidFill>
                  <a:srgbClr val="94C600"/>
                </a:solidFill>
              </a:rPr>
              <a:t>Model 3: Linked Courses</a:t>
            </a:r>
            <a:br>
              <a:rPr lang="en-US" sz="2000" dirty="0">
                <a:solidFill>
                  <a:srgbClr val="94C600"/>
                </a:solidFill>
              </a:rPr>
            </a:br>
            <a:r>
              <a:rPr lang="en-US" sz="2000" dirty="0">
                <a:solidFill>
                  <a:prstClr val="black"/>
                </a:solidFill>
              </a:rPr>
              <a:t>English and Communication</a:t>
            </a:r>
            <a:br>
              <a:rPr lang="en-US" sz="2000" dirty="0">
                <a:solidFill>
                  <a:prstClr val="black"/>
                </a:solidFill>
              </a:rPr>
            </a:br>
            <a:r>
              <a:rPr lang="en-US" sz="2000" dirty="0">
                <a:solidFill>
                  <a:prstClr val="black"/>
                </a:solidFill>
              </a:rPr>
              <a:t>ENG 101/COM 103: English Composition/The Oral Communication Process</a:t>
            </a:r>
            <a:r>
              <a:rPr lang="en-US" sz="2100" dirty="0">
                <a:solidFill>
                  <a:prstClr val="black"/>
                </a:solidFill>
              </a:rPr>
              <a:t/>
            </a:r>
            <a:br>
              <a:rPr lang="en-US" sz="2100" dirty="0">
                <a:solidFill>
                  <a:prstClr val="black"/>
                </a:solidFill>
              </a:rPr>
            </a:br>
            <a:r>
              <a:rPr lang="en-US" sz="2100" dirty="0">
                <a:solidFill>
                  <a:prstClr val="black"/>
                </a:solidFill>
              </a:rPr>
              <a:t>	</a:t>
            </a:r>
            <a:r>
              <a:rPr lang="en-US" sz="1800" dirty="0">
                <a:solidFill>
                  <a:prstClr val="black"/>
                </a:solidFill>
              </a:rPr>
              <a:t>Amy Eggert; Jan Frazier</a:t>
            </a:r>
            <a:endParaRPr lang="en-US" sz="1800" dirty="0"/>
          </a:p>
        </p:txBody>
      </p:sp>
      <p:sp>
        <p:nvSpPr>
          <p:cNvPr id="3" name="Content Placeholder 2"/>
          <p:cNvSpPr>
            <a:spLocks noGrp="1"/>
          </p:cNvSpPr>
          <p:nvPr>
            <p:ph idx="1"/>
          </p:nvPr>
        </p:nvSpPr>
        <p:spPr/>
        <p:txBody>
          <a:bodyPr/>
          <a:lstStyle/>
          <a:p>
            <a:pPr lvl="0">
              <a:buClr>
                <a:srgbClr val="94C600"/>
              </a:buClr>
            </a:pPr>
            <a:r>
              <a:rPr lang="en-US" dirty="0">
                <a:solidFill>
                  <a:srgbClr val="3E3D2D"/>
                </a:solidFill>
              </a:rPr>
              <a:t>Challenges/difficulties of model</a:t>
            </a:r>
          </a:p>
          <a:p>
            <a:pPr lvl="1">
              <a:buClr>
                <a:srgbClr val="94C600"/>
              </a:buClr>
            </a:pPr>
            <a:r>
              <a:rPr lang="en-US" dirty="0">
                <a:solidFill>
                  <a:srgbClr val="3E3D2D"/>
                </a:solidFill>
              </a:rPr>
              <a:t>1</a:t>
            </a:r>
            <a:r>
              <a:rPr lang="en-US" dirty="0" smtClean="0">
                <a:solidFill>
                  <a:srgbClr val="3E3D2D"/>
                </a:solidFill>
              </a:rPr>
              <a:t>.</a:t>
            </a:r>
            <a:r>
              <a:rPr lang="en-US" dirty="0"/>
              <a:t> Most difficulties are possibly with the scheduling department</a:t>
            </a:r>
            <a:r>
              <a:rPr lang="en-US" dirty="0" smtClean="0"/>
              <a:t>.</a:t>
            </a:r>
            <a:endParaRPr lang="en-US" dirty="0">
              <a:solidFill>
                <a:srgbClr val="3E3D2D"/>
              </a:solidFill>
            </a:endParaRPr>
          </a:p>
          <a:p>
            <a:pPr lvl="1">
              <a:buClr>
                <a:srgbClr val="94C600"/>
              </a:buClr>
            </a:pPr>
            <a:r>
              <a:rPr lang="en-US" dirty="0">
                <a:solidFill>
                  <a:srgbClr val="3E3D2D"/>
                </a:solidFill>
              </a:rPr>
              <a:t>2</a:t>
            </a:r>
            <a:r>
              <a:rPr lang="en-US" dirty="0" smtClean="0">
                <a:solidFill>
                  <a:srgbClr val="3E3D2D"/>
                </a:solidFill>
              </a:rPr>
              <a:t>.</a:t>
            </a:r>
            <a:r>
              <a:rPr lang="en-US" dirty="0"/>
              <a:t> Coordinating and aligning our essays with our speeches</a:t>
            </a:r>
            <a:r>
              <a:rPr lang="en-US" dirty="0" smtClean="0"/>
              <a:t>.</a:t>
            </a:r>
            <a:endParaRPr lang="en-US" dirty="0">
              <a:solidFill>
                <a:srgbClr val="3E3D2D"/>
              </a:solidFill>
            </a:endParaRPr>
          </a:p>
          <a:p>
            <a:endParaRPr lang="en-US" dirty="0"/>
          </a:p>
        </p:txBody>
      </p:sp>
    </p:spTree>
    <p:extLst>
      <p:ext uri="{BB962C8B-B14F-4D97-AF65-F5344CB8AC3E}">
        <p14:creationId xmlns:p14="http://schemas.microsoft.com/office/powerpoint/2010/main" val="1644412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normAutofit lnSpcReduction="10000"/>
          </a:bodyPr>
          <a:lstStyle/>
          <a:p>
            <a:r>
              <a:rPr lang="en-US" dirty="0" smtClean="0"/>
              <a:t>What are your experiences with collaboration? What models have you used?</a:t>
            </a:r>
          </a:p>
          <a:p>
            <a:r>
              <a:rPr lang="en-US" dirty="0" smtClean="0"/>
              <a:t>What kinds of collaboration would you consider? Inside your department? Across disciplines in your college? Across colleges?</a:t>
            </a:r>
          </a:p>
          <a:p>
            <a:r>
              <a:rPr lang="en-US" dirty="0" smtClean="0"/>
              <a:t>What kind of support would you need to be able to engage in collaboration?</a:t>
            </a:r>
            <a:endParaRPr lang="en-US" dirty="0"/>
          </a:p>
        </p:txBody>
      </p:sp>
    </p:spTree>
    <p:extLst>
      <p:ext uri="{BB962C8B-B14F-4D97-AF65-F5344CB8AC3E}">
        <p14:creationId xmlns:p14="http://schemas.microsoft.com/office/powerpoint/2010/main" val="539150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237</TotalTime>
  <Words>615</Words>
  <Application>Microsoft Office PowerPoint</Application>
  <PresentationFormat>On-screen Show (4:3)</PresentationFormat>
  <Paragraphs>49</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Century Gothic</vt:lpstr>
      <vt:lpstr>Wingdings 2</vt:lpstr>
      <vt:lpstr>Austin</vt:lpstr>
      <vt:lpstr>Models and Methods of Collaborative Teaching</vt:lpstr>
      <vt:lpstr>Introduction Sherri Morris; Jeanie Bukowski</vt:lpstr>
      <vt:lpstr>Model 1: Team Teaching: Both instructors present throughout Natural and Physical Sciences SCI 103: Science Through Inquiry I, Energy  Michelle Edgcomb-Friday</vt:lpstr>
      <vt:lpstr>Model 1: Team Teaching: Both instructors present throughout Natural and Physical Sciences SCI 103: Science Through Inquiry  Michelle Edgcomb-Friday</vt:lpstr>
      <vt:lpstr>Model 2: Team Teaching: Separate components with synthesis at the end Natural, Physical, and Social Sciences MST 635; HON 100: Global Climate Change  Jeanie Bukowski, Sherri Morris</vt:lpstr>
      <vt:lpstr>Model 2: Team Teaching: Separate components with synthesis at the end Natural, Physical, and Social Sciences MST 635; HON 100: Global Climate Change  Jeanie Bukowski, Sherri Morris</vt:lpstr>
      <vt:lpstr>Model 3: Linked Courses English and Communication ENG 101/COM 103: English Composition/The Oral Communication Process  Amy Eggert; Jan Frazier</vt:lpstr>
      <vt:lpstr>Model 3: Linked Courses English and Communication ENG 101/COM 103: English Composition/The Oral Communication Process  Amy Eggert; Jan Frazier</vt:lpstr>
      <vt:lpstr>DISCUSSION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Collaborative Teaching</dc:title>
  <dc:creator>Windows User</dc:creator>
  <cp:lastModifiedBy>Hunzicker, Jana</cp:lastModifiedBy>
  <cp:revision>22</cp:revision>
  <cp:lastPrinted>2015-08-23T20:31:10Z</cp:lastPrinted>
  <dcterms:created xsi:type="dcterms:W3CDTF">2015-07-16T17:05:07Z</dcterms:created>
  <dcterms:modified xsi:type="dcterms:W3CDTF">2015-09-02T16:53:48Z</dcterms:modified>
</cp:coreProperties>
</file>