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6" r:id="rId3"/>
    <p:sldId id="261" r:id="rId4"/>
    <p:sldId id="262" r:id="rId5"/>
    <p:sldId id="257" r:id="rId6"/>
    <p:sldId id="260" r:id="rId7"/>
    <p:sldId id="258" r:id="rId8"/>
    <p:sldId id="259" r:id="rId9"/>
    <p:sldId id="279" r:id="rId10"/>
    <p:sldId id="280" r:id="rId11"/>
    <p:sldId id="263" r:id="rId12"/>
    <p:sldId id="264" r:id="rId13"/>
    <p:sldId id="281" r:id="rId14"/>
    <p:sldId id="268" r:id="rId15"/>
    <p:sldId id="265" r:id="rId16"/>
    <p:sldId id="266" r:id="rId17"/>
    <p:sldId id="289" r:id="rId18"/>
    <p:sldId id="290" r:id="rId19"/>
    <p:sldId id="292" r:id="rId20"/>
    <p:sldId id="272" r:id="rId21"/>
    <p:sldId id="282" r:id="rId22"/>
    <p:sldId id="269" r:id="rId23"/>
    <p:sldId id="270" r:id="rId24"/>
    <p:sldId id="267" r:id="rId25"/>
    <p:sldId id="271" r:id="rId26"/>
    <p:sldId id="273" r:id="rId27"/>
    <p:sldId id="275" r:id="rId28"/>
    <p:sldId id="283" r:id="rId29"/>
    <p:sldId id="274" r:id="rId30"/>
    <p:sldId id="276" r:id="rId31"/>
    <p:sldId id="291" r:id="rId32"/>
    <p:sldId id="284" r:id="rId33"/>
    <p:sldId id="285" r:id="rId34"/>
    <p:sldId id="278" r:id="rId35"/>
    <p:sldId id="288" r:id="rId36"/>
    <p:sldId id="287" r:id="rId37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2A0"/>
    <a:srgbClr val="BEB593"/>
    <a:srgbClr val="E0D8BB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53" autoAdjust="0"/>
    <p:restoredTop sz="90873" autoAdjust="0"/>
  </p:normalViewPr>
  <p:slideViewPr>
    <p:cSldViewPr snapToGrid="0" snapToObjects="1">
      <p:cViewPr varScale="1">
        <p:scale>
          <a:sx n="73" d="100"/>
          <a:sy n="73" d="100"/>
        </p:scale>
        <p:origin x="246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1F8AD7-ADC2-429C-94ED-8156B92444E5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5BC1A5-D4E7-4B3E-B9EA-34BEA843A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0DDC79-8B55-422B-AB08-7980CAEAB4B6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0C54F5-F593-4ECF-98F1-ABF2BD8638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0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would immediately move to IP by inserting it after first use, then using only the letters. I’ve did a find and replace and hope to have changed all uses.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C54F5-F593-4ECF-98F1-ABF2BD8638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03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C54F5-F593-4ECF-98F1-ABF2BD8638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17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inversion</a:t>
            </a:r>
            <a:r>
              <a:rPr lang="en-US" baseline="0" dirty="0" smtClean="0"/>
              <a:t> problem starts here. I’ve fixed it.</a:t>
            </a:r>
          </a:p>
          <a:p>
            <a:r>
              <a:rPr lang="en-US" baseline="0" dirty="0" smtClean="0"/>
              <a:t>I’ve also added one modification to patents.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C54F5-F593-4ECF-98F1-ABF2BD8638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7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 added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C54F5-F593-4ECF-98F1-ABF2BD8638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9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will add a quick discussion of how some of these agreements may be treated as “work for hire” arrangements, and what usually</a:t>
            </a:r>
            <a:r>
              <a:rPr lang="en-US" baseline="0" dirty="0" smtClean="0"/>
              <a:t> means – that “paid work over-throws personal rights” – and that we’ll talk about this more later in the presentation.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I’ve changed the term from sponsored to partner. We do all sorts of work that is partnered but that isn’t sponsored. Sponsored means “they” pay for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C54F5-F593-4ECF-98F1-ABF2BD8638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0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2571" cy="2116773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2830" y="771768"/>
            <a:ext cx="5467207" cy="68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2302425"/>
            <a:ext cx="8458200" cy="9024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44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42214" y="3593353"/>
            <a:ext cx="8458200" cy="91888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sz="3200" kern="1200" baseline="0">
                <a:solidFill>
                  <a:srgbClr val="262626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58376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Ver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-1"/>
            <a:ext cx="4571999" cy="5143501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Picture Placeholder 2"/>
          <p:cNvSpPr>
            <a:spLocks noGrp="1"/>
          </p:cNvSpPr>
          <p:nvPr>
            <p:ph type="pic" idx="10"/>
          </p:nvPr>
        </p:nvSpPr>
        <p:spPr>
          <a:xfrm>
            <a:off x="4864608" y="264907"/>
            <a:ext cx="3936492" cy="4589315"/>
          </a:xfrm>
          <a:prstGeom prst="rect">
            <a:avLst/>
          </a:prstGeom>
          <a:solidFill>
            <a:sysClr val="window" lastClr="FFFFFF">
              <a:lumMod val="50000"/>
            </a:sysClr>
          </a:solidFill>
          <a:effectLst>
            <a:outerShdw blurRad="50800" dir="2700000" algn="tl" rotWithShape="0">
              <a:sysClr val="window" lastClr="FFFFFF">
                <a:alpha val="40000"/>
              </a:sys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ysClr val="window" lastClr="FFFFFF">
                      <a:alpha val="40000"/>
                    </a:sysClr>
                  </a:outerShdw>
                </a:effectLst>
                <a:uLnTx/>
                <a:uFillTx/>
                <a:latin typeface="Calisto MT"/>
                <a:ea typeface="+mn-ea"/>
                <a:cs typeface="+mn-cs"/>
              </a:rPr>
              <a:t>Click icon to add picture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ysClr val="window" lastClr="FFFFFF">
                    <a:alpha val="40000"/>
                  </a:sysClr>
                </a:outerShdw>
              </a:effectLst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725982"/>
            <a:ext cx="3962400" cy="1552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200" kern="1200" dirty="0">
                <a:solidFill>
                  <a:schemeClr val="bg1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</a:t>
            </a:r>
            <a:br>
              <a:rPr lang="en-US" dirty="0" smtClean="0"/>
            </a:br>
            <a:r>
              <a:rPr lang="en-US" dirty="0" smtClean="0"/>
              <a:t>ADD title</a:t>
            </a:r>
            <a:endParaRPr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1752" y="2278945"/>
            <a:ext cx="3962400" cy="25752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2400" kern="1200">
                <a:solidFill>
                  <a:srgbClr val="FFFFFF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16335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Horiz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815798"/>
            <a:ext cx="8458200" cy="2669645"/>
          </a:xfrm>
          <a:prstGeom prst="rect">
            <a:avLst/>
          </a:prstGeom>
          <a:solidFill>
            <a:sysClr val="window" lastClr="FFFFFF">
              <a:lumMod val="50000"/>
            </a:sysClr>
          </a:solidFill>
          <a:effectLst>
            <a:outerShdw blurRad="50800" dir="2700000" algn="tl" rotWithShape="0">
              <a:sysClr val="window" lastClr="FFFFFF">
                <a:alpha val="40000"/>
              </a:sys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ysClr val="window" lastClr="FFFFFF">
                      <a:alpha val="40000"/>
                    </a:sysClr>
                  </a:outerShdw>
                </a:effectLst>
                <a:uLnTx/>
                <a:uFillTx/>
                <a:latin typeface="Calisto MT"/>
                <a:ea typeface="+mn-ea"/>
                <a:cs typeface="+mn-cs"/>
              </a:rPr>
              <a:t>Click icon to add picture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ysClr val="window" lastClr="FFFFFF">
                    <a:alpha val="40000"/>
                  </a:sysClr>
                </a:outerShdw>
              </a:effectLst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3494397"/>
            <a:ext cx="8458200" cy="6741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4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42214" y="4168588"/>
            <a:ext cx="8458200" cy="575237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sz="2000" kern="1200" baseline="0">
                <a:solidFill>
                  <a:srgbClr val="262626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90787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747060"/>
            <a:ext cx="8458200" cy="6245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0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42214" y="1479176"/>
            <a:ext cx="8458200" cy="3264648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1pPr>
            <a:lvl2pPr>
              <a:def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2pPr>
            <a:lvl3pPr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3pPr>
            <a:lvl4pPr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4pPr>
            <a:lvl5pPr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6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80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84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2571" cy="2568223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41327" y="842779"/>
            <a:ext cx="8458200" cy="9024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4400" kern="1200" dirty="0">
                <a:solidFill>
                  <a:schemeClr val="bg1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41327" y="3133912"/>
            <a:ext cx="8458200" cy="91888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sz="3200" kern="1200" baseline="0">
                <a:solidFill>
                  <a:srgbClr val="262626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47669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49048" y="1486647"/>
            <a:ext cx="4038600" cy="3367576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1pPr>
            <a:lvl2pPr>
              <a:def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2pPr>
            <a:lvl3pPr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3pPr>
            <a:lvl4pPr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4pPr>
            <a:lvl5pPr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624202" y="1486647"/>
            <a:ext cx="4038600" cy="3367576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1pPr>
            <a:lvl2pPr>
              <a:def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2pPr>
            <a:lvl3pPr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3pPr>
            <a:lvl4pPr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4pPr>
            <a:lvl5pPr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747060"/>
            <a:ext cx="8458200" cy="6245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0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139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9048" y="1486647"/>
            <a:ext cx="4033863" cy="59606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0" baseline="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column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8940" y="1486647"/>
            <a:ext cx="4033862" cy="59606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column title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9047" y="2082713"/>
            <a:ext cx="4033863" cy="27715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1pPr>
            <a:lvl2pPr>
              <a:defRPr sz="20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2pPr>
            <a:lvl3pPr>
              <a:defRPr sz="18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3pPr>
            <a:lvl4pPr>
              <a:defRPr sz="16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4pPr>
            <a:lvl5pPr>
              <a:defRPr sz="16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8940" y="2082713"/>
            <a:ext cx="4033862" cy="27715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1pPr>
            <a:lvl2pPr>
              <a:defRPr sz="20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2pPr>
            <a:lvl3pPr>
              <a:defRPr sz="18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3pPr>
            <a:lvl4pPr>
              <a:defRPr sz="16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4pPr>
            <a:lvl5pPr>
              <a:defRPr sz="16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747060"/>
            <a:ext cx="8458200" cy="6245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0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1317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9142571" cy="2116773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41327" y="842779"/>
            <a:ext cx="8458200" cy="9024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4400" kern="1200" dirty="0">
                <a:solidFill>
                  <a:schemeClr val="bg1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449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-1"/>
            <a:ext cx="4571999" cy="5143501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725982"/>
            <a:ext cx="3962400" cy="1552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200" kern="1200" dirty="0">
                <a:solidFill>
                  <a:schemeClr val="bg1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</a:t>
            </a:r>
            <a:br>
              <a:rPr lang="en-US" dirty="0" smtClean="0"/>
            </a:br>
            <a:r>
              <a:rPr lang="en-US" dirty="0" smtClean="0"/>
              <a:t>ADD title</a:t>
            </a:r>
            <a:endParaRPr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1752" y="2278945"/>
            <a:ext cx="3962400" cy="25752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2400" kern="1200">
                <a:solidFill>
                  <a:srgbClr val="FFFFFF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866401" y="725982"/>
            <a:ext cx="3959352" cy="4128241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1pPr>
            <a:lvl2pPr>
              <a:def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2pPr>
            <a:lvl3pPr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3pPr>
            <a:lvl4pPr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4pPr>
            <a:lvl5pPr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76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9142571" cy="5143501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923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9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choos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forafee.com/" TargetMode="External"/><Relationship Id="rId7" Type="http://schemas.openxmlformats.org/officeDocument/2006/relationships/hyperlink" Target="https://www.peterlang.com/view/product/30687" TargetMode="External"/><Relationship Id="rId2" Type="http://schemas.openxmlformats.org/officeDocument/2006/relationships/hyperlink" Target="http://interactivemedia.bradley.edu/ell/im350/sp2015/im350sp201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po.int/about-ip/en/iprm/" TargetMode="External"/><Relationship Id="rId5" Type="http://schemas.openxmlformats.org/officeDocument/2006/relationships/hyperlink" Target="http://www.autm.net/resources-surveys/technology-transfer-practice-manual/ttp-manual-3rd-edition/" TargetMode="External"/><Relationship Id="rId4" Type="http://schemas.openxmlformats.org/officeDocument/2006/relationships/hyperlink" Target="https://www.peterlang.com/view/product/70357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88" y="2302425"/>
            <a:ext cx="8800414" cy="902457"/>
          </a:xfrm>
        </p:spPr>
        <p:txBody>
          <a:bodyPr/>
          <a:lstStyle/>
          <a:p>
            <a:r>
              <a:rPr lang="en-US" sz="3600" b="1" dirty="0"/>
              <a:t>Intellectual Property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IP primer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42214" y="3468452"/>
            <a:ext cx="8458200" cy="13653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Sandra Shumaker, Office of Sponsored Programs</a:t>
            </a:r>
          </a:p>
          <a:p>
            <a:r>
              <a:rPr lang="en-US" dirty="0" smtClean="0"/>
              <a:t>Edward Lamoureux, Ph.D., Professor,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lane</a:t>
            </a:r>
            <a:r>
              <a:rPr lang="en-US" dirty="0" smtClean="0"/>
              <a:t> College of Communications and Fine 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70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When involved with partners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IP laws apply</a:t>
            </a:r>
          </a:p>
          <a:p>
            <a:r>
              <a:rPr lang="en-US" dirty="0" smtClean="0"/>
              <a:t>BU’s IP policies may apply </a:t>
            </a:r>
          </a:p>
          <a:p>
            <a:r>
              <a:rPr lang="en-US" dirty="0" smtClean="0"/>
              <a:t>The partner’s IP policies may apply</a:t>
            </a:r>
          </a:p>
          <a:p>
            <a:r>
              <a:rPr lang="en-US" dirty="0" smtClean="0"/>
              <a:t>Other state or country laws and regulations may apply.</a:t>
            </a:r>
          </a:p>
          <a:p>
            <a:r>
              <a:rPr lang="en-US" dirty="0" smtClean="0"/>
              <a:t>Items agreed </a:t>
            </a:r>
            <a:r>
              <a:rPr lang="en-US" dirty="0"/>
              <a:t>upon under </a:t>
            </a:r>
            <a:r>
              <a:rPr lang="en-US" dirty="0" smtClean="0"/>
              <a:t>an </a:t>
            </a:r>
            <a:r>
              <a:rPr lang="en-US" dirty="0"/>
              <a:t>executed contract or </a:t>
            </a:r>
            <a:r>
              <a:rPr lang="en-US" dirty="0" smtClean="0"/>
              <a:t>agreement apply.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REMEMBER: IN GENERAL, CONTRACT LAW RULES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99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FORMS OF PARTNER RESEARCH AGREEMENTS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371602"/>
            <a:ext cx="8458200" cy="3372222"/>
          </a:xfrm>
        </p:spPr>
        <p:txBody>
          <a:bodyPr/>
          <a:lstStyle/>
          <a:p>
            <a:r>
              <a:rPr lang="en-US" dirty="0" smtClean="0"/>
              <a:t>Sponsored Research Agreements </a:t>
            </a:r>
          </a:p>
          <a:p>
            <a:r>
              <a:rPr lang="en-US" dirty="0" smtClean="0"/>
              <a:t>Material Transfer Agreements</a:t>
            </a:r>
          </a:p>
          <a:p>
            <a:r>
              <a:rPr lang="en-US" dirty="0" smtClean="0"/>
              <a:t>Non-Disclosure Agreements</a:t>
            </a:r>
          </a:p>
          <a:p>
            <a:r>
              <a:rPr lang="en-US" dirty="0" smtClean="0"/>
              <a:t>Collaborative Research Agreements</a:t>
            </a:r>
          </a:p>
          <a:p>
            <a:r>
              <a:rPr lang="en-US" dirty="0" smtClean="0"/>
              <a:t>Facility or Instrument Use Agreements</a:t>
            </a:r>
          </a:p>
          <a:p>
            <a:r>
              <a:rPr lang="en-US" dirty="0" smtClean="0"/>
              <a:t>Employment or Consulting Agreements</a:t>
            </a:r>
          </a:p>
          <a:p>
            <a:r>
              <a:rPr lang="en-US" dirty="0" smtClean="0"/>
              <a:t>Senior Project, Internship, or Practicum Agreements</a:t>
            </a:r>
          </a:p>
          <a:p>
            <a:r>
              <a:rPr lang="en-US" dirty="0" smtClean="0"/>
              <a:t>Etc.…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25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467965"/>
          </a:xfrm>
        </p:spPr>
        <p:txBody>
          <a:bodyPr/>
          <a:lstStyle/>
          <a:p>
            <a:r>
              <a:rPr lang="en-US" sz="2400" b="1" dirty="0"/>
              <a:t>terms and conditions in PARTNER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824" y="1863436"/>
            <a:ext cx="8247590" cy="2768330"/>
          </a:xfrm>
        </p:spPr>
        <p:txBody>
          <a:bodyPr/>
          <a:lstStyle/>
          <a:p>
            <a:r>
              <a:rPr lang="en-US" sz="2800" b="1" dirty="0" smtClean="0"/>
              <a:t>Deliverables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product</a:t>
            </a:r>
            <a:r>
              <a:rPr lang="en-US" sz="2400" dirty="0"/>
              <a:t>/service/</a:t>
            </a:r>
            <a:r>
              <a:rPr lang="en-US" sz="2400" dirty="0" smtClean="0"/>
              <a:t>outcome </a:t>
            </a:r>
          </a:p>
          <a:p>
            <a:pPr lvl="1"/>
            <a:r>
              <a:rPr lang="en-US" sz="2400" dirty="0" smtClean="0"/>
              <a:t>Be specific especially when a sponsor </a:t>
            </a:r>
            <a:r>
              <a:rPr lang="en-US" sz="2400" dirty="0"/>
              <a:t>is </a:t>
            </a:r>
            <a:r>
              <a:rPr lang="en-US" sz="2400" dirty="0" smtClean="0"/>
              <a:t>paying</a:t>
            </a:r>
            <a:r>
              <a:rPr lang="en-US" sz="2400" dirty="0"/>
              <a:t> </a:t>
            </a:r>
            <a:r>
              <a:rPr lang="en-US" sz="2400" dirty="0" smtClean="0"/>
              <a:t>(for</a:t>
            </a:r>
            <a:r>
              <a:rPr lang="en-US" sz="2400" dirty="0"/>
              <a:t> </a:t>
            </a:r>
            <a:r>
              <a:rPr lang="en-US" sz="2400" dirty="0" smtClean="0"/>
              <a:t>X)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127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467965"/>
          </a:xfrm>
        </p:spPr>
        <p:txBody>
          <a:bodyPr/>
          <a:lstStyle/>
          <a:p>
            <a:pPr algn="l"/>
            <a:r>
              <a:rPr lang="en-US" sz="2400" b="1" dirty="0" smtClean="0"/>
              <a:t>terms and conditions in PARTNER research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43997"/>
            <a:ext cx="8458200" cy="3441116"/>
          </a:xfrm>
        </p:spPr>
        <p:txBody>
          <a:bodyPr/>
          <a:lstStyle/>
          <a:p>
            <a:r>
              <a:rPr lang="en-US" b="1" dirty="0"/>
              <a:t>Inventions/Discoveries</a:t>
            </a:r>
          </a:p>
          <a:p>
            <a:pPr lvl="1"/>
            <a:r>
              <a:rPr lang="en-US" sz="2400" dirty="0" smtClean="0"/>
              <a:t>Might include “</a:t>
            </a:r>
            <a:r>
              <a:rPr lang="en-US" sz="2400" dirty="0"/>
              <a:t>Joint” “Sole” “Background” or “Prior Art” IP</a:t>
            </a:r>
          </a:p>
          <a:p>
            <a:pPr lvl="1"/>
            <a:r>
              <a:rPr lang="en-US" sz="2400" dirty="0" smtClean="0"/>
              <a:t>Trade Secrets? </a:t>
            </a:r>
          </a:p>
          <a:p>
            <a:pPr lvl="2"/>
            <a:r>
              <a:rPr lang="en-US" dirty="0" smtClean="0"/>
              <a:t>Partners should only gain control over work AFTER the contract begins.</a:t>
            </a:r>
          </a:p>
          <a:p>
            <a:pPr lvl="1"/>
            <a:r>
              <a:rPr lang="en-US" sz="2400" dirty="0" smtClean="0"/>
              <a:t>“</a:t>
            </a:r>
            <a:r>
              <a:rPr lang="en-US" sz="2400" dirty="0"/>
              <a:t>R</a:t>
            </a:r>
            <a:r>
              <a:rPr lang="en-US" sz="2400" dirty="0" smtClean="0"/>
              <a:t>elated </a:t>
            </a:r>
            <a:r>
              <a:rPr lang="en-US" sz="2400" dirty="0"/>
              <a:t>IP” or “Know-how</a:t>
            </a:r>
            <a:r>
              <a:rPr lang="en-US" sz="2400" dirty="0" smtClean="0"/>
              <a:t>”?</a:t>
            </a:r>
          </a:p>
          <a:p>
            <a:pPr lvl="2"/>
            <a:r>
              <a:rPr lang="en-US" dirty="0"/>
              <a:t>Partners should only gain control over work AFTER the contract begins.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91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467965"/>
          </a:xfrm>
        </p:spPr>
        <p:txBody>
          <a:bodyPr/>
          <a:lstStyle/>
          <a:p>
            <a:r>
              <a:rPr lang="en-US" sz="2400" b="1" dirty="0" smtClean="0"/>
              <a:t>Who owns/controls what?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92262"/>
            <a:ext cx="8458200" cy="3616482"/>
          </a:xfrm>
        </p:spPr>
        <p:txBody>
          <a:bodyPr/>
          <a:lstStyle/>
          <a:p>
            <a:r>
              <a:rPr lang="en-US" b="1" dirty="0" err="1" smtClean="0"/>
              <a:t>Inventorship</a:t>
            </a:r>
            <a:r>
              <a:rPr lang="en-US" b="1" dirty="0" smtClean="0"/>
              <a:t> vs. Ownership</a:t>
            </a:r>
          </a:p>
          <a:p>
            <a:pPr lvl="1"/>
            <a:r>
              <a:rPr lang="en-US" sz="2000" dirty="0"/>
              <a:t>W</a:t>
            </a:r>
            <a:r>
              <a:rPr lang="en-US" sz="2000" dirty="0" smtClean="0"/>
              <a:t>ho “owns” IP as defined in the agreement?</a:t>
            </a:r>
          </a:p>
          <a:p>
            <a:pPr lvl="2"/>
            <a:r>
              <a:rPr lang="en-US" sz="1800" dirty="0" smtClean="0"/>
              <a:t>Only deliverables? Or deliverables +?</a:t>
            </a:r>
          </a:p>
          <a:p>
            <a:pPr lvl="1"/>
            <a:r>
              <a:rPr lang="en-US" sz="2000" dirty="0" smtClean="0"/>
              <a:t>Who is responsible for protecting the IP and how?</a:t>
            </a:r>
          </a:p>
          <a:p>
            <a:r>
              <a:rPr lang="en-US" b="1" dirty="0" smtClean="0"/>
              <a:t>Licensing or Assignment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b="1" dirty="0" smtClean="0"/>
              <a:t>license </a:t>
            </a:r>
            <a:r>
              <a:rPr lang="en-US" sz="2000" dirty="0" smtClean="0"/>
              <a:t>grants rights (</a:t>
            </a:r>
            <a:r>
              <a:rPr lang="en-US" sz="2000" b="1" dirty="0" smtClean="0"/>
              <a:t>but not ownership</a:t>
            </a:r>
            <a:r>
              <a:rPr lang="en-US" sz="2000" dirty="0" smtClean="0"/>
              <a:t>) to the licensee</a:t>
            </a:r>
          </a:p>
          <a:p>
            <a:pPr lvl="1"/>
            <a:r>
              <a:rPr lang="en-US" sz="2000" b="1" dirty="0" smtClean="0"/>
              <a:t>Assignment grants ownership and all rights therein</a:t>
            </a:r>
          </a:p>
          <a:p>
            <a:pPr lvl="2"/>
            <a:r>
              <a:rPr lang="en-US" sz="1800" dirty="0" smtClean="0"/>
              <a:t>May be incorporated into the agreement, or grant “first-rights” or the “option” to license</a:t>
            </a:r>
          </a:p>
        </p:txBody>
      </p:sp>
    </p:spTree>
    <p:extLst>
      <p:ext uri="{BB962C8B-B14F-4D97-AF65-F5344CB8AC3E}">
        <p14:creationId xmlns:p14="http://schemas.microsoft.com/office/powerpoint/2010/main" val="4170834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518069"/>
          </a:xfrm>
        </p:spPr>
        <p:txBody>
          <a:bodyPr/>
          <a:lstStyle/>
          <a:p>
            <a:r>
              <a:rPr lang="en-US" sz="2400" b="1" dirty="0" smtClean="0"/>
              <a:t>OTHER aspects OF IP PROTECTIONS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38350"/>
            <a:ext cx="8458200" cy="3478694"/>
          </a:xfrm>
        </p:spPr>
        <p:txBody>
          <a:bodyPr/>
          <a:lstStyle/>
          <a:p>
            <a:r>
              <a:rPr lang="en-US" b="1" dirty="0" smtClean="0"/>
              <a:t>Non-Disclosure Agreement (NDA) + Confidential Information (CI)</a:t>
            </a:r>
          </a:p>
          <a:p>
            <a:pPr lvl="1"/>
            <a:r>
              <a:rPr lang="en-US" sz="2000" dirty="0" smtClean="0"/>
              <a:t>Mutual conditions or specific only to one party?</a:t>
            </a:r>
          </a:p>
          <a:p>
            <a:pPr lvl="1"/>
            <a:r>
              <a:rPr lang="en-US" sz="2000" dirty="0" smtClean="0"/>
              <a:t>How identified/marked? CLEARLY to BOTH?</a:t>
            </a:r>
          </a:p>
          <a:p>
            <a:pPr lvl="1"/>
            <a:r>
              <a:rPr lang="en-US" sz="2000" dirty="0" smtClean="0"/>
              <a:t>Prepare and execute EARLY in discussions. Experienced partners understand. </a:t>
            </a:r>
          </a:p>
          <a:p>
            <a:r>
              <a:rPr lang="en-US" dirty="0" smtClean="0"/>
              <a:t>Non</a:t>
            </a:r>
            <a:r>
              <a:rPr lang="en-US" b="1" dirty="0" smtClean="0"/>
              <a:t>-Competition Agreement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gainst participating in </a:t>
            </a:r>
            <a:r>
              <a:rPr lang="en-US" b="1" dirty="0" smtClean="0"/>
              <a:t>X activity </a:t>
            </a:r>
            <a:r>
              <a:rPr lang="en-US" dirty="0" smtClean="0"/>
              <a:t>in Y geographic area for</a:t>
            </a:r>
            <a:r>
              <a:rPr lang="en-US" b="1" dirty="0" smtClean="0"/>
              <a:t> Z time. </a:t>
            </a:r>
          </a:p>
          <a:p>
            <a:pPr lvl="1"/>
            <a:r>
              <a:rPr lang="en-US" dirty="0" smtClean="0"/>
              <a:t>Courts uphold reasonable constraints.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1126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Copyright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64778"/>
            <a:ext cx="8458200" cy="326464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may be protected with </a:t>
            </a:r>
            <a:r>
              <a:rPr lang="en-US" b="1" dirty="0" smtClean="0"/>
              <a:t>copyright</a:t>
            </a:r>
            <a:r>
              <a:rPr lang="en-US" dirty="0" smtClean="0"/>
              <a:t>?</a:t>
            </a:r>
          </a:p>
          <a:p>
            <a:pPr lvl="1"/>
            <a:r>
              <a:rPr lang="en-US" sz="2000" b="1" dirty="0" smtClean="0"/>
              <a:t>“</a:t>
            </a:r>
            <a:r>
              <a:rPr lang="en-US" sz="2000" b="1" dirty="0"/>
              <a:t>O</a:t>
            </a:r>
            <a:r>
              <a:rPr lang="en-US" sz="2000" b="1" dirty="0" smtClean="0"/>
              <a:t>riginal</a:t>
            </a:r>
            <a:r>
              <a:rPr lang="en-US" sz="2000" dirty="0" smtClean="0"/>
              <a:t>” works </a:t>
            </a:r>
            <a:r>
              <a:rPr lang="en-US" sz="2000" dirty="0"/>
              <a:t>(not previously copyrighted) </a:t>
            </a:r>
            <a:r>
              <a:rPr lang="en-US" sz="2000" dirty="0" smtClean="0"/>
              <a:t>that are </a:t>
            </a:r>
            <a:r>
              <a:rPr lang="en-US" sz="2000" b="1" dirty="0" smtClean="0"/>
              <a:t>“fixed</a:t>
            </a:r>
            <a:r>
              <a:rPr lang="en-US" sz="2000" b="1" dirty="0"/>
              <a:t>” </a:t>
            </a:r>
            <a:r>
              <a:rPr lang="en-US" sz="2000" dirty="0"/>
              <a:t>(pen to paper, musical notation to page, material to digital file, etc</a:t>
            </a:r>
            <a:r>
              <a:rPr lang="en-US" sz="2000" dirty="0" smtClean="0"/>
              <a:t>.) in a manner of expression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45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Copyright’s </a:t>
            </a:r>
            <a:r>
              <a:rPr lang="en-US" b="1" dirty="0"/>
              <a:t>bundle of rights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.	Reproduction Right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: all copying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2"/>
              <a:defRPr/>
            </a:pPr>
            <a:r>
              <a:rPr lang="en-US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Modification Right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derivative 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works right to modify the work to create a new work. 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erivative right--HOTLY 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contested 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Courts </a:t>
            </a:r>
            <a:r>
              <a:rPr lang="en-US" sz="24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recognize </a:t>
            </a:r>
            <a:r>
              <a:rPr lang="en-US" sz="24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transformative fair use </a:t>
            </a:r>
            <a:r>
              <a:rPr lang="en-US" sz="24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that sometimes compromises 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derivative rights</a:t>
            </a:r>
            <a:r>
              <a:rPr lang="en-US" sz="24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endParaRPr lang="en-US" sz="2400" b="1" dirty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196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Copyright’s bundle of rights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 startAt="4"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charset="0"/>
              </a:rPr>
              <a:t>Distribution </a:t>
            </a:r>
            <a:r>
              <a:rPr lang="en-US" b="1" dirty="0">
                <a:solidFill>
                  <a:srgbClr val="000000"/>
                </a:solidFill>
                <a:latin typeface="Times New Roman" charset="0"/>
              </a:rPr>
              <a:t>Right</a:t>
            </a:r>
            <a:r>
              <a:rPr lang="en-US" dirty="0">
                <a:solidFill>
                  <a:srgbClr val="000000"/>
                </a:solidFill>
                <a:latin typeface="Times New Roman" charset="0"/>
              </a:rPr>
              <a:t>: sale, rental, lease, or lend.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4"/>
              <a:defRPr/>
            </a:pPr>
            <a:r>
              <a:rPr lang="en-US" b="1" dirty="0">
                <a:solidFill>
                  <a:srgbClr val="000000"/>
                </a:solidFill>
                <a:latin typeface="Times New Roman" charset="0"/>
              </a:rPr>
              <a:t>Public Performance Right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4"/>
              <a:defRPr/>
            </a:pPr>
            <a:r>
              <a:rPr lang="en-US" b="1" dirty="0">
                <a:solidFill>
                  <a:srgbClr val="000000"/>
                </a:solidFill>
                <a:latin typeface="Times New Roman" charset="0"/>
              </a:rPr>
              <a:t>Public Display </a:t>
            </a:r>
            <a:r>
              <a:rPr lang="en-US" b="1" dirty="0" smtClean="0">
                <a:solidFill>
                  <a:srgbClr val="000000"/>
                </a:solidFill>
                <a:latin typeface="Times New Roman" charset="0"/>
              </a:rPr>
              <a:t>Right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96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Times New Roman" charset="0"/>
              </a:rPr>
              <a:t>Copyright terms/duration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Life of the author plus 70 years.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Corporate or “works for hire”: 95 years from “publication” or 120 years from creation, whichever expires </a:t>
            </a:r>
            <a:r>
              <a:rPr lang="en-US" sz="28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first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Might get extended soon.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8603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88" y="2302425"/>
            <a:ext cx="8800414" cy="902457"/>
          </a:xfrm>
        </p:spPr>
        <p:txBody>
          <a:bodyPr/>
          <a:lstStyle/>
          <a:p>
            <a:r>
              <a:rPr lang="en-US" sz="3600" b="1" dirty="0" smtClean="0"/>
              <a:t>Intellectual Property primer: </a:t>
            </a:r>
            <a:r>
              <a:rPr lang="en-US" sz="2800" b="1" dirty="0" smtClean="0"/>
              <a:t>Disclaimer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42214" y="3369500"/>
            <a:ext cx="8458200" cy="1774000"/>
          </a:xfrm>
        </p:spPr>
        <p:txBody>
          <a:bodyPr>
            <a:normAutofit fontScale="62500" lnSpcReduction="20000"/>
          </a:bodyPr>
          <a:lstStyle/>
          <a:p>
            <a:r>
              <a:rPr lang="en-US" sz="4400" dirty="0" smtClean="0"/>
              <a:t>Sandra Shumaker + Edward Lamoureux ≠ lawyers. </a:t>
            </a:r>
          </a:p>
          <a:p>
            <a:r>
              <a:rPr lang="en-US" sz="4400" dirty="0" smtClean="0"/>
              <a:t>Informational ≠ legal advice. </a:t>
            </a:r>
          </a:p>
          <a:p>
            <a:r>
              <a:rPr lang="en-US" sz="4400" dirty="0" smtClean="0"/>
              <a:t>IP cases</a:t>
            </a:r>
            <a:r>
              <a:rPr lang="en-US" sz="4400" dirty="0"/>
              <a:t> </a:t>
            </a:r>
            <a:r>
              <a:rPr lang="en-US" sz="4400" dirty="0" smtClean="0"/>
              <a:t>+ lawyer= </a:t>
            </a:r>
            <a:endParaRPr lang="en-US" sz="4400" dirty="0"/>
          </a:p>
        </p:txBody>
      </p:sp>
      <p:sp>
        <p:nvSpPr>
          <p:cNvPr id="4" name="Smiley Face 3"/>
          <p:cNvSpPr/>
          <p:nvPr/>
        </p:nvSpPr>
        <p:spPr>
          <a:xfrm>
            <a:off x="6200588" y="4377765"/>
            <a:ext cx="526676" cy="526676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00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47060"/>
            <a:ext cx="8800414" cy="624542"/>
          </a:xfrm>
        </p:spPr>
        <p:txBody>
          <a:bodyPr/>
          <a:lstStyle/>
          <a:p>
            <a:r>
              <a:rPr lang="en-US" b="1" dirty="0" smtClean="0"/>
              <a:t>not copyright protect-able?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 smtClean="0"/>
              <a:t>Ideas</a:t>
            </a:r>
          </a:p>
          <a:p>
            <a:pPr lvl="1"/>
            <a:r>
              <a:rPr lang="en-US" dirty="0" smtClean="0"/>
              <a:t>Federal (and some state) materials </a:t>
            </a:r>
          </a:p>
          <a:p>
            <a:pPr lvl="2"/>
            <a:r>
              <a:rPr lang="en-US" sz="1800" dirty="0"/>
              <a:t>S</a:t>
            </a:r>
            <a:r>
              <a:rPr lang="en-US" sz="1800" dirty="0" smtClean="0"/>
              <a:t>ubcontractors </a:t>
            </a:r>
            <a:r>
              <a:rPr lang="en-US" sz="1800" b="1" dirty="0"/>
              <a:t>might</a:t>
            </a:r>
            <a:r>
              <a:rPr lang="en-US" sz="1800" dirty="0"/>
              <a:t> retain rights over portions of their </a:t>
            </a:r>
            <a:r>
              <a:rPr lang="en-US" sz="1800" dirty="0" smtClean="0"/>
              <a:t>work</a:t>
            </a:r>
          </a:p>
          <a:p>
            <a:pPr lvl="1"/>
            <a:r>
              <a:rPr lang="en-US" dirty="0" smtClean="0"/>
              <a:t>Facts</a:t>
            </a:r>
          </a:p>
          <a:p>
            <a:pPr lvl="2"/>
            <a:r>
              <a:rPr lang="en-US" sz="1800" b="1" dirty="0"/>
              <a:t>U</a:t>
            </a:r>
            <a:r>
              <a:rPr lang="en-US" sz="1800" b="1" dirty="0" smtClean="0"/>
              <a:t>nique ways in which they are arrayed can be </a:t>
            </a:r>
          </a:p>
          <a:p>
            <a:pPr lvl="1"/>
            <a:r>
              <a:rPr lang="en-US" dirty="0" smtClean="0"/>
              <a:t>Independent/Same-time creations</a:t>
            </a:r>
          </a:p>
          <a:p>
            <a:pPr lvl="2"/>
            <a:r>
              <a:rPr lang="en-US" sz="1800" b="1" dirty="0" smtClean="0"/>
              <a:t>Timely registration is KEY</a:t>
            </a:r>
            <a:r>
              <a:rPr lang="en-US" sz="1800" dirty="0" smtClean="0"/>
              <a:t> and can clarify independent creation.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50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When does copyright </a:t>
            </a:r>
            <a:r>
              <a:rPr lang="en-US" b="1" dirty="0" smtClean="0"/>
              <a:t>occur/Apply?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371602"/>
            <a:ext cx="8458200" cy="3264648"/>
          </a:xfrm>
        </p:spPr>
        <p:txBody>
          <a:bodyPr/>
          <a:lstStyle/>
          <a:p>
            <a:r>
              <a:rPr lang="en-US" sz="2600" b="1" dirty="0"/>
              <a:t>S</a:t>
            </a:r>
            <a:r>
              <a:rPr lang="en-US" sz="2600" b="1" dirty="0" smtClean="0"/>
              <a:t>tep</a:t>
            </a:r>
            <a:r>
              <a:rPr lang="en-US" sz="2600" b="1" dirty="0"/>
              <a:t>-</a:t>
            </a:r>
            <a:r>
              <a:rPr lang="en-US" sz="2600" b="1" dirty="0" smtClean="0"/>
              <a:t>wise, with increasing protection</a:t>
            </a:r>
          </a:p>
          <a:p>
            <a:pPr lvl="2"/>
            <a:r>
              <a:rPr lang="en-US" sz="2800" dirty="0" smtClean="0"/>
              <a:t>When the work is put </a:t>
            </a:r>
            <a:r>
              <a:rPr lang="en-US" sz="2800" dirty="0"/>
              <a:t>to </a:t>
            </a:r>
            <a:r>
              <a:rPr lang="en-US" sz="2800" dirty="0" smtClean="0"/>
              <a:t>form.</a:t>
            </a:r>
            <a:endParaRPr lang="en-US" sz="2800" dirty="0"/>
          </a:p>
          <a:p>
            <a:pPr lvl="2"/>
            <a:r>
              <a:rPr lang="en-US" sz="2800" dirty="0"/>
              <a:t>When </a:t>
            </a:r>
            <a:r>
              <a:rPr lang="en-US" sz="2800" dirty="0" smtClean="0"/>
              <a:t>proper symbolization is used.</a:t>
            </a:r>
          </a:p>
          <a:p>
            <a:pPr lvl="3"/>
            <a:r>
              <a:rPr lang="en-US" sz="2000" dirty="0"/>
              <a:t>© Sandra Shumaker &amp; Edward Lamoureux, </a:t>
            </a:r>
            <a:r>
              <a:rPr lang="en-US" sz="2000" dirty="0" smtClean="0"/>
              <a:t>2017</a:t>
            </a:r>
            <a:endParaRPr lang="en-US" sz="2000" dirty="0"/>
          </a:p>
          <a:p>
            <a:pPr lvl="2"/>
            <a:r>
              <a:rPr lang="en-US" sz="2800" dirty="0" smtClean="0"/>
              <a:t>Create, </a:t>
            </a:r>
            <a:r>
              <a:rPr lang="en-US" sz="2800" dirty="0"/>
              <a:t>display proper </a:t>
            </a:r>
            <a:r>
              <a:rPr lang="en-US" sz="2800" dirty="0" smtClean="0"/>
              <a:t>symbolization, and register </a:t>
            </a:r>
            <a:r>
              <a:rPr lang="en-US" sz="2800" dirty="0"/>
              <a:t>the </a:t>
            </a:r>
            <a:r>
              <a:rPr lang="en-US" sz="2800" dirty="0" smtClean="0"/>
              <a:t>work.</a:t>
            </a:r>
          </a:p>
          <a:p>
            <a:pPr lvl="3"/>
            <a:r>
              <a:rPr lang="en-US" sz="2600" dirty="0" smtClean="0"/>
              <a:t>(</a:t>
            </a:r>
            <a:r>
              <a:rPr lang="en-US" sz="2600" dirty="0"/>
              <a:t>doing all 3 </a:t>
            </a:r>
            <a:r>
              <a:rPr lang="en-US" sz="2600" dirty="0" smtClean="0"/>
              <a:t>confers the </a:t>
            </a:r>
            <a:r>
              <a:rPr lang="en-US" sz="2600" dirty="0"/>
              <a:t>right to sue for infringement damages.)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18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 OWNS the copyright?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author/creator (you)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Multiple authors of “the whole” or of “parts” (GET A CONTRACT!)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Others – you may choose assign or license rights by contract or agreement. </a:t>
            </a:r>
          </a:p>
        </p:txBody>
      </p:sp>
    </p:spTree>
    <p:extLst>
      <p:ext uri="{BB962C8B-B14F-4D97-AF65-F5344CB8AC3E}">
        <p14:creationId xmlns:p14="http://schemas.microsoft.com/office/powerpoint/2010/main" val="1808405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624542"/>
          </a:xfrm>
        </p:spPr>
        <p:txBody>
          <a:bodyPr/>
          <a:lstStyle/>
          <a:p>
            <a:r>
              <a:rPr lang="en-US" b="1" dirty="0" smtClean="0"/>
              <a:t>WHO OWNS the copyright?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89142"/>
            <a:ext cx="8458200" cy="3372222"/>
          </a:xfrm>
        </p:spPr>
        <p:txBody>
          <a:bodyPr/>
          <a:lstStyle/>
          <a:p>
            <a:r>
              <a:rPr lang="en-US" dirty="0" smtClean="0"/>
              <a:t>EMPLOYERS/SPONSORS</a:t>
            </a:r>
            <a:endParaRPr lang="en-US" dirty="0"/>
          </a:p>
          <a:p>
            <a:pPr lvl="1"/>
            <a:r>
              <a:rPr lang="en-US" dirty="0" smtClean="0"/>
              <a:t>Work output belongs to the employer as part of the contractual terms of employment.</a:t>
            </a:r>
          </a:p>
          <a:p>
            <a:pPr lvl="2"/>
            <a:r>
              <a:rPr lang="en-US" dirty="0"/>
              <a:t>BU negates this </a:t>
            </a:r>
            <a:r>
              <a:rPr lang="en-US" dirty="0" smtClean="0"/>
              <a:t>for faculty 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the employer </a:t>
            </a:r>
            <a:r>
              <a:rPr lang="en-US" dirty="0" smtClean="0"/>
              <a:t>in “Work for hire” arrangement</a:t>
            </a:r>
          </a:p>
          <a:p>
            <a:pPr lvl="3"/>
            <a:r>
              <a:rPr lang="en-US" dirty="0"/>
              <a:t>Special project </a:t>
            </a:r>
            <a:r>
              <a:rPr lang="en-US" dirty="0" smtClean="0"/>
              <a:t>with pay and rights agreed </a:t>
            </a:r>
            <a:r>
              <a:rPr lang="en-US" dirty="0"/>
              <a:t>upon by contract. </a:t>
            </a:r>
            <a:endParaRPr lang="en-US" dirty="0" smtClean="0"/>
          </a:p>
          <a:p>
            <a:pPr lvl="2"/>
            <a:r>
              <a:rPr lang="en-US" dirty="0" smtClean="0"/>
              <a:t>Grant-supported/Externally-funded work</a:t>
            </a:r>
          </a:p>
          <a:p>
            <a:pPr lvl="3"/>
            <a:r>
              <a:rPr lang="en-US" dirty="0" smtClean="0"/>
              <a:t>Rights go to the funding agency unless specified in the contract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5138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 OWNS THE COPYRIGHT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1" indent="0" algn="ctr">
              <a:buNone/>
            </a:pPr>
            <a:r>
              <a:rPr lang="en-US" dirty="0" smtClean="0"/>
              <a:t>Again, in general … </a:t>
            </a:r>
          </a:p>
          <a:p>
            <a:pPr marL="0" lvl="1" indent="0" algn="ctr">
              <a:buNone/>
            </a:pPr>
            <a:endParaRPr lang="en-US" dirty="0"/>
          </a:p>
          <a:p>
            <a:pPr marL="0" lvl="1" indent="0" algn="ctr">
              <a:buNone/>
            </a:pPr>
            <a:r>
              <a:rPr lang="en-US" b="1" dirty="0" smtClean="0"/>
              <a:t>CONTRACT LAW OVER-RULES IP LAW</a:t>
            </a:r>
          </a:p>
          <a:p>
            <a:pPr marL="0" lvl="1" indent="0" algn="ctr">
              <a:buNone/>
            </a:pPr>
            <a:endParaRPr lang="en-US" dirty="0"/>
          </a:p>
          <a:p>
            <a:pPr marL="0" lvl="1" indent="0" algn="ctr">
              <a:buNone/>
            </a:pPr>
            <a:r>
              <a:rPr lang="en-US" dirty="0" smtClean="0"/>
              <a:t>Once you enter into a contract/agreement/license, you may be giving ownership of your copyright to someone else. </a:t>
            </a:r>
          </a:p>
          <a:p>
            <a:pPr marL="0" lvl="1" indent="0" algn="ctr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3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COPYRIGHT EXCEPTIONS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330748"/>
            <a:ext cx="8458200" cy="3264648"/>
          </a:xfrm>
        </p:spPr>
        <p:txBody>
          <a:bodyPr/>
          <a:lstStyle/>
          <a:p>
            <a:r>
              <a:rPr lang="en-US" b="1" dirty="0" smtClean="0"/>
              <a:t>Creative Commons </a:t>
            </a:r>
            <a:r>
              <a:rPr lang="en-US" dirty="0" smtClean="0"/>
              <a:t>[</a:t>
            </a:r>
            <a:r>
              <a:rPr lang="en-US" dirty="0" smtClean="0">
                <a:hlinkClick r:id="rId2"/>
              </a:rPr>
              <a:t>https://creativecommons.org/choose</a:t>
            </a:r>
            <a:r>
              <a:rPr lang="en-US" dirty="0" smtClean="0"/>
              <a:t>]</a:t>
            </a:r>
          </a:p>
          <a:p>
            <a:pPr lvl="1"/>
            <a:r>
              <a:rPr lang="en-US" sz="2400" dirty="0" smtClean="0"/>
              <a:t>Parses “sharing” while maintaining copyright.</a:t>
            </a:r>
          </a:p>
          <a:p>
            <a:pPr lvl="1"/>
            <a:r>
              <a:rPr lang="en-US" sz="2400" dirty="0" smtClean="0"/>
              <a:t>Indicates allowed uses</a:t>
            </a:r>
          </a:p>
          <a:p>
            <a:pPr lvl="1"/>
            <a:r>
              <a:rPr lang="en-US" sz="2400" dirty="0" smtClean="0"/>
              <a:t>Indicates remunerations/considerations.</a:t>
            </a:r>
          </a:p>
          <a:p>
            <a:pPr lvl="1"/>
            <a:r>
              <a:rPr lang="en-US" sz="2400" dirty="0" smtClean="0"/>
              <a:t>Underlying copyrights (and copyright laws) stay in place: CC is a contractual indication of exceptions.  </a:t>
            </a:r>
          </a:p>
          <a:p>
            <a:pPr lvl="1"/>
            <a:r>
              <a:rPr lang="en-US" sz="2400" dirty="0" smtClean="0"/>
              <a:t>Attenuates  but does not obviate copyright laws.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2487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COPYRIGHT EXCEPTIONS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First Sale Doctrine </a:t>
            </a:r>
            <a:r>
              <a:rPr lang="en-US" dirty="0" smtClean="0"/>
              <a:t>(before digital/about non-digital material) </a:t>
            </a:r>
          </a:p>
          <a:p>
            <a:pPr lvl="1"/>
            <a:r>
              <a:rPr lang="en-US" sz="2000" dirty="0"/>
              <a:t>Once I buy it, I can rent it, display it, resell it.</a:t>
            </a:r>
          </a:p>
          <a:p>
            <a:pPr lvl="1"/>
            <a:r>
              <a:rPr lang="en-US" sz="2000" dirty="0"/>
              <a:t>Largely overturned in digital content and by </a:t>
            </a:r>
            <a:r>
              <a:rPr lang="en-US" sz="2000" dirty="0" smtClean="0"/>
              <a:t>the Digital Millennium Copyright Act (DMCA) </a:t>
            </a:r>
            <a:r>
              <a:rPr lang="en-US" sz="2000" dirty="0"/>
              <a:t>and by </a:t>
            </a:r>
            <a:r>
              <a:rPr lang="en-US" sz="2000" dirty="0" smtClean="0"/>
              <a:t>Terms of Service (TOS) and end user license agreements (EULAs). </a:t>
            </a:r>
            <a:endParaRPr lang="en-US" dirty="0" smtClean="0"/>
          </a:p>
          <a:p>
            <a:r>
              <a:rPr lang="en-US" b="1" dirty="0" smtClean="0"/>
              <a:t>Copying for broadcast/transmission via a licensed entity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44502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COPYRIGHT EXCEPTIONS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25181"/>
            <a:ext cx="8458200" cy="3264648"/>
          </a:xfrm>
        </p:spPr>
        <p:txBody>
          <a:bodyPr/>
          <a:lstStyle/>
          <a:p>
            <a:r>
              <a:rPr lang="en-US" b="1" dirty="0" smtClean="0"/>
              <a:t>Fair Use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b="1" dirty="0" smtClean="0"/>
              <a:t>defensive affirmation</a:t>
            </a:r>
          </a:p>
          <a:p>
            <a:pPr lvl="1"/>
            <a:r>
              <a:rPr lang="en-US" dirty="0" smtClean="0"/>
              <a:t>Applied mostly to copyright, less to trademarks,</a:t>
            </a:r>
            <a:r>
              <a:rPr lang="en-US" b="1" dirty="0" smtClean="0"/>
              <a:t> not </a:t>
            </a:r>
            <a:r>
              <a:rPr lang="en-US" dirty="0" smtClean="0"/>
              <a:t>to patents, trade secrets, or personal torts (defamation, rights of publicity, privacy)</a:t>
            </a:r>
          </a:p>
          <a:p>
            <a:pPr lvl="1"/>
            <a:r>
              <a:rPr lang="en-US" dirty="0" smtClean="0"/>
              <a:t>Users are at risk 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nfringement risk first, then adjudication of fair use defense.</a:t>
            </a:r>
          </a:p>
          <a:p>
            <a:pPr lvl="2"/>
            <a:r>
              <a:rPr lang="en-US" dirty="0" smtClean="0"/>
              <a:t>The accused infringer is required to prove that the use was fair. </a:t>
            </a:r>
          </a:p>
          <a:p>
            <a:r>
              <a:rPr lang="en-US" b="1" i="1" dirty="0"/>
              <a:t>U</a:t>
            </a:r>
            <a:r>
              <a:rPr lang="en-US" b="1" i="1" dirty="0" smtClean="0"/>
              <a:t>sers with valid cases should not be chilled by the risks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27080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COPYRIGHT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178792"/>
            <a:ext cx="8458200" cy="3264648"/>
          </a:xfrm>
        </p:spPr>
        <p:txBody>
          <a:bodyPr/>
          <a:lstStyle/>
          <a:p>
            <a:r>
              <a:rPr lang="en-US" b="1" dirty="0" smtClean="0"/>
              <a:t>Fair Use </a:t>
            </a:r>
            <a:r>
              <a:rPr lang="en-US" dirty="0" smtClean="0"/>
              <a:t>depends on analysis of </a:t>
            </a:r>
            <a:r>
              <a:rPr lang="en-US" b="1" dirty="0" smtClean="0"/>
              <a:t>four factors:</a:t>
            </a:r>
          </a:p>
          <a:p>
            <a:pPr lvl="1"/>
            <a:r>
              <a:rPr lang="en-US" b="1" dirty="0" smtClean="0"/>
              <a:t>purpose </a:t>
            </a:r>
            <a:r>
              <a:rPr lang="en-US" b="1" dirty="0"/>
              <a:t>and character of the use, </a:t>
            </a:r>
            <a:r>
              <a:rPr lang="en-US" b="1" dirty="0" smtClean="0"/>
              <a:t>(e.g., </a:t>
            </a:r>
            <a:r>
              <a:rPr lang="en-US" b="1" dirty="0"/>
              <a:t>commercial </a:t>
            </a:r>
            <a:r>
              <a:rPr lang="en-US" dirty="0" smtClean="0"/>
              <a:t>or nonprofit/educational)?</a:t>
            </a:r>
          </a:p>
          <a:p>
            <a:pPr lvl="1"/>
            <a:r>
              <a:rPr lang="en-US" b="1" dirty="0" smtClean="0"/>
              <a:t>nature </a:t>
            </a:r>
            <a:r>
              <a:rPr lang="en-US" b="1" dirty="0"/>
              <a:t>of the copyrighted </a:t>
            </a:r>
            <a:r>
              <a:rPr lang="en-US" b="1" dirty="0" smtClean="0"/>
              <a:t>work used </a:t>
            </a:r>
            <a:r>
              <a:rPr lang="en-US" dirty="0" smtClean="0"/>
              <a:t>(some stuff is just too key to allow any fair use);</a:t>
            </a:r>
            <a:endParaRPr lang="en-US" dirty="0"/>
          </a:p>
          <a:p>
            <a:pPr lvl="1"/>
            <a:r>
              <a:rPr lang="en-US" b="1" dirty="0" smtClean="0"/>
              <a:t>amount </a:t>
            </a:r>
            <a:r>
              <a:rPr lang="en-US" b="1" dirty="0"/>
              <a:t>and substantiality of the portion used in relation to </a:t>
            </a:r>
            <a:r>
              <a:rPr lang="en-US" b="1" dirty="0" smtClean="0"/>
              <a:t>whole </a:t>
            </a:r>
            <a:r>
              <a:rPr lang="en-US" dirty="0" smtClean="0"/>
              <a:t>(less is always better); </a:t>
            </a:r>
            <a:r>
              <a:rPr lang="en-US" dirty="0"/>
              <a:t>and</a:t>
            </a:r>
          </a:p>
          <a:p>
            <a:pPr lvl="1"/>
            <a:r>
              <a:rPr lang="en-US" b="1" dirty="0" smtClean="0"/>
              <a:t>effect </a:t>
            </a:r>
            <a:r>
              <a:rPr lang="en-US" b="1" dirty="0"/>
              <a:t>of the use upon the potential market for or value </a:t>
            </a:r>
            <a:r>
              <a:rPr lang="en-US" b="1" dirty="0" smtClean="0"/>
              <a:t>original</a:t>
            </a:r>
            <a:r>
              <a:rPr lang="en-US" dirty="0" smtClean="0"/>
              <a:t> (no harm is better than some harm,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65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645462"/>
            <a:ext cx="8458200" cy="624542"/>
          </a:xfrm>
        </p:spPr>
        <p:txBody>
          <a:bodyPr/>
          <a:lstStyle/>
          <a:p>
            <a:r>
              <a:rPr lang="en-US" sz="3200" b="1" dirty="0"/>
              <a:t>COPYRIGHT </a:t>
            </a:r>
            <a:r>
              <a:rPr lang="en-US" sz="3200" b="1" dirty="0" smtClean="0"/>
              <a:t>EXCEPTIONS</a:t>
            </a:r>
            <a:r>
              <a:rPr lang="en-US" dirty="0" smtClean="0"/>
              <a:t>: </a:t>
            </a:r>
            <a:r>
              <a:rPr lang="en-US" b="1" dirty="0" smtClean="0"/>
              <a:t>MUSIC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095799"/>
            <a:ext cx="8458200" cy="359497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Music combines copyright and licensing/royalty systems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b="1" dirty="0" smtClean="0"/>
              <a:t>copying</a:t>
            </a:r>
            <a:r>
              <a:rPr lang="en-US" sz="2000" dirty="0" smtClean="0"/>
              <a:t> requires permissions and (usually) royalty.</a:t>
            </a:r>
          </a:p>
          <a:p>
            <a:pPr lvl="1"/>
            <a:r>
              <a:rPr lang="en-US" sz="2000" dirty="0" smtClean="0"/>
              <a:t>Recording (a cover song) doesn’t require permission: </a:t>
            </a:r>
            <a:r>
              <a:rPr lang="en-US" sz="2000" b="1" dirty="0" smtClean="0"/>
              <a:t>the compulsory license</a:t>
            </a:r>
            <a:r>
              <a:rPr lang="en-US" sz="2000" dirty="0" smtClean="0"/>
              <a:t> applies (singing/recording a cover isn’t copying; </a:t>
            </a:r>
            <a:r>
              <a:rPr lang="en-US" sz="2000" b="1" dirty="0" smtClean="0"/>
              <a:t>sampling is</a:t>
            </a:r>
            <a:r>
              <a:rPr lang="en-US" sz="2000" dirty="0" smtClean="0"/>
              <a:t>)</a:t>
            </a:r>
            <a:endParaRPr lang="en-US" sz="2000" b="1" dirty="0" smtClean="0"/>
          </a:p>
          <a:p>
            <a:pPr lvl="2"/>
            <a:r>
              <a:rPr lang="en-US" dirty="0"/>
              <a:t>Notification </a:t>
            </a:r>
            <a:r>
              <a:rPr lang="en-US" dirty="0" smtClean="0"/>
              <a:t>of rights holder is required. </a:t>
            </a:r>
            <a:r>
              <a:rPr lang="en-US" dirty="0"/>
              <a:t>C</a:t>
            </a:r>
            <a:r>
              <a:rPr lang="en-US" dirty="0" smtClean="0"/>
              <a:t>over artists </a:t>
            </a:r>
            <a:r>
              <a:rPr lang="en-US" dirty="0"/>
              <a:t>who record/perform </a:t>
            </a:r>
            <a:r>
              <a:rPr lang="en-US" dirty="0" smtClean="0"/>
              <a:t>songs eventually </a:t>
            </a:r>
            <a:r>
              <a:rPr lang="en-US" dirty="0"/>
              <a:t>pay royalties based on sales</a:t>
            </a:r>
            <a:r>
              <a:rPr lang="en-US" dirty="0" smtClean="0"/>
              <a:t>.</a:t>
            </a:r>
          </a:p>
          <a:p>
            <a:pPr lvl="1"/>
            <a:r>
              <a:rPr lang="en-US" sz="2000" dirty="0" smtClean="0"/>
              <a:t>“Public” performances require royalties, usually paid by venues</a:t>
            </a:r>
            <a:r>
              <a:rPr lang="en-US" dirty="0" smtClean="0"/>
              <a:t>.</a:t>
            </a:r>
          </a:p>
          <a:p>
            <a:pPr lvl="1"/>
            <a:r>
              <a:rPr lang="en-US" sz="2000" dirty="0" smtClean="0"/>
              <a:t>Personal/private performances (the shower/car/at home</a:t>
            </a:r>
            <a:r>
              <a:rPr lang="en-US" sz="2000" dirty="0"/>
              <a:t>) ≠ </a:t>
            </a:r>
            <a:r>
              <a:rPr lang="en-US" sz="2000" dirty="0" smtClean="0"/>
              <a:t>payment/permissions.</a:t>
            </a:r>
          </a:p>
          <a:p>
            <a:pPr lvl="1"/>
            <a:r>
              <a:rPr lang="en-US" sz="2000" dirty="0" smtClean="0"/>
              <a:t>Inclusion in mediated instances require special clearances/royalties.</a:t>
            </a:r>
          </a:p>
          <a:p>
            <a:pPr lvl="1"/>
            <a:r>
              <a:rPr lang="en-US" sz="2000" dirty="0" smtClean="0"/>
              <a:t>Licenses must be obtained for EACH right used. </a:t>
            </a:r>
          </a:p>
        </p:txBody>
      </p:sp>
    </p:spTree>
    <p:extLst>
      <p:ext uri="{BB962C8B-B14F-4D97-AF65-F5344CB8AC3E}">
        <p14:creationId xmlns:p14="http://schemas.microsoft.com/office/powerpoint/2010/main" val="82932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TODAY?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IP </a:t>
            </a:r>
            <a:r>
              <a:rPr lang="en-US" b="1" dirty="0" smtClean="0"/>
              <a:t>definitions</a:t>
            </a:r>
            <a:r>
              <a:rPr lang="en-US" dirty="0" smtClean="0"/>
              <a:t> and </a:t>
            </a:r>
            <a:r>
              <a:rPr lang="en-US" b="1" dirty="0" smtClean="0"/>
              <a:t>forms/types</a:t>
            </a:r>
          </a:p>
          <a:p>
            <a:r>
              <a:rPr lang="en-US" dirty="0" smtClean="0"/>
              <a:t>IP in </a:t>
            </a:r>
            <a:r>
              <a:rPr lang="en-US" b="1" dirty="0" smtClean="0"/>
              <a:t>sponsored research agreements </a:t>
            </a:r>
          </a:p>
          <a:p>
            <a:r>
              <a:rPr lang="en-US" dirty="0" smtClean="0"/>
              <a:t>IP in </a:t>
            </a:r>
            <a:r>
              <a:rPr lang="en-US" b="1" dirty="0" smtClean="0"/>
              <a:t>commissions, publication contracts, and agreements</a:t>
            </a:r>
          </a:p>
          <a:p>
            <a:r>
              <a:rPr lang="en-US" dirty="0" smtClean="0"/>
              <a:t>Be cautious about IP terms in </a:t>
            </a:r>
            <a:r>
              <a:rPr lang="en-US" b="1" dirty="0" smtClean="0"/>
              <a:t>collaborations, agreements, and contracts.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91451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COPYRIGHT</a:t>
            </a:r>
            <a:r>
              <a:rPr lang="en-US" sz="2400" dirty="0" smtClean="0"/>
              <a:t>: </a:t>
            </a:r>
            <a:r>
              <a:rPr lang="en-US" sz="2400" b="1" dirty="0"/>
              <a:t>MUSIC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136808"/>
            <a:ext cx="8458200" cy="3140492"/>
          </a:xfrm>
        </p:spPr>
        <p:txBody>
          <a:bodyPr/>
          <a:lstStyle/>
          <a:p>
            <a:r>
              <a:rPr lang="en-US" b="1" dirty="0" smtClean="0"/>
              <a:t>Music Copyright Bundle</a:t>
            </a:r>
          </a:p>
          <a:p>
            <a:pPr lvl="1"/>
            <a:r>
              <a:rPr lang="en-US" dirty="0" smtClean="0"/>
              <a:t>All six of the standard rights: Reproduction, Modification, Distribution, Public Performance, Public </a:t>
            </a:r>
            <a:r>
              <a:rPr lang="en-US" dirty="0"/>
              <a:t>Display </a:t>
            </a:r>
            <a:endParaRPr lang="en-US" dirty="0" smtClean="0"/>
          </a:p>
          <a:p>
            <a:r>
              <a:rPr lang="en-US" dirty="0" smtClean="0"/>
              <a:t>Plus two that are unique to music (under U.S. law):</a:t>
            </a:r>
          </a:p>
          <a:p>
            <a:pPr lvl="1"/>
            <a:r>
              <a:rPr lang="en-US" b="1" dirty="0" smtClean="0"/>
              <a:t>Mechanical License </a:t>
            </a:r>
          </a:p>
          <a:p>
            <a:pPr lvl="2"/>
            <a:r>
              <a:rPr lang="en-US" sz="1800" dirty="0" smtClean="0"/>
              <a:t>the </a:t>
            </a:r>
            <a:r>
              <a:rPr lang="en-US" sz="1800" dirty="0"/>
              <a:t>right to reproduce and distribute a specific composition with agreed upon </a:t>
            </a:r>
            <a:r>
              <a:rPr lang="en-US" sz="1800" dirty="0" smtClean="0"/>
              <a:t>terms based on units sold.</a:t>
            </a:r>
            <a:endParaRPr lang="en-US" dirty="0" smtClean="0"/>
          </a:p>
          <a:p>
            <a:pPr lvl="1"/>
            <a:r>
              <a:rPr lang="en-US" b="1" dirty="0" smtClean="0"/>
              <a:t>Synchronization Rights</a:t>
            </a:r>
          </a:p>
          <a:p>
            <a:pPr lvl="2"/>
            <a:r>
              <a:rPr lang="en-US" dirty="0" smtClean="0"/>
              <a:t>to put sounds to motion, then distribute</a:t>
            </a:r>
            <a:r>
              <a:rPr lang="en-US" b="1" dirty="0" smtClean="0"/>
              <a:t>. </a:t>
            </a:r>
            <a:r>
              <a:rPr lang="en-US" b="1" dirty="0"/>
              <a:t>O</a:t>
            </a:r>
            <a:r>
              <a:rPr lang="en-US" b="1" dirty="0" smtClean="0"/>
              <a:t>nly publisher can grant this right (take care on the web here)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994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COPYRIGHT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360645"/>
            <a:ext cx="8458200" cy="3264648"/>
          </a:xfrm>
        </p:spPr>
        <p:txBody>
          <a:bodyPr/>
          <a:lstStyle/>
          <a:p>
            <a:r>
              <a:rPr lang="en-US" dirty="0" smtClean="0"/>
              <a:t>Off-line laws apply</a:t>
            </a:r>
          </a:p>
          <a:p>
            <a:r>
              <a:rPr lang="en-US" dirty="0" smtClean="0"/>
              <a:t>Plus, and especially, the </a:t>
            </a:r>
            <a:r>
              <a:rPr lang="en-US" dirty="0"/>
              <a:t> </a:t>
            </a:r>
            <a:r>
              <a:rPr lang="en-US" b="1" dirty="0"/>
              <a:t>Digital Millennium Copyright Act </a:t>
            </a:r>
            <a:r>
              <a:rPr lang="en-US" dirty="0"/>
              <a:t>(DMCA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Site operators are protected from infringement introduced by 3</a:t>
            </a:r>
            <a:r>
              <a:rPr lang="en-US" baseline="30000" dirty="0" smtClean="0"/>
              <a:t>rd</a:t>
            </a:r>
            <a:r>
              <a:rPr lang="en-US" dirty="0" smtClean="0"/>
              <a:t> parties (but remain responsible for their own behavior and materials)</a:t>
            </a:r>
          </a:p>
          <a:p>
            <a:pPr lvl="1"/>
            <a:r>
              <a:rPr lang="en-US" dirty="0" smtClean="0"/>
              <a:t>Site operators must have a DMCA agent, file the right paperwork, and follow DMCA-mandate take-down procedures when infringements are claimed.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04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International IP Considerations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97764"/>
            <a:ext cx="8458200" cy="3264648"/>
          </a:xfrm>
        </p:spPr>
        <p:txBody>
          <a:bodyPr/>
          <a:lstStyle/>
          <a:p>
            <a:r>
              <a:rPr lang="en-US" dirty="0" smtClean="0"/>
              <a:t>Some global entities accept/follow the US IP regime/protocols; </a:t>
            </a:r>
            <a:r>
              <a:rPr lang="en-US" b="1" dirty="0" smtClean="0"/>
              <a:t>others do not</a:t>
            </a:r>
            <a:r>
              <a:rPr lang="en-US" dirty="0" smtClean="0"/>
              <a:t>. Some ADHERE STRONGLY, others </a:t>
            </a:r>
            <a:r>
              <a:rPr lang="en-US" b="1" dirty="0" smtClean="0"/>
              <a:t>STRONGLY OPPOSE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Who’s law applies?</a:t>
            </a:r>
          </a:p>
          <a:p>
            <a:pPr lvl="1"/>
            <a:r>
              <a:rPr lang="en-US" dirty="0" smtClean="0"/>
              <a:t>Where will we decide?</a:t>
            </a:r>
          </a:p>
          <a:p>
            <a:pPr lvl="1"/>
            <a:r>
              <a:rPr lang="en-US" dirty="0" smtClean="0"/>
              <a:t>Where will the decision apply?</a:t>
            </a:r>
          </a:p>
          <a:p>
            <a:pPr lvl="1"/>
            <a:r>
              <a:rPr lang="en-US" dirty="0" smtClean="0"/>
              <a:t>What will enforce the decision?</a:t>
            </a:r>
          </a:p>
          <a:p>
            <a:r>
              <a:rPr lang="en-US" dirty="0" smtClean="0"/>
              <a:t>There’s no global IP court (though there are a number of global IP tribunals). </a:t>
            </a:r>
          </a:p>
        </p:txBody>
      </p:sp>
    </p:spTree>
    <p:extLst>
      <p:ext uri="{BB962C8B-B14F-4D97-AF65-F5344CB8AC3E}">
        <p14:creationId xmlns:p14="http://schemas.microsoft.com/office/powerpoint/2010/main" val="1558235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International IP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363732"/>
            <a:ext cx="8458200" cy="3264648"/>
          </a:xfrm>
        </p:spPr>
        <p:txBody>
          <a:bodyPr/>
          <a:lstStyle/>
          <a:p>
            <a:r>
              <a:rPr lang="en-US" sz="2200" dirty="0"/>
              <a:t>Always start with US export control list considerations (State and Commerce Departments</a:t>
            </a:r>
            <a:r>
              <a:rPr lang="en-US" sz="2200" dirty="0" smtClean="0"/>
              <a:t>).</a:t>
            </a:r>
          </a:p>
          <a:p>
            <a:r>
              <a:rPr lang="en-US" sz="2200" dirty="0" smtClean="0"/>
              <a:t>Always be ABSOLUTELY SURE that you aren’t transferring controlled technologies or knowledge or working with forbidden partners.</a:t>
            </a:r>
          </a:p>
          <a:p>
            <a:r>
              <a:rPr lang="en-US" sz="2200" dirty="0" smtClean="0"/>
              <a:t>Recognize that you’ll need licensed legal council within foreign venues. </a:t>
            </a:r>
          </a:p>
          <a:p>
            <a:r>
              <a:rPr lang="en-US" sz="2200" dirty="0" smtClean="0"/>
              <a:t>International IP is exceedingly complex: Our laws X Their laws X international political/diplomatic complexities X geography X travel X time X money= OUCH</a:t>
            </a:r>
            <a:endParaRPr lang="en-US" sz="2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9762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TAKEAWAYS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02991"/>
            <a:ext cx="8458200" cy="3709444"/>
          </a:xfrm>
        </p:spPr>
        <p:txBody>
          <a:bodyPr/>
          <a:lstStyle/>
          <a:p>
            <a:r>
              <a:rPr lang="en-US" sz="2000" dirty="0" smtClean="0"/>
              <a:t>IP law defines IP, interpreted through litigation</a:t>
            </a:r>
          </a:p>
          <a:p>
            <a:pPr lvl="1"/>
            <a:r>
              <a:rPr lang="en-US" sz="1600" dirty="0" smtClean="0"/>
              <a:t>Sometimes in new ways, other times in traditional ways.</a:t>
            </a:r>
          </a:p>
          <a:p>
            <a:r>
              <a:rPr lang="en-US" sz="2000" dirty="0" smtClean="0"/>
              <a:t>CONTRACTS and AGREEMENTS beat IP LAW </a:t>
            </a:r>
          </a:p>
          <a:p>
            <a:pPr lvl="1"/>
            <a:r>
              <a:rPr lang="en-US" sz="1800" dirty="0"/>
              <a:t>K</a:t>
            </a:r>
            <a:r>
              <a:rPr lang="en-US" sz="1800" dirty="0" smtClean="0"/>
              <a:t>now what you are signing! </a:t>
            </a:r>
          </a:p>
          <a:p>
            <a:r>
              <a:rPr lang="en-US" sz="2000" dirty="0" smtClean="0"/>
              <a:t>Watch for catch phrases</a:t>
            </a:r>
          </a:p>
          <a:p>
            <a:pPr lvl="1"/>
            <a:r>
              <a:rPr lang="en-US" sz="1800" dirty="0" smtClean="0"/>
              <a:t>license/assign, inventor/owner, background/prior art, know-how or related work, etc. </a:t>
            </a:r>
          </a:p>
          <a:p>
            <a:r>
              <a:rPr lang="en-US" sz="2000" dirty="0" smtClean="0"/>
              <a:t>Watch for clauses that may</a:t>
            </a:r>
            <a:r>
              <a:rPr lang="en-US" sz="2000" dirty="0"/>
              <a:t> </a:t>
            </a:r>
            <a:r>
              <a:rPr lang="en-US" sz="2000" dirty="0" smtClean="0"/>
              <a:t>affect IP rights</a:t>
            </a:r>
          </a:p>
          <a:p>
            <a:pPr lvl="1"/>
            <a:r>
              <a:rPr lang="en-US" sz="1800" dirty="0" smtClean="0"/>
              <a:t>confidentiality, privacy, publication/dissemination</a:t>
            </a:r>
          </a:p>
          <a:p>
            <a:r>
              <a:rPr lang="en-US" sz="2000" dirty="0" smtClean="0"/>
              <a:t>Decide what rights you want to retain and negotiate to retain them! </a:t>
            </a:r>
          </a:p>
          <a:p>
            <a:r>
              <a:rPr lang="en-US" sz="2000" b="1" dirty="0" smtClean="0"/>
              <a:t>Strongly consider acquiring independent legal representation.</a:t>
            </a:r>
          </a:p>
        </p:txBody>
      </p:sp>
    </p:spTree>
    <p:extLst>
      <p:ext uri="{BB962C8B-B14F-4D97-AF65-F5344CB8AC3E}">
        <p14:creationId xmlns:p14="http://schemas.microsoft.com/office/powerpoint/2010/main" val="3998531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690353"/>
            <a:ext cx="8458200" cy="422521"/>
          </a:xfrm>
        </p:spPr>
        <p:txBody>
          <a:bodyPr/>
          <a:lstStyle/>
          <a:p>
            <a:r>
              <a:rPr lang="en-US" sz="2400" b="1" dirty="0" smtClean="0"/>
              <a:t>References and other resources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112875"/>
            <a:ext cx="8458200" cy="3630950"/>
          </a:xfrm>
        </p:spPr>
        <p:txBody>
          <a:bodyPr/>
          <a:lstStyle/>
          <a:p>
            <a:r>
              <a:rPr lang="en-US" sz="1600" dirty="0" smtClean="0"/>
              <a:t>IM 350: Intellectual Property Law and New Media, Spring, 2015, syllabus (full lecture notes posted) </a:t>
            </a:r>
            <a:r>
              <a:rPr lang="en-US" sz="1600" dirty="0" smtClean="0">
                <a:hlinkClick r:id="rId2"/>
              </a:rPr>
              <a:t>http://interactivemedia.Bradley.edu/ell/im350/sp2015/im350sp2015.html</a:t>
            </a:r>
            <a:r>
              <a:rPr lang="en-US" sz="1600" dirty="0" smtClean="0"/>
              <a:t>.</a:t>
            </a:r>
          </a:p>
          <a:p>
            <a:r>
              <a:rPr lang="en-US" sz="1600" i="1" dirty="0" smtClean="0"/>
              <a:t>Free for a Fee </a:t>
            </a:r>
            <a:r>
              <a:rPr lang="en-US" sz="1600" dirty="0" smtClean="0"/>
              <a:t>blog (on IP in media issues) </a:t>
            </a:r>
            <a:r>
              <a:rPr lang="en-US" sz="1600" dirty="0" smtClean="0">
                <a:hlinkClick r:id="rId3"/>
              </a:rPr>
              <a:t>http://www.freeforafee.com</a:t>
            </a:r>
            <a:endParaRPr lang="en-US" sz="1600" dirty="0" smtClean="0"/>
          </a:p>
          <a:p>
            <a:r>
              <a:rPr lang="en-US" sz="1600" dirty="0" smtClean="0"/>
              <a:t>Lamoureux, Edward Lee / Baron, Steven L. / Stewart, Claire. </a:t>
            </a:r>
            <a:r>
              <a:rPr lang="en-US" sz="1600" i="1" dirty="0" smtClean="0"/>
              <a:t>Intellectual Property Law and Interactive Media: Free for a Fee,</a:t>
            </a:r>
            <a:r>
              <a:rPr lang="en-US" sz="1600" dirty="0" smtClean="0"/>
              <a:t>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Ed. Peter Lang, Pub., Digital Formations – 2015</a:t>
            </a:r>
            <a:r>
              <a:rPr lang="en-US" sz="1600" dirty="0"/>
              <a:t>.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www.peterlang.com/view/product/70357</a:t>
            </a:r>
            <a:endParaRPr lang="en-US" sz="1600" dirty="0" smtClean="0"/>
          </a:p>
          <a:p>
            <a:r>
              <a:rPr lang="en-US" sz="1600" dirty="0" smtClean="0"/>
              <a:t>Association of </a:t>
            </a:r>
            <a:r>
              <a:rPr lang="en-US" sz="1600" dirty="0"/>
              <a:t>University Technology Managers, </a:t>
            </a:r>
            <a:r>
              <a:rPr lang="en-US" sz="1600" i="1" dirty="0"/>
              <a:t>AUTM Technology Transfer Practice Manual, 3rd Edition</a:t>
            </a:r>
            <a:r>
              <a:rPr lang="en-US" sz="1600" dirty="0" smtClean="0"/>
              <a:t>, 2006, </a:t>
            </a:r>
            <a:r>
              <a:rPr lang="en-US" sz="1600" dirty="0">
                <a:hlinkClick r:id="rId5"/>
              </a:rPr>
              <a:t>http://www.autm.net/resources-surveys/technology-transfer-practice-manual/ttp-manual-3rd-edition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World Intellectual </a:t>
            </a:r>
            <a:r>
              <a:rPr lang="en-US" sz="1600" dirty="0"/>
              <a:t>Property Organization, </a:t>
            </a:r>
            <a:r>
              <a:rPr lang="en-US" sz="1600" i="1" dirty="0"/>
              <a:t>WIPO Intellectual Property Handbook: Policy, Law and </a:t>
            </a:r>
            <a:r>
              <a:rPr lang="en-US" sz="1600" i="1" dirty="0" smtClean="0"/>
              <a:t>Use, </a:t>
            </a:r>
            <a:r>
              <a:rPr lang="en-US" sz="1600" dirty="0"/>
              <a:t>2004, </a:t>
            </a:r>
            <a:r>
              <a:rPr lang="en-US" sz="1600" dirty="0">
                <a:hlinkClick r:id="rId6"/>
              </a:rPr>
              <a:t>http://www.wipo.int/about-ip/en/iprm</a:t>
            </a:r>
            <a:r>
              <a:rPr lang="en-US" sz="1600" dirty="0" smtClean="0">
                <a:hlinkClick r:id="rId6"/>
              </a:rPr>
              <a:t>/</a:t>
            </a:r>
            <a:endParaRPr lang="en-US" sz="1600" dirty="0" smtClean="0"/>
          </a:p>
          <a:p>
            <a:r>
              <a:rPr lang="en-US" sz="1600" dirty="0"/>
              <a:t>Lamoureux, Edward Lee. </a:t>
            </a:r>
            <a:r>
              <a:rPr lang="en-US" sz="1600" i="1" dirty="0"/>
              <a:t>Privacy, Surveillance, and the New Media You, </a:t>
            </a:r>
            <a:r>
              <a:rPr lang="en-US" sz="1600" dirty="0"/>
              <a:t>Peter Lang Pub., </a:t>
            </a:r>
            <a:r>
              <a:rPr lang="en-US" sz="1600" dirty="0" smtClean="0"/>
              <a:t>2016. </a:t>
            </a:r>
            <a:r>
              <a:rPr lang="en-US" sz="1600" dirty="0" smtClean="0">
                <a:hlinkClick r:id="rId7"/>
              </a:rPr>
              <a:t>https</a:t>
            </a:r>
            <a:r>
              <a:rPr lang="en-US" sz="1600" dirty="0">
                <a:hlinkClick r:id="rId7"/>
              </a:rPr>
              <a:t>://www.peterlang.com/view/product/30687</a:t>
            </a:r>
            <a:endParaRPr lang="en-US" sz="1600" dirty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8936233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2176968"/>
            <a:ext cx="8800414" cy="296653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Sandra </a:t>
            </a:r>
            <a:r>
              <a:rPr lang="en-US" sz="2800" dirty="0"/>
              <a:t>Shumaker </a:t>
            </a:r>
            <a:r>
              <a:rPr lang="en-US" sz="2800" dirty="0" smtClean="0"/>
              <a:t>[</a:t>
            </a:r>
            <a:r>
              <a:rPr lang="en-US" sz="2800" dirty="0" err="1" smtClean="0"/>
              <a:t>sshumaker</a:t>
            </a:r>
            <a:r>
              <a:rPr lang="en-US" sz="2800" dirty="0" err="1"/>
              <a:t>@</a:t>
            </a:r>
            <a:r>
              <a:rPr lang="en-US" sz="2800" dirty="0" err="1" smtClean="0"/>
              <a:t>fsmail.bradley.edu</a:t>
            </a:r>
            <a:r>
              <a:rPr lang="en-US" sz="2800" dirty="0" smtClean="0"/>
              <a:t>] &amp;</a:t>
            </a:r>
          </a:p>
          <a:p>
            <a:r>
              <a:rPr lang="en-US" sz="2800" dirty="0" smtClean="0"/>
              <a:t>Edward Lamoureux [</a:t>
            </a:r>
            <a:r>
              <a:rPr lang="en-US" sz="2800" dirty="0" err="1"/>
              <a:t>ell@fsmail.bradley.edu</a:t>
            </a:r>
            <a:r>
              <a:rPr lang="en-US" sz="2800" dirty="0"/>
              <a:t>] </a:t>
            </a:r>
            <a:endParaRPr lang="en-US" sz="2800" dirty="0" smtClean="0"/>
          </a:p>
          <a:p>
            <a:r>
              <a:rPr lang="en-US" sz="2800" dirty="0" smtClean="0"/>
              <a:t>thank you </a:t>
            </a:r>
            <a:r>
              <a:rPr lang="en-US" sz="2800" smtClean="0"/>
              <a:t>and we encourage </a:t>
            </a:r>
            <a:r>
              <a:rPr lang="en-US" sz="2800" dirty="0" smtClean="0"/>
              <a:t>your questions,</a:t>
            </a:r>
          </a:p>
          <a:p>
            <a:r>
              <a:rPr lang="en-US" sz="2800" dirty="0" smtClean="0"/>
              <a:t>now, or later.</a:t>
            </a:r>
          </a:p>
          <a:p>
            <a:pPr algn="l"/>
            <a:r>
              <a:rPr lang="en-US" sz="2000" dirty="0"/>
              <a:t>© Sandra Shumaker </a:t>
            </a:r>
            <a:r>
              <a:rPr lang="en-US" sz="2000" dirty="0" smtClean="0"/>
              <a:t>&amp; </a:t>
            </a:r>
            <a:r>
              <a:rPr lang="en-US" sz="2000" dirty="0"/>
              <a:t>Edward </a:t>
            </a:r>
            <a:r>
              <a:rPr lang="en-US" sz="2000" dirty="0" smtClean="0"/>
              <a:t>Lamoureux, 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913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WILL WE </a:t>
            </a:r>
            <a:r>
              <a:rPr lang="en-US" b="1" i="1" dirty="0" smtClean="0"/>
              <a:t>NOT</a:t>
            </a:r>
            <a:r>
              <a:rPr lang="en-US" b="1" dirty="0" smtClean="0"/>
              <a:t> COVER TODAY?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Bradley’s specific IP policies/procedures </a:t>
            </a:r>
          </a:p>
          <a:p>
            <a:r>
              <a:rPr lang="en-US" dirty="0"/>
              <a:t>S</a:t>
            </a:r>
            <a:r>
              <a:rPr lang="en-US" dirty="0" smtClean="0"/>
              <a:t>tudents’ IP rights pert</a:t>
            </a:r>
          </a:p>
          <a:p>
            <a:r>
              <a:rPr lang="en-US" dirty="0" err="1" smtClean="0"/>
              <a:t>Ttech</a:t>
            </a:r>
            <a:r>
              <a:rPr lang="en-US" dirty="0" smtClean="0"/>
              <a:t> transfer processes</a:t>
            </a:r>
            <a:r>
              <a:rPr lang="en-US" dirty="0"/>
              <a:t> </a:t>
            </a:r>
            <a:r>
              <a:rPr lang="en-US" dirty="0" smtClean="0"/>
              <a:t>at BU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In a nutshell </a:t>
            </a:r>
            <a:r>
              <a:rPr lang="en-US" dirty="0" smtClean="0"/>
              <a:t>– </a:t>
            </a:r>
            <a:r>
              <a:rPr lang="en-US" i="1" dirty="0" smtClean="0"/>
              <a:t>Be IP-savvy when entering into contracts/agreements. </a:t>
            </a:r>
          </a:p>
        </p:txBody>
      </p:sp>
    </p:spTree>
    <p:extLst>
      <p:ext uri="{BB962C8B-B14F-4D97-AF65-F5344CB8AC3E}">
        <p14:creationId xmlns:p14="http://schemas.microsoft.com/office/powerpoint/2010/main" val="1501525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IP?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Tangible forms </a:t>
            </a:r>
          </a:p>
          <a:p>
            <a:pPr marL="0" indent="0" algn="ctr">
              <a:buNone/>
            </a:pPr>
            <a:r>
              <a:rPr lang="en-US" sz="2800" b="1" dirty="0" smtClean="0"/>
              <a:t>of legally protectable</a:t>
            </a:r>
          </a:p>
          <a:p>
            <a:pPr marL="0" indent="0" algn="ctr">
              <a:buNone/>
            </a:pPr>
            <a:r>
              <a:rPr lang="en-US" sz="2800" b="1" dirty="0" smtClean="0"/>
              <a:t>knowledge/expression</a:t>
            </a:r>
          </a:p>
          <a:p>
            <a:pPr marL="0" indent="0" algn="ctr">
              <a:buNone/>
            </a:pPr>
            <a:r>
              <a:rPr lang="en-US" sz="2800" b="1" dirty="0"/>
              <a:t>t</a:t>
            </a:r>
            <a:r>
              <a:rPr lang="en-US" sz="2800" b="1" dirty="0" smtClean="0"/>
              <a:t>hat is</a:t>
            </a:r>
          </a:p>
          <a:p>
            <a:pPr marL="0" indent="0" algn="ctr">
              <a:buNone/>
            </a:pPr>
            <a:r>
              <a:rPr lang="en-US" sz="2800" b="1" dirty="0"/>
              <a:t>original/valuable </a:t>
            </a:r>
            <a:endParaRPr lang="en-US" sz="2800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692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FORMS OF IP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Patents</a:t>
            </a:r>
          </a:p>
          <a:p>
            <a:pPr marL="0" indent="0" algn="ctr">
              <a:buNone/>
            </a:pPr>
            <a:r>
              <a:rPr lang="en-US" b="1" dirty="0" smtClean="0"/>
              <a:t>Copyright</a:t>
            </a:r>
          </a:p>
          <a:p>
            <a:pPr marL="0" indent="0" algn="ctr">
              <a:buNone/>
            </a:pPr>
            <a:r>
              <a:rPr lang="en-US" b="1" dirty="0" smtClean="0"/>
              <a:t>Trademark</a:t>
            </a:r>
          </a:p>
          <a:p>
            <a:pPr marL="0" indent="0" algn="ctr">
              <a:buNone/>
            </a:pPr>
            <a:r>
              <a:rPr lang="en-US" b="1" dirty="0" smtClean="0"/>
              <a:t>Trade secrets</a:t>
            </a:r>
          </a:p>
          <a:p>
            <a:pPr marL="0" indent="0" algn="ctr">
              <a:buNone/>
            </a:pPr>
            <a:r>
              <a:rPr lang="en-US" b="1" dirty="0" smtClean="0"/>
              <a:t>Tort Rights (e.g. Right of Publicity)</a:t>
            </a:r>
          </a:p>
        </p:txBody>
      </p:sp>
    </p:spTree>
    <p:extLst>
      <p:ext uri="{BB962C8B-B14F-4D97-AF65-F5344CB8AC3E}">
        <p14:creationId xmlns:p14="http://schemas.microsoft.com/office/powerpoint/2010/main" val="2337821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FORMS OF IP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Patents</a:t>
            </a:r>
          </a:p>
          <a:p>
            <a:pPr lvl="1"/>
            <a:r>
              <a:rPr lang="en-US" dirty="0" smtClean="0"/>
              <a:t>Discourage others </a:t>
            </a:r>
            <a:r>
              <a:rPr lang="en-US" dirty="0"/>
              <a:t>from making, using, selling, or importing </a:t>
            </a:r>
            <a:r>
              <a:rPr lang="en-US" dirty="0" smtClean="0"/>
              <a:t> patented inventions.</a:t>
            </a:r>
          </a:p>
          <a:p>
            <a:pPr lvl="2"/>
            <a:r>
              <a:rPr lang="en-US" dirty="0" smtClean="0"/>
              <a:t>Does not forbid all repurposing.</a:t>
            </a:r>
          </a:p>
          <a:p>
            <a:pPr lvl="2"/>
            <a:r>
              <a:rPr lang="en-US" dirty="0" smtClean="0"/>
              <a:t>Does not guarantee success.</a:t>
            </a:r>
            <a:endParaRPr lang="en-US" dirty="0"/>
          </a:p>
          <a:p>
            <a:r>
              <a:rPr lang="en-US" b="1" dirty="0" smtClean="0"/>
              <a:t>Copyright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uthor’s rights to reproduce, modify, distribute, perform, display literary works. </a:t>
            </a:r>
          </a:p>
        </p:txBody>
      </p:sp>
    </p:spTree>
    <p:extLst>
      <p:ext uri="{BB962C8B-B14F-4D97-AF65-F5344CB8AC3E}">
        <p14:creationId xmlns:p14="http://schemas.microsoft.com/office/powerpoint/2010/main" val="70234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FORMS OF IP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Trademark </a:t>
            </a:r>
          </a:p>
          <a:p>
            <a:pPr lvl="1"/>
            <a:r>
              <a:rPr lang="en-US" dirty="0" smtClean="0"/>
              <a:t>Exclusive right to use mark/dress </a:t>
            </a:r>
          </a:p>
          <a:p>
            <a:pPr lvl="2"/>
            <a:r>
              <a:rPr lang="en-US" dirty="0" smtClean="0"/>
              <a:t>in commerce </a:t>
            </a:r>
            <a:endParaRPr lang="en-US" dirty="0"/>
          </a:p>
          <a:p>
            <a:pPr lvl="2"/>
            <a:r>
              <a:rPr lang="en-US" dirty="0" smtClean="0"/>
              <a:t>in a particular market niche </a:t>
            </a:r>
          </a:p>
          <a:p>
            <a:pPr lvl="2"/>
            <a:r>
              <a:rPr lang="en-US" dirty="0" smtClean="0"/>
              <a:t>in specific geographic areas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annot reserve/protect a mark for use “someday”</a:t>
            </a:r>
          </a:p>
          <a:p>
            <a:pPr lvl="2"/>
            <a:r>
              <a:rPr lang="en-US" dirty="0" smtClean="0"/>
              <a:t>Can reserve mark for a year during implementation/roll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4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648108"/>
            <a:ext cx="8458200" cy="624542"/>
          </a:xfrm>
        </p:spPr>
        <p:txBody>
          <a:bodyPr/>
          <a:lstStyle/>
          <a:p>
            <a:r>
              <a:rPr lang="en-US" b="1" dirty="0"/>
              <a:t>FORMS OF IP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116352"/>
            <a:ext cx="8458200" cy="3264648"/>
          </a:xfrm>
        </p:spPr>
        <p:txBody>
          <a:bodyPr/>
          <a:lstStyle/>
          <a:p>
            <a:r>
              <a:rPr lang="en-US" b="1" dirty="0"/>
              <a:t>Trade Secret</a:t>
            </a:r>
          </a:p>
          <a:p>
            <a:pPr lvl="1"/>
            <a:r>
              <a:rPr lang="en-US" dirty="0" smtClean="0"/>
              <a:t>NOT registered </a:t>
            </a:r>
          </a:p>
          <a:p>
            <a:pPr lvl="1"/>
            <a:r>
              <a:rPr lang="en-US" dirty="0" smtClean="0"/>
              <a:t>maintained </a:t>
            </a:r>
            <a:r>
              <a:rPr lang="en-US" dirty="0"/>
              <a:t>as </a:t>
            </a:r>
            <a:r>
              <a:rPr lang="en-US" dirty="0" smtClean="0"/>
              <a:t>confidential via specific procedures</a:t>
            </a:r>
          </a:p>
          <a:p>
            <a:pPr lvl="1"/>
            <a:r>
              <a:rPr lang="en-US" dirty="0" smtClean="0"/>
              <a:t>Others shown via </a:t>
            </a:r>
            <a:r>
              <a:rPr lang="en-US" b="1" dirty="0" smtClean="0"/>
              <a:t>Confidentiality Agre</a:t>
            </a:r>
            <a:r>
              <a:rPr lang="en-US" dirty="0" smtClean="0"/>
              <a:t>ements (CDA)</a:t>
            </a:r>
          </a:p>
          <a:p>
            <a:pPr lvl="1"/>
            <a:r>
              <a:rPr lang="en-US" dirty="0" smtClean="0"/>
              <a:t>Can include N</a:t>
            </a:r>
            <a:r>
              <a:rPr lang="en-US" b="1" dirty="0" smtClean="0"/>
              <a:t>on-Competition </a:t>
            </a:r>
            <a:r>
              <a:rPr lang="en-US" dirty="0" smtClean="0"/>
              <a:t>agreements (</a:t>
            </a:r>
            <a:r>
              <a:rPr lang="en-US" dirty="0" err="1" smtClean="0"/>
              <a:t>NonComps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Right of Publicity</a:t>
            </a:r>
          </a:p>
          <a:p>
            <a:pPr lvl="1"/>
            <a:r>
              <a:rPr lang="en-US" dirty="0" smtClean="0"/>
              <a:t>We all have the right to protect our personae from commercial use (with some exceptions).</a:t>
            </a:r>
          </a:p>
          <a:p>
            <a:pPr lvl="1"/>
            <a:r>
              <a:rPr lang="en-US" dirty="0" smtClean="0"/>
              <a:t>Getting one right (say, patent) </a:t>
            </a:r>
            <a:r>
              <a:rPr lang="en-US" sz="2400" dirty="0" smtClean="0"/>
              <a:t>≠</a:t>
            </a:r>
            <a:r>
              <a:rPr lang="en-US" dirty="0" smtClean="0"/>
              <a:t> </a:t>
            </a:r>
            <a:r>
              <a:rPr lang="en-US" dirty="0" err="1" smtClean="0"/>
              <a:t>RoP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91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2939A215-CADF-8C4C-A438-D5B395BC7D06}" vid="{093382CA-0F9E-3F45-B707-A8AA14A055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Bradley+University+%28Logo+Top%29+-+201608 (1)</Template>
  <TotalTime>402</TotalTime>
  <Words>1991</Words>
  <Application>Microsoft Office PowerPoint</Application>
  <PresentationFormat>On-screen Show (16:9)</PresentationFormat>
  <Paragraphs>253</Paragraphs>
  <Slides>36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ＭＳ Ｐゴシック</vt:lpstr>
      <vt:lpstr>Arial</vt:lpstr>
      <vt:lpstr>Calibri</vt:lpstr>
      <vt:lpstr>Calisto MT</vt:lpstr>
      <vt:lpstr>Perpetua Titling MT</vt:lpstr>
      <vt:lpstr>Times New Roman</vt:lpstr>
      <vt:lpstr>Office Theme</vt:lpstr>
      <vt:lpstr>Intellectual Property  IP primer</vt:lpstr>
      <vt:lpstr>Intellectual Property primer: Disclaimer</vt:lpstr>
      <vt:lpstr>TODAY?</vt:lpstr>
      <vt:lpstr>WHAT WILL WE NOT COVER TODAY?</vt:lpstr>
      <vt:lpstr>WHAT IS IP?</vt:lpstr>
      <vt:lpstr>FORMS OF IP Protection</vt:lpstr>
      <vt:lpstr>FORMS OF IP Protection</vt:lpstr>
      <vt:lpstr>FORMS OF IP Protection</vt:lpstr>
      <vt:lpstr>FORMS OF IP Protection</vt:lpstr>
      <vt:lpstr>When involved with partners</vt:lpstr>
      <vt:lpstr>FORMS OF PARTNER RESEARCH AGREEMENTS</vt:lpstr>
      <vt:lpstr>terms and conditions in PARTNER research</vt:lpstr>
      <vt:lpstr>terms and conditions in PARTNER research</vt:lpstr>
      <vt:lpstr>Who owns/controls what?</vt:lpstr>
      <vt:lpstr>OTHER aspects OF IP PROTECTIONS</vt:lpstr>
      <vt:lpstr>Copyright </vt:lpstr>
      <vt:lpstr>Copyright’s bundle of rights </vt:lpstr>
      <vt:lpstr>Copyright’s bundle of rights  </vt:lpstr>
      <vt:lpstr>Copyright terms/duration</vt:lpstr>
      <vt:lpstr>not copyright protect-able?</vt:lpstr>
      <vt:lpstr>When does copyright occur/Apply?   </vt:lpstr>
      <vt:lpstr>WHO OWNS the copyright?</vt:lpstr>
      <vt:lpstr>WHO OWNS the copyright?</vt:lpstr>
      <vt:lpstr>WHO OWNS THE COPYRIGHT</vt:lpstr>
      <vt:lpstr>COPYRIGHT EXCEPTIONS</vt:lpstr>
      <vt:lpstr>COPYRIGHT EXCEPTIONS</vt:lpstr>
      <vt:lpstr>COPYRIGHT EXCEPTIONS</vt:lpstr>
      <vt:lpstr>COPYRIGHT EXCEPTIONS</vt:lpstr>
      <vt:lpstr>COPYRIGHT EXCEPTIONS: MUSIC</vt:lpstr>
      <vt:lpstr>COPYRIGHT: MUSIC</vt:lpstr>
      <vt:lpstr>COPYRIGHT online</vt:lpstr>
      <vt:lpstr>International IP Considerations</vt:lpstr>
      <vt:lpstr>International IP Considerations</vt:lpstr>
      <vt:lpstr>TAKEAWAYS</vt:lpstr>
      <vt:lpstr>References and other resources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property primer</dc:title>
  <dc:creator>Windows User</dc:creator>
  <cp:lastModifiedBy>Konrad, Cathryn</cp:lastModifiedBy>
  <cp:revision>41</cp:revision>
  <cp:lastPrinted>2017-01-09T15:27:11Z</cp:lastPrinted>
  <dcterms:created xsi:type="dcterms:W3CDTF">2016-12-20T16:03:21Z</dcterms:created>
  <dcterms:modified xsi:type="dcterms:W3CDTF">2017-01-23T15:44:14Z</dcterms:modified>
</cp:coreProperties>
</file>