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4" r:id="rId3"/>
    <p:sldId id="265" r:id="rId4"/>
    <p:sldId id="263" r:id="rId5"/>
    <p:sldId id="258" r:id="rId6"/>
    <p:sldId id="259" r:id="rId7"/>
    <p:sldId id="260" r:id="rId8"/>
    <p:sldId id="269" r:id="rId9"/>
    <p:sldId id="270" r:id="rId10"/>
    <p:sldId id="261" r:id="rId11"/>
    <p:sldId id="271" r:id="rId12"/>
    <p:sldId id="257" r:id="rId13"/>
    <p:sldId id="266" r:id="rId14"/>
    <p:sldId id="268" r:id="rId15"/>
    <p:sldId id="26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05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EA28BD-D9F7-43AE-8ED0-D312C35FD1D8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29E65DE-0C9C-4A93-886B-B035009F9CD6}">
      <dgm:prSet phldrT="[Text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n-US" b="1" dirty="0" smtClean="0"/>
            <a:t>Scholarship of Teaching and Learning</a:t>
          </a:r>
          <a:endParaRPr lang="en-US" b="1" dirty="0"/>
        </a:p>
      </dgm:t>
    </dgm:pt>
    <dgm:pt modelId="{165E4C22-5C73-4372-82D0-F6AEFC77654B}" type="parTrans" cxnId="{81289282-8497-4BB5-888E-D506BA1A9685}">
      <dgm:prSet/>
      <dgm:spPr/>
      <dgm:t>
        <a:bodyPr/>
        <a:lstStyle/>
        <a:p>
          <a:endParaRPr lang="en-US"/>
        </a:p>
      </dgm:t>
    </dgm:pt>
    <dgm:pt modelId="{D1F54277-BED9-4AF0-8097-33A0292896BE}" type="sibTrans" cxnId="{81289282-8497-4BB5-888E-D506BA1A9685}">
      <dgm:prSet/>
      <dgm:spPr/>
      <dgm:t>
        <a:bodyPr/>
        <a:lstStyle/>
        <a:p>
          <a:endParaRPr lang="en-US"/>
        </a:p>
      </dgm:t>
    </dgm:pt>
    <dgm:pt modelId="{CA84B1C4-DF9E-44AA-A330-90507ABA1689}">
      <dgm:prSet phldrT="[Text]"/>
      <dgm:spPr>
        <a:solidFill>
          <a:schemeClr val="tx1">
            <a:lumMod val="50000"/>
          </a:schemeClr>
        </a:solidFill>
      </dgm:spPr>
      <dgm:t>
        <a:bodyPr/>
        <a:lstStyle/>
        <a:p>
          <a:r>
            <a:rPr lang="en-US" dirty="0" smtClean="0"/>
            <a:t>Systematic examination</a:t>
          </a:r>
          <a:endParaRPr lang="en-US" dirty="0"/>
        </a:p>
      </dgm:t>
    </dgm:pt>
    <dgm:pt modelId="{EA33F8C1-93EB-4CC0-ADA7-D0332FF7C291}" type="parTrans" cxnId="{84D8D303-7A95-41A3-BC59-CBF76273C77E}">
      <dgm:prSet/>
      <dgm:spPr/>
      <dgm:t>
        <a:bodyPr/>
        <a:lstStyle/>
        <a:p>
          <a:endParaRPr lang="en-US"/>
        </a:p>
      </dgm:t>
    </dgm:pt>
    <dgm:pt modelId="{E0A785CB-D6DC-49C0-BEF3-91E91639853C}" type="sibTrans" cxnId="{84D8D303-7A95-41A3-BC59-CBF76273C77E}">
      <dgm:prSet/>
      <dgm:spPr/>
      <dgm:t>
        <a:bodyPr/>
        <a:lstStyle/>
        <a:p>
          <a:endParaRPr lang="en-US"/>
        </a:p>
      </dgm:t>
    </dgm:pt>
    <dgm:pt modelId="{2CD63134-BCA1-4840-BEF0-83F7196FC433}">
      <dgm:prSet phldrT="[Text]"/>
      <dgm:spPr>
        <a:solidFill>
          <a:schemeClr val="tx1">
            <a:lumMod val="50000"/>
          </a:schemeClr>
        </a:solidFill>
      </dgm:spPr>
      <dgm:t>
        <a:bodyPr/>
        <a:lstStyle/>
        <a:p>
          <a:r>
            <a:rPr lang="en-US" dirty="0" smtClean="0"/>
            <a:t>Focused on improving teaching or learning</a:t>
          </a:r>
          <a:endParaRPr lang="en-US" dirty="0"/>
        </a:p>
      </dgm:t>
    </dgm:pt>
    <dgm:pt modelId="{085105A4-D45C-4AFE-A55B-F7B9A11AB276}" type="parTrans" cxnId="{404F89B5-8D60-4868-B686-B77FA591F142}">
      <dgm:prSet/>
      <dgm:spPr/>
      <dgm:t>
        <a:bodyPr/>
        <a:lstStyle/>
        <a:p>
          <a:endParaRPr lang="en-US"/>
        </a:p>
      </dgm:t>
    </dgm:pt>
    <dgm:pt modelId="{C4B2D889-3E7F-4300-956F-1500F2777C57}" type="sibTrans" cxnId="{404F89B5-8D60-4868-B686-B77FA591F142}">
      <dgm:prSet/>
      <dgm:spPr/>
      <dgm:t>
        <a:bodyPr/>
        <a:lstStyle/>
        <a:p>
          <a:endParaRPr lang="en-US"/>
        </a:p>
      </dgm:t>
    </dgm:pt>
    <dgm:pt modelId="{7649E65D-01AB-4CA6-8C51-E13DFA444012}">
      <dgm:prSet phldrT="[Text]"/>
      <dgm:spPr>
        <a:solidFill>
          <a:schemeClr val="tx1">
            <a:lumMod val="50000"/>
          </a:schemeClr>
        </a:solidFill>
      </dgm:spPr>
      <dgm:t>
        <a:bodyPr/>
        <a:lstStyle/>
        <a:p>
          <a:r>
            <a:rPr lang="en-US" dirty="0" smtClean="0"/>
            <a:t>Disseminated beyond researcher</a:t>
          </a:r>
          <a:endParaRPr lang="en-US" dirty="0"/>
        </a:p>
      </dgm:t>
    </dgm:pt>
    <dgm:pt modelId="{5244E191-F2F8-478A-83D2-E0BDAC8A4E80}" type="parTrans" cxnId="{1856B066-D3CE-48F2-8A69-1D608293D9B1}">
      <dgm:prSet/>
      <dgm:spPr/>
      <dgm:t>
        <a:bodyPr/>
        <a:lstStyle/>
        <a:p>
          <a:endParaRPr lang="en-US"/>
        </a:p>
      </dgm:t>
    </dgm:pt>
    <dgm:pt modelId="{55616965-6937-4AFE-BAEB-F13182BFEB05}" type="sibTrans" cxnId="{1856B066-D3CE-48F2-8A69-1D608293D9B1}">
      <dgm:prSet/>
      <dgm:spPr/>
      <dgm:t>
        <a:bodyPr/>
        <a:lstStyle/>
        <a:p>
          <a:endParaRPr lang="en-US"/>
        </a:p>
      </dgm:t>
    </dgm:pt>
    <dgm:pt modelId="{0429AEC2-78A8-4413-A5E5-1DFBCC5F2D25}" type="pres">
      <dgm:prSet presAssocID="{5DEA28BD-D9F7-43AE-8ED0-D312C35FD1D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2EFCBF-BA17-4FB0-AF28-1194EC1A10D3}" type="pres">
      <dgm:prSet presAssocID="{929E65DE-0C9C-4A93-886B-B035009F9CD6}" presName="centerShape" presStyleLbl="node0" presStyleIdx="0" presStyleCnt="1"/>
      <dgm:spPr/>
      <dgm:t>
        <a:bodyPr/>
        <a:lstStyle/>
        <a:p>
          <a:endParaRPr lang="en-US"/>
        </a:p>
      </dgm:t>
    </dgm:pt>
    <dgm:pt modelId="{EC173E26-216E-4234-ADA5-B832E2B3CE40}" type="pres">
      <dgm:prSet presAssocID="{EA33F8C1-93EB-4CC0-ADA7-D0332FF7C291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2C92E1D1-71F1-4CA9-BF27-FB88BA395425}" type="pres">
      <dgm:prSet presAssocID="{CA84B1C4-DF9E-44AA-A330-90507ABA168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CB6836-E6BF-4CB2-9430-BDFFEC2A46CE}" type="pres">
      <dgm:prSet presAssocID="{085105A4-D45C-4AFE-A55B-F7B9A11AB276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DA37876C-EDDA-41EC-BD19-5BCC4260EAD8}" type="pres">
      <dgm:prSet presAssocID="{2CD63134-BCA1-4840-BEF0-83F7196FC433}" presName="node" presStyleLbl="node1" presStyleIdx="1" presStyleCnt="3" custRadScaleRad="101197" custRadScaleInc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4DA749-D986-45E0-9ED9-E99F7A158044}" type="pres">
      <dgm:prSet presAssocID="{5244E191-F2F8-478A-83D2-E0BDAC8A4E80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54FC7E54-2F11-47FC-BABD-F068423D5D29}" type="pres">
      <dgm:prSet presAssocID="{7649E65D-01AB-4CA6-8C51-E13DFA44401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4F89B5-8D60-4868-B686-B77FA591F142}" srcId="{929E65DE-0C9C-4A93-886B-B035009F9CD6}" destId="{2CD63134-BCA1-4840-BEF0-83F7196FC433}" srcOrd="1" destOrd="0" parTransId="{085105A4-D45C-4AFE-A55B-F7B9A11AB276}" sibTransId="{C4B2D889-3E7F-4300-956F-1500F2777C57}"/>
    <dgm:cxn modelId="{73505B40-E9E5-4DA2-B3BA-EFCCD7FA8F39}" type="presOf" srcId="{7649E65D-01AB-4CA6-8C51-E13DFA444012}" destId="{54FC7E54-2F11-47FC-BABD-F068423D5D29}" srcOrd="0" destOrd="0" presId="urn:microsoft.com/office/officeart/2005/8/layout/radial4"/>
    <dgm:cxn modelId="{8B0143E1-472D-4ED2-8E47-64D2D22690D2}" type="presOf" srcId="{5244E191-F2F8-478A-83D2-E0BDAC8A4E80}" destId="{664DA749-D986-45E0-9ED9-E99F7A158044}" srcOrd="0" destOrd="0" presId="urn:microsoft.com/office/officeart/2005/8/layout/radial4"/>
    <dgm:cxn modelId="{04AA37A6-1F92-4A5C-94BD-48014452BB6F}" type="presOf" srcId="{085105A4-D45C-4AFE-A55B-F7B9A11AB276}" destId="{69CB6836-E6BF-4CB2-9430-BDFFEC2A46CE}" srcOrd="0" destOrd="0" presId="urn:microsoft.com/office/officeart/2005/8/layout/radial4"/>
    <dgm:cxn modelId="{F13F7984-A6E5-40DE-AEC0-F7BEF59CC9AA}" type="presOf" srcId="{5DEA28BD-D9F7-43AE-8ED0-D312C35FD1D8}" destId="{0429AEC2-78A8-4413-A5E5-1DFBCC5F2D25}" srcOrd="0" destOrd="0" presId="urn:microsoft.com/office/officeart/2005/8/layout/radial4"/>
    <dgm:cxn modelId="{805F6608-A35A-418A-8194-3984E7731DE9}" type="presOf" srcId="{929E65DE-0C9C-4A93-886B-B035009F9CD6}" destId="{982EFCBF-BA17-4FB0-AF28-1194EC1A10D3}" srcOrd="0" destOrd="0" presId="urn:microsoft.com/office/officeart/2005/8/layout/radial4"/>
    <dgm:cxn modelId="{26493D70-03D4-4211-B05C-A48B7A167960}" type="presOf" srcId="{CA84B1C4-DF9E-44AA-A330-90507ABA1689}" destId="{2C92E1D1-71F1-4CA9-BF27-FB88BA395425}" srcOrd="0" destOrd="0" presId="urn:microsoft.com/office/officeart/2005/8/layout/radial4"/>
    <dgm:cxn modelId="{2F3BF5B7-2016-4CD9-9EA8-82BB9755D391}" type="presOf" srcId="{2CD63134-BCA1-4840-BEF0-83F7196FC433}" destId="{DA37876C-EDDA-41EC-BD19-5BCC4260EAD8}" srcOrd="0" destOrd="0" presId="urn:microsoft.com/office/officeart/2005/8/layout/radial4"/>
    <dgm:cxn modelId="{1856B066-D3CE-48F2-8A69-1D608293D9B1}" srcId="{929E65DE-0C9C-4A93-886B-B035009F9CD6}" destId="{7649E65D-01AB-4CA6-8C51-E13DFA444012}" srcOrd="2" destOrd="0" parTransId="{5244E191-F2F8-478A-83D2-E0BDAC8A4E80}" sibTransId="{55616965-6937-4AFE-BAEB-F13182BFEB05}"/>
    <dgm:cxn modelId="{84D8D303-7A95-41A3-BC59-CBF76273C77E}" srcId="{929E65DE-0C9C-4A93-886B-B035009F9CD6}" destId="{CA84B1C4-DF9E-44AA-A330-90507ABA1689}" srcOrd="0" destOrd="0" parTransId="{EA33F8C1-93EB-4CC0-ADA7-D0332FF7C291}" sibTransId="{E0A785CB-D6DC-49C0-BEF3-91E91639853C}"/>
    <dgm:cxn modelId="{81289282-8497-4BB5-888E-D506BA1A9685}" srcId="{5DEA28BD-D9F7-43AE-8ED0-D312C35FD1D8}" destId="{929E65DE-0C9C-4A93-886B-B035009F9CD6}" srcOrd="0" destOrd="0" parTransId="{165E4C22-5C73-4372-82D0-F6AEFC77654B}" sibTransId="{D1F54277-BED9-4AF0-8097-33A0292896BE}"/>
    <dgm:cxn modelId="{42402582-AA58-4880-BBE7-456E925A5DC9}" type="presOf" srcId="{EA33F8C1-93EB-4CC0-ADA7-D0332FF7C291}" destId="{EC173E26-216E-4234-ADA5-B832E2B3CE40}" srcOrd="0" destOrd="0" presId="urn:microsoft.com/office/officeart/2005/8/layout/radial4"/>
    <dgm:cxn modelId="{0FDDEEEB-21A4-4EB7-9A03-EC65405E1616}" type="presParOf" srcId="{0429AEC2-78A8-4413-A5E5-1DFBCC5F2D25}" destId="{982EFCBF-BA17-4FB0-AF28-1194EC1A10D3}" srcOrd="0" destOrd="0" presId="urn:microsoft.com/office/officeart/2005/8/layout/radial4"/>
    <dgm:cxn modelId="{2D4901BC-C8C4-4229-A5A0-B8CC2A4A29FE}" type="presParOf" srcId="{0429AEC2-78A8-4413-A5E5-1DFBCC5F2D25}" destId="{EC173E26-216E-4234-ADA5-B832E2B3CE40}" srcOrd="1" destOrd="0" presId="urn:microsoft.com/office/officeart/2005/8/layout/radial4"/>
    <dgm:cxn modelId="{6586794E-8A44-47B0-BFFA-710C7784B346}" type="presParOf" srcId="{0429AEC2-78A8-4413-A5E5-1DFBCC5F2D25}" destId="{2C92E1D1-71F1-4CA9-BF27-FB88BA395425}" srcOrd="2" destOrd="0" presId="urn:microsoft.com/office/officeart/2005/8/layout/radial4"/>
    <dgm:cxn modelId="{7E04D4F2-D0B2-4630-A747-C94891D2EE97}" type="presParOf" srcId="{0429AEC2-78A8-4413-A5E5-1DFBCC5F2D25}" destId="{69CB6836-E6BF-4CB2-9430-BDFFEC2A46CE}" srcOrd="3" destOrd="0" presId="urn:microsoft.com/office/officeart/2005/8/layout/radial4"/>
    <dgm:cxn modelId="{59472B47-A382-4914-9BCE-DAA0368C7AF9}" type="presParOf" srcId="{0429AEC2-78A8-4413-A5E5-1DFBCC5F2D25}" destId="{DA37876C-EDDA-41EC-BD19-5BCC4260EAD8}" srcOrd="4" destOrd="0" presId="urn:microsoft.com/office/officeart/2005/8/layout/radial4"/>
    <dgm:cxn modelId="{94E551F8-D165-4C7C-9D66-D142AE4DC6D8}" type="presParOf" srcId="{0429AEC2-78A8-4413-A5E5-1DFBCC5F2D25}" destId="{664DA749-D986-45E0-9ED9-E99F7A158044}" srcOrd="5" destOrd="0" presId="urn:microsoft.com/office/officeart/2005/8/layout/radial4"/>
    <dgm:cxn modelId="{74F3E821-D9B2-4E66-9F5D-8C1FFCBC434F}" type="presParOf" srcId="{0429AEC2-78A8-4413-A5E5-1DFBCC5F2D25}" destId="{54FC7E54-2F11-47FC-BABD-F068423D5D29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83BD1-614D-514E-A315-A4603D90948B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1B2203-DDE0-C549-A8D7-E87B46062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521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984929-1D5C-42E2-9E3C-651DB4197114}" type="datetimeFigureOut">
              <a:rPr lang="en-US" smtClean="0"/>
              <a:t>9/2/2015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9AD795-0B20-4FCA-81B8-4708E5916A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988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E7873-E180-4CC8-8266-33B6552FD4C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742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E7873-E180-4CC8-8266-33B6552FD4CA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472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E7873-E180-4CC8-8266-33B6552FD4CA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024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150AC-0280-4784-B496-2104742B4E7B}" type="datetimeFigureOut">
              <a:rPr lang="en-US" smtClean="0"/>
              <a:t>9/2/2015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10ECA-FA9E-4CB9-AD41-9DEAD2FE48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150AC-0280-4784-B496-2104742B4E7B}" type="datetimeFigureOut">
              <a:rPr lang="en-US" smtClean="0"/>
              <a:t>9/2/2015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10ECA-FA9E-4CB9-AD41-9DEAD2FE48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150AC-0280-4784-B496-2104742B4E7B}" type="datetimeFigureOut">
              <a:rPr lang="en-US" smtClean="0"/>
              <a:t>9/2/2015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10ECA-FA9E-4CB9-AD41-9DEAD2FE48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150AC-0280-4784-B496-2104742B4E7B}" type="datetimeFigureOut">
              <a:rPr lang="en-US" smtClean="0"/>
              <a:t>9/2/2015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10ECA-FA9E-4CB9-AD41-9DEAD2FE48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150AC-0280-4784-B496-2104742B4E7B}" type="datetimeFigureOut">
              <a:rPr lang="en-US" smtClean="0"/>
              <a:t>9/2/2015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10ECA-FA9E-4CB9-AD41-9DEAD2FE48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150AC-0280-4784-B496-2104742B4E7B}" type="datetimeFigureOut">
              <a:rPr lang="en-US" smtClean="0"/>
              <a:t>9/2/2015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10ECA-FA9E-4CB9-AD41-9DEAD2FE48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150AC-0280-4784-B496-2104742B4E7B}" type="datetimeFigureOut">
              <a:rPr lang="en-US" smtClean="0"/>
              <a:t>9/2/2015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10ECA-FA9E-4CB9-AD41-9DEAD2FE48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150AC-0280-4784-B496-2104742B4E7B}" type="datetimeFigureOut">
              <a:rPr lang="en-US" smtClean="0"/>
              <a:t>9/2/2015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10ECA-FA9E-4CB9-AD41-9DEAD2FE48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150AC-0280-4784-B496-2104742B4E7B}" type="datetimeFigureOut">
              <a:rPr lang="en-US" smtClean="0"/>
              <a:t>9/2/2015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10ECA-FA9E-4CB9-AD41-9DEAD2FE48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150AC-0280-4784-B496-2104742B4E7B}" type="datetimeFigureOut">
              <a:rPr lang="en-US" smtClean="0"/>
              <a:t>9/2/2015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10ECA-FA9E-4CB9-AD41-9DEAD2FE48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C8150AC-0280-4784-B496-2104742B4E7B}" type="datetimeFigureOut">
              <a:rPr lang="en-US" smtClean="0"/>
              <a:t>9/2/2015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FC10ECA-FA9E-4CB9-AD41-9DEAD2FE48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C8150AC-0280-4784-B496-2104742B4E7B}" type="datetimeFigureOut">
              <a:rPr lang="en-US" smtClean="0"/>
              <a:t>9/2/2015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FC10ECA-FA9E-4CB9-AD41-9DEAD2FE4895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676400"/>
            <a:ext cx="7732955" cy="1253924"/>
          </a:xfrm>
        </p:spPr>
        <p:txBody>
          <a:bodyPr>
            <a:noAutofit/>
          </a:bodyPr>
          <a:lstStyle/>
          <a:p>
            <a:pPr algn="r"/>
            <a:r>
              <a:rPr lang="en-US" sz="4400" dirty="0" smtClean="0"/>
              <a:t>Getting Started in SoTL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800" dirty="0" smtClean="0"/>
              <a:t>Jennifer Friberg, </a:t>
            </a:r>
            <a:r>
              <a:rPr lang="en-US" sz="2800" dirty="0" err="1" smtClean="0"/>
              <a:t>Ed.D</a:t>
            </a:r>
            <a:r>
              <a:rPr lang="en-US" sz="2800" dirty="0" smtClean="0"/>
              <a:t>.</a:t>
            </a:r>
          </a:p>
          <a:p>
            <a:pPr algn="r"/>
            <a:r>
              <a:rPr lang="en-US" sz="2800" dirty="0" smtClean="0"/>
              <a:t>Bradley University Fall Forum</a:t>
            </a:r>
          </a:p>
          <a:p>
            <a:pPr algn="r"/>
            <a:r>
              <a:rPr lang="en-US" sz="2800" dirty="0" smtClean="0"/>
              <a:t>August, 2015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20799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sort of data can be used with SOTL research?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772400" cy="487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Specific data sources could include:</a:t>
            </a:r>
          </a:p>
          <a:p>
            <a:pPr lvl="1"/>
            <a:r>
              <a:rPr lang="en-US" dirty="0" smtClean="0"/>
              <a:t>Course portfolios</a:t>
            </a:r>
          </a:p>
          <a:p>
            <a:pPr lvl="1"/>
            <a:r>
              <a:rPr lang="en-US" dirty="0" smtClean="0"/>
              <a:t>Specific assignments/projects/assessments (or artifacts therein)</a:t>
            </a:r>
          </a:p>
          <a:p>
            <a:pPr lvl="1"/>
            <a:r>
              <a:rPr lang="en-US" dirty="0" smtClean="0"/>
              <a:t>Interviews </a:t>
            </a:r>
          </a:p>
          <a:p>
            <a:pPr lvl="1"/>
            <a:r>
              <a:rPr lang="en-US" dirty="0" smtClean="0"/>
              <a:t>Focus groups</a:t>
            </a:r>
          </a:p>
          <a:p>
            <a:pPr lvl="1"/>
            <a:r>
              <a:rPr lang="en-US" dirty="0" smtClean="0"/>
              <a:t>Questionnaires/surveys</a:t>
            </a:r>
          </a:p>
          <a:p>
            <a:pPr lvl="1"/>
            <a:r>
              <a:rPr lang="en-US" dirty="0" smtClean="0"/>
              <a:t>Content analysis</a:t>
            </a:r>
          </a:p>
          <a:p>
            <a:pPr lvl="1"/>
            <a:r>
              <a:rPr lang="en-US" dirty="0" smtClean="0"/>
              <a:t>Multi-method studies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73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Revisiting your SoTL question…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method or methods could help you collect the best data to answer your question?</a:t>
            </a:r>
          </a:p>
          <a:p>
            <a:r>
              <a:rPr lang="en-US" dirty="0" smtClean="0"/>
              <a:t>How might your eventual audience impact your decision to utilize a particular methodology to address your SoTL question?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936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914400"/>
          </a:xfrm>
        </p:spPr>
        <p:txBody>
          <a:bodyPr/>
          <a:lstStyle/>
          <a:p>
            <a:r>
              <a:rPr lang="en-US" sz="3600" dirty="0" smtClean="0"/>
              <a:t>SoTL Dissemination Outlets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Most common outlets include:</a:t>
            </a:r>
          </a:p>
          <a:p>
            <a:pPr lvl="1"/>
            <a:r>
              <a:rPr lang="en-US" dirty="0" smtClean="0"/>
              <a:t>Cross-disciplinary SoTL research journals 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.g</a:t>
            </a:r>
            <a:r>
              <a:rPr lang="en-US" i="1" dirty="0" smtClean="0"/>
              <a:t>., International Journal for the Scholarship of Teaching and Learning</a:t>
            </a:r>
          </a:p>
          <a:p>
            <a:pPr lvl="1"/>
            <a:r>
              <a:rPr lang="en-US" dirty="0" smtClean="0"/>
              <a:t>Disciplinary pedagogical journals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.g</a:t>
            </a:r>
            <a:r>
              <a:rPr lang="en-US" i="1" dirty="0" smtClean="0"/>
              <a:t>., Journal of Marketing Education</a:t>
            </a:r>
          </a:p>
          <a:p>
            <a:pPr lvl="1"/>
            <a:r>
              <a:rPr lang="en-US" dirty="0" smtClean="0"/>
              <a:t>SoTL and disciplinary research conferences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.g., Lilly conferences, ISSOTL, AERA</a:t>
            </a:r>
          </a:p>
          <a:p>
            <a:pPr lvl="1"/>
            <a:r>
              <a:rPr lang="en-US" dirty="0" smtClean="0"/>
              <a:t>SoTL/pedagogical blogs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.g., The Teaching Professor, The SoTL Advocate, Learning with Metacognition</a:t>
            </a:r>
          </a:p>
          <a:p>
            <a:pPr marL="6858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4755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914400"/>
          </a:xfrm>
        </p:spPr>
        <p:txBody>
          <a:bodyPr/>
          <a:lstStyle/>
          <a:p>
            <a:r>
              <a:rPr lang="en-US" sz="3200" dirty="0" smtClean="0"/>
              <a:t>Considerations for New SoTL Researchers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IRB construction/approval</a:t>
            </a:r>
          </a:p>
          <a:p>
            <a:pPr lvl="1"/>
            <a:r>
              <a:rPr lang="en-US" dirty="0" smtClean="0"/>
              <a:t>Exempt/non-exempt status</a:t>
            </a:r>
          </a:p>
          <a:p>
            <a:pPr lvl="1"/>
            <a:r>
              <a:rPr lang="en-US" dirty="0" smtClean="0"/>
              <a:t>Confidentiality/anonymity</a:t>
            </a:r>
          </a:p>
          <a:p>
            <a:pPr lvl="1"/>
            <a:r>
              <a:rPr lang="en-US" dirty="0" smtClean="0"/>
              <a:t>Coercion </a:t>
            </a:r>
          </a:p>
          <a:p>
            <a:r>
              <a:rPr lang="en-US" dirty="0" smtClean="0"/>
              <a:t>Teacher as researcher</a:t>
            </a:r>
          </a:p>
          <a:p>
            <a:r>
              <a:rPr lang="en-US" dirty="0" smtClean="0"/>
              <a:t>Need for advocacy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586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914400"/>
          </a:xfrm>
        </p:spPr>
        <p:txBody>
          <a:bodyPr/>
          <a:lstStyle/>
          <a:p>
            <a:r>
              <a:rPr lang="en-US" dirty="0" smtClean="0"/>
              <a:t>Valuable SoTL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Carnegie Foundation</a:t>
            </a:r>
          </a:p>
          <a:p>
            <a:r>
              <a:rPr lang="en-US" dirty="0" smtClean="0"/>
              <a:t>Illinois State University SoTL website</a:t>
            </a:r>
          </a:p>
          <a:p>
            <a:r>
              <a:rPr lang="en-US" dirty="0" smtClean="0"/>
              <a:t>Twitter/Facebook</a:t>
            </a:r>
          </a:p>
          <a:p>
            <a:pPr lvl="1"/>
            <a:r>
              <a:rPr lang="en-US" dirty="0" smtClean="0"/>
              <a:t>Chronicle, Inside Higher Ed</a:t>
            </a:r>
          </a:p>
          <a:p>
            <a:r>
              <a:rPr lang="en-US" dirty="0" smtClean="0"/>
              <a:t>Blogs</a:t>
            </a:r>
          </a:p>
          <a:p>
            <a:r>
              <a:rPr lang="en-US" dirty="0" smtClean="0"/>
              <a:t>Conferences</a:t>
            </a:r>
          </a:p>
          <a:p>
            <a:pPr lvl="1"/>
            <a:r>
              <a:rPr lang="en-US" dirty="0" smtClean="0"/>
              <a:t>Local, regional, national, international</a:t>
            </a:r>
          </a:p>
          <a:p>
            <a:r>
              <a:rPr lang="en-US" dirty="0" smtClean="0"/>
              <a:t>Colleagues </a:t>
            </a:r>
            <a:r>
              <a:rPr lang="en-US" dirty="0" smtClean="0">
                <a:sym typeface="Wingdings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022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762000" y="1752600"/>
            <a:ext cx="3657600" cy="4360989"/>
          </a:xfrm>
        </p:spPr>
        <p:txBody>
          <a:bodyPr>
            <a:normAutofit/>
          </a:bodyPr>
          <a:lstStyle/>
          <a:p>
            <a:pPr marL="17463" indent="-17463" algn="ctr">
              <a:buNone/>
            </a:pPr>
            <a:r>
              <a:rPr lang="en-US" sz="4000" dirty="0" smtClean="0"/>
              <a:t>What are your questions about SoTL after our time together today?</a:t>
            </a:r>
          </a:p>
          <a:p>
            <a:pPr marL="17463" indent="-17463" algn="ctr">
              <a:buNone/>
            </a:pPr>
            <a:endParaRPr lang="en-US" sz="4000" dirty="0"/>
          </a:p>
        </p:txBody>
      </p:sp>
      <p:pic>
        <p:nvPicPr>
          <p:cNvPr id="2050" name="Picture 2" descr="C:\Users\fribergs\AppData\Local\Microsoft\Windows\Temporary Internet Files\Content.IE5\S0XA6NFC\MC900053962[1].wmf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1600200"/>
            <a:ext cx="3213570" cy="31521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05610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this session: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772400" cy="4572000"/>
          </a:xfrm>
        </p:spPr>
        <p:txBody>
          <a:bodyPr/>
          <a:lstStyle/>
          <a:p>
            <a:pPr marL="68580" indent="0">
              <a:buNone/>
            </a:pPr>
            <a:r>
              <a:rPr lang="en-US" dirty="0" smtClean="0"/>
              <a:t>Participants will:</a:t>
            </a:r>
          </a:p>
          <a:p>
            <a:r>
              <a:rPr lang="en-US" dirty="0" smtClean="0"/>
              <a:t>Learn how to construct a SoTL research question</a:t>
            </a:r>
          </a:p>
          <a:p>
            <a:r>
              <a:rPr lang="en-US" dirty="0" smtClean="0"/>
              <a:t>Review methods to collect data on measurable outcomes</a:t>
            </a:r>
          </a:p>
          <a:p>
            <a:r>
              <a:rPr lang="en-US" dirty="0" smtClean="0"/>
              <a:t>Discuss ways to share SoTL work</a:t>
            </a:r>
          </a:p>
          <a:p>
            <a:r>
              <a:rPr lang="en-US" dirty="0" smtClean="0"/>
              <a:t>Consider value of SoTL work for meritorious purposes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023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BRIEF introductions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 smtClean="0"/>
          </a:p>
          <a:p>
            <a:pPr lvl="1"/>
            <a:r>
              <a:rPr lang="en-US" dirty="0" smtClean="0"/>
              <a:t>Name</a:t>
            </a:r>
          </a:p>
          <a:p>
            <a:pPr lvl="1"/>
            <a:r>
              <a:rPr lang="en-US" dirty="0" smtClean="0"/>
              <a:t>Department</a:t>
            </a:r>
          </a:p>
          <a:p>
            <a:pPr lvl="1"/>
            <a:r>
              <a:rPr lang="en-US" dirty="0" smtClean="0"/>
              <a:t>Experience with SoTL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260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Calibration: What is SoTL?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62029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600" b="1" dirty="0" smtClean="0"/>
              <a:t>Where Do SoTL Questions Come From?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77240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dirty="0" smtClean="0"/>
              <a:t>Your own teaching and learning questions, quandaries, and wonderments</a:t>
            </a:r>
            <a:endParaRPr lang="en-US" altLang="ja-JP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 smtClean="0"/>
              <a:t>Published SoTL research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 smtClean="0"/>
              <a:t>From application or questioning of relevant theory.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 smtClean="0"/>
              <a:t>From reflections and conversations with others.</a:t>
            </a:r>
          </a:p>
        </p:txBody>
      </p:sp>
    </p:spTree>
    <p:extLst>
      <p:ext uri="{BB962C8B-B14F-4D97-AF65-F5344CB8AC3E}">
        <p14:creationId xmlns:p14="http://schemas.microsoft.com/office/powerpoint/2010/main" val="3340769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914400"/>
          </a:xfrm>
        </p:spPr>
        <p:txBody>
          <a:bodyPr>
            <a:noAutofit/>
          </a:bodyPr>
          <a:lstStyle/>
          <a:p>
            <a:r>
              <a:rPr lang="en-US" altLang="en-US" sz="3200" b="1" dirty="0" smtClean="0"/>
              <a:t>Common Questions Answered by SoTL </a:t>
            </a:r>
            <a:r>
              <a:rPr lang="en-US" altLang="en-US" sz="3200" dirty="0" smtClean="0"/>
              <a:t>(Hutchings, 2000)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8001000" cy="5257800"/>
          </a:xfrm>
        </p:spPr>
        <p:txBody>
          <a:bodyPr>
            <a:normAutofit/>
          </a:bodyPr>
          <a:lstStyle/>
          <a:p>
            <a:pPr marL="571500" indent="-57150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800" b="1" i="1" dirty="0" smtClean="0">
                <a:solidFill>
                  <a:schemeClr val="accent3"/>
                </a:solidFill>
                <a:ea typeface="+mn-ea"/>
              </a:rPr>
              <a:t>What is </a:t>
            </a:r>
            <a:r>
              <a:rPr lang="en-US" sz="2800" dirty="0" smtClean="0">
                <a:ea typeface="+mn-ea"/>
              </a:rPr>
              <a:t>questions investigate the student experience.</a:t>
            </a:r>
          </a:p>
          <a:p>
            <a:pPr marL="900113" lvl="1" indent="-330200">
              <a:buFont typeface="Wingdings" panose="05000000000000000000" pitchFamily="2" charset="2"/>
              <a:buChar char="§"/>
              <a:defRPr/>
            </a:pPr>
            <a:r>
              <a:rPr lang="en-US" sz="2400" dirty="0" smtClean="0"/>
              <a:t>How do students perceive their experience in a service learning project?</a:t>
            </a:r>
            <a:endParaRPr lang="en-US" sz="2400" dirty="0" smtClean="0">
              <a:ea typeface="+mn-ea"/>
            </a:endParaRPr>
          </a:p>
          <a:p>
            <a:pPr marL="571500" indent="-571500">
              <a:buFont typeface="Wingdings" panose="05000000000000000000" pitchFamily="2" charset="2"/>
              <a:buChar char="§"/>
              <a:defRPr/>
            </a:pPr>
            <a:r>
              <a:rPr lang="en-US" sz="2800" b="1" i="1" dirty="0" smtClean="0">
                <a:solidFill>
                  <a:schemeClr val="accent3"/>
                </a:solidFill>
                <a:ea typeface="+mn-ea"/>
              </a:rPr>
              <a:t>What works </a:t>
            </a:r>
            <a:r>
              <a:rPr lang="en-US" sz="2800" dirty="0"/>
              <a:t>questions investigate the effectiveness of various pedagogical </a:t>
            </a:r>
            <a:r>
              <a:rPr lang="en-US" sz="2800" dirty="0" smtClean="0"/>
              <a:t>approaches.</a:t>
            </a:r>
          </a:p>
          <a:p>
            <a:pPr marL="900113" lvl="1" indent="-330200">
              <a:buFont typeface="Wingdings" panose="05000000000000000000" pitchFamily="2" charset="2"/>
              <a:buChar char="§"/>
              <a:defRPr/>
            </a:pPr>
            <a:r>
              <a:rPr lang="en-US" sz="2400" dirty="0" smtClean="0"/>
              <a:t>Does the use of directed journal reading help students comprehend research better?</a:t>
            </a:r>
            <a:endParaRPr lang="en-US" sz="2400" dirty="0"/>
          </a:p>
          <a:p>
            <a:pPr marL="571500" indent="-57150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800" b="1" i="1" dirty="0" smtClean="0">
                <a:solidFill>
                  <a:schemeClr val="accent3"/>
                </a:solidFill>
                <a:ea typeface="+mn-ea"/>
              </a:rPr>
              <a:t>Visions of the possible </a:t>
            </a:r>
            <a:r>
              <a:rPr lang="en-US" sz="2800" dirty="0" smtClean="0">
                <a:ea typeface="+mn-ea"/>
              </a:rPr>
              <a:t>relate to wonderments about “what if I tried this?”</a:t>
            </a:r>
          </a:p>
          <a:p>
            <a:pPr marL="900113" lvl="1" indent="-330200">
              <a:buFont typeface="Wingdings" panose="05000000000000000000" pitchFamily="2" charset="2"/>
              <a:buChar char="§"/>
              <a:defRPr/>
            </a:pPr>
            <a:r>
              <a:rPr lang="en-US" sz="2400" dirty="0" smtClean="0"/>
              <a:t>How can student voices be better represented in SoTL?</a:t>
            </a:r>
          </a:p>
          <a:p>
            <a:pPr marL="569913" lvl="1" indent="0">
              <a:buNone/>
              <a:defRPr/>
            </a:pPr>
            <a:endParaRPr lang="en-US" sz="2400" dirty="0" smtClean="0">
              <a:ea typeface="+mn-ea"/>
            </a:endParaRPr>
          </a:p>
          <a:p>
            <a:pPr>
              <a:buFont typeface="Wingdings" pitchFamily="2" charset="2"/>
              <a:buNone/>
              <a:defRPr/>
            </a:pPr>
            <a:endParaRPr lang="en-US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22492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701" y="304800"/>
            <a:ext cx="8229600" cy="914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Writing a SoTL Research Question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7772400" cy="54102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3"/>
                </a:solidFill>
              </a:rPr>
              <a:t>What in your current teaching life could serve as the basis for a SoTL research project?</a:t>
            </a:r>
          </a:p>
          <a:p>
            <a:pPr lvl="1"/>
            <a:r>
              <a:rPr lang="en-US" sz="2400" dirty="0" smtClean="0"/>
              <a:t>Are your reflections based on:</a:t>
            </a:r>
          </a:p>
          <a:p>
            <a:pPr lvl="2"/>
            <a:r>
              <a:rPr lang="en-US" sz="2200" dirty="0" smtClean="0"/>
              <a:t>Change in teaching over time?</a:t>
            </a:r>
          </a:p>
          <a:p>
            <a:pPr lvl="2"/>
            <a:r>
              <a:rPr lang="en-US" sz="2200" dirty="0" smtClean="0"/>
              <a:t>Assessing similarities or differences across disciplines in terms of teaching and learning?</a:t>
            </a:r>
          </a:p>
          <a:p>
            <a:pPr lvl="2"/>
            <a:r>
              <a:rPr lang="en-US" sz="2200" dirty="0" smtClean="0"/>
              <a:t>A desire to assess the effectiveness of a curricular program?</a:t>
            </a:r>
          </a:p>
          <a:p>
            <a:pPr lvl="1"/>
            <a:r>
              <a:rPr lang="en-US" sz="2400" dirty="0" smtClean="0"/>
              <a:t>Are your concerns based on:</a:t>
            </a:r>
          </a:p>
          <a:p>
            <a:pPr lvl="2"/>
            <a:r>
              <a:rPr lang="en-US" sz="2200" dirty="0" smtClean="0"/>
              <a:t>an individual course?</a:t>
            </a:r>
          </a:p>
          <a:p>
            <a:pPr lvl="2"/>
            <a:r>
              <a:rPr lang="en-US" sz="2200" dirty="0" smtClean="0"/>
              <a:t>a sequence of courses?</a:t>
            </a:r>
          </a:p>
          <a:p>
            <a:pPr lvl="2"/>
            <a:r>
              <a:rPr lang="en-US" sz="2200" dirty="0" smtClean="0"/>
              <a:t>interactions across courses?</a:t>
            </a:r>
          </a:p>
          <a:p>
            <a:pPr lvl="2"/>
            <a:r>
              <a:rPr lang="en-US" sz="2200" dirty="0" smtClean="0"/>
              <a:t>Perceived student needs?</a:t>
            </a:r>
            <a:endParaRPr lang="en-US" sz="2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20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914400"/>
          </a:xfrm>
        </p:spPr>
        <p:txBody>
          <a:bodyPr/>
          <a:lstStyle/>
          <a:p>
            <a:r>
              <a:rPr lang="en-US" sz="3600" dirty="0" smtClean="0"/>
              <a:t>Let’s draft a SoTL research question…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have a reflection or concern to harness as a potential research question?</a:t>
            </a:r>
          </a:p>
          <a:p>
            <a:r>
              <a:rPr lang="en-US" dirty="0" smtClean="0"/>
              <a:t>Take a moment and record an idea or two to build on…</a:t>
            </a:r>
          </a:p>
          <a:p>
            <a:r>
              <a:rPr lang="en-US" dirty="0" smtClean="0"/>
              <a:t>Share your topic/question with those around you</a:t>
            </a:r>
          </a:p>
        </p:txBody>
      </p:sp>
    </p:spTree>
    <p:extLst>
      <p:ext uri="{BB962C8B-B14F-4D97-AF65-F5344CB8AC3E}">
        <p14:creationId xmlns:p14="http://schemas.microsoft.com/office/powerpoint/2010/main" val="1825992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914400"/>
          </a:xfrm>
        </p:spPr>
        <p:txBody>
          <a:bodyPr/>
          <a:lstStyle/>
          <a:p>
            <a:r>
              <a:rPr lang="en-US" sz="3600" dirty="0" smtClean="0"/>
              <a:t>How do we measure SoTL research outcomes? </a:t>
            </a:r>
            <a:r>
              <a:rPr lang="en-US" sz="2800" dirty="0" smtClean="0"/>
              <a:t>(McKinney, 2013)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7924800" cy="5074440"/>
          </a:xfrm>
        </p:spPr>
        <p:txBody>
          <a:bodyPr numCol="2"/>
          <a:lstStyle/>
          <a:p>
            <a:pPr marL="68580" indent="0">
              <a:buNone/>
            </a:pPr>
            <a:r>
              <a:rPr lang="en-US" dirty="0" smtClean="0"/>
              <a:t>indirect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/>
              <a:t>s</a:t>
            </a:r>
            <a:r>
              <a:rPr lang="en-US" dirty="0" smtClean="0"/>
              <a:t>tatic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/>
              <a:t>s</a:t>
            </a:r>
            <a:r>
              <a:rPr lang="en-US" dirty="0" smtClean="0"/>
              <a:t>ingle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/>
              <a:t>e</a:t>
            </a:r>
            <a:r>
              <a:rPr lang="en-US" dirty="0" smtClean="0"/>
              <a:t>xisting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smtClean="0"/>
              <a:t>quantitative</a:t>
            </a:r>
          </a:p>
          <a:p>
            <a:pPr marL="68580" indent="0" algn="r">
              <a:buNone/>
            </a:pPr>
            <a:r>
              <a:rPr lang="en-US" dirty="0"/>
              <a:t>d</a:t>
            </a:r>
            <a:r>
              <a:rPr lang="en-US" dirty="0" smtClean="0"/>
              <a:t>irect</a:t>
            </a:r>
          </a:p>
          <a:p>
            <a:pPr marL="68580" indent="0" algn="r">
              <a:buNone/>
            </a:pPr>
            <a:endParaRPr lang="en-US" dirty="0"/>
          </a:p>
          <a:p>
            <a:pPr marL="68580" indent="0" algn="r">
              <a:buNone/>
            </a:pPr>
            <a:r>
              <a:rPr lang="en-US" dirty="0"/>
              <a:t>g</a:t>
            </a:r>
            <a:r>
              <a:rPr lang="en-US" dirty="0" smtClean="0"/>
              <a:t>rowth measures</a:t>
            </a:r>
          </a:p>
          <a:p>
            <a:pPr marL="68580" indent="0" algn="r">
              <a:buNone/>
            </a:pPr>
            <a:endParaRPr lang="en-US" dirty="0"/>
          </a:p>
          <a:p>
            <a:pPr marL="68580" indent="0" algn="r">
              <a:buNone/>
            </a:pPr>
            <a:r>
              <a:rPr lang="en-US" dirty="0"/>
              <a:t>m</a:t>
            </a:r>
            <a:r>
              <a:rPr lang="en-US" dirty="0" smtClean="0"/>
              <a:t>ultiple methods</a:t>
            </a:r>
          </a:p>
          <a:p>
            <a:pPr marL="68580" indent="0" algn="r">
              <a:buNone/>
            </a:pPr>
            <a:endParaRPr lang="en-US" dirty="0"/>
          </a:p>
          <a:p>
            <a:pPr marL="68580" indent="0" algn="r">
              <a:buNone/>
            </a:pPr>
            <a:r>
              <a:rPr lang="en-US" dirty="0"/>
              <a:t>o</a:t>
            </a:r>
            <a:r>
              <a:rPr lang="en-US" dirty="0" smtClean="0"/>
              <a:t>rganic</a:t>
            </a:r>
          </a:p>
          <a:p>
            <a:pPr marL="68580" indent="0" algn="r">
              <a:buNone/>
            </a:pPr>
            <a:endParaRPr lang="en-US" dirty="0"/>
          </a:p>
          <a:p>
            <a:pPr marL="68580" indent="0" algn="r">
              <a:buNone/>
            </a:pPr>
            <a:r>
              <a:rPr lang="en-US" dirty="0" smtClean="0"/>
              <a:t>qualitative</a:t>
            </a:r>
          </a:p>
          <a:p>
            <a:pPr marL="68580" indent="0" algn="r">
              <a:buNone/>
            </a:pP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438400" y="1828800"/>
            <a:ext cx="5181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057400" y="2971800"/>
            <a:ext cx="3657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209800" y="4038600"/>
            <a:ext cx="3505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438400" y="5105400"/>
            <a:ext cx="4800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124200" y="6248400"/>
            <a:ext cx="3657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51067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1922</TotalTime>
  <Words>542</Words>
  <Application>Microsoft Office PowerPoint</Application>
  <PresentationFormat>On-screen Show (4:3)</PresentationFormat>
  <Paragraphs>108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Calibri</vt:lpstr>
      <vt:lpstr>Consolas</vt:lpstr>
      <vt:lpstr>Corbel</vt:lpstr>
      <vt:lpstr>HGｺﾞｼｯｸM</vt:lpstr>
      <vt:lpstr>Wingdings</vt:lpstr>
      <vt:lpstr>Wingdings 2</vt:lpstr>
      <vt:lpstr>Wingdings 3</vt:lpstr>
      <vt:lpstr>Metro</vt:lpstr>
      <vt:lpstr>Getting Started in SoTL</vt:lpstr>
      <vt:lpstr>Goals for this session:</vt:lpstr>
      <vt:lpstr>Quick Introductions</vt:lpstr>
      <vt:lpstr>Calibration: What is SoTL?</vt:lpstr>
      <vt:lpstr>Where Do SoTL Questions Come From?</vt:lpstr>
      <vt:lpstr>Common Questions Answered by SoTL (Hutchings, 2000) </vt:lpstr>
      <vt:lpstr>Writing a SoTL Research Question</vt:lpstr>
      <vt:lpstr>Let’s draft a SoTL research question…</vt:lpstr>
      <vt:lpstr>How do we measure SoTL research outcomes? (McKinney, 2013)</vt:lpstr>
      <vt:lpstr>What sort of data can be used with SOTL research?</vt:lpstr>
      <vt:lpstr>Revisiting your SoTL question…</vt:lpstr>
      <vt:lpstr>SoTL Dissemination Outlets</vt:lpstr>
      <vt:lpstr>Considerations for New SoTL Researchers</vt:lpstr>
      <vt:lpstr>Valuable SoTL Resources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 in SoTL</dc:title>
  <dc:creator>Friberg, Jennifer</dc:creator>
  <cp:lastModifiedBy>Hunzicker, Jana</cp:lastModifiedBy>
  <cp:revision>11</cp:revision>
  <cp:lastPrinted>2015-08-23T17:16:53Z</cp:lastPrinted>
  <dcterms:created xsi:type="dcterms:W3CDTF">2015-08-19T17:42:23Z</dcterms:created>
  <dcterms:modified xsi:type="dcterms:W3CDTF">2015-09-02T16:55:47Z</dcterms:modified>
</cp:coreProperties>
</file>