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ags/tag2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tags/tag2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comments/comment1.xml" ContentType="application/vnd.openxmlformats-officedocument.presentationml.comments+xml"/>
  <Override PartName="/ppt/charts/chart8.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theme/themeOverride7.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theme/themeOverride8.xml" ContentType="application/vnd.openxmlformats-officedocument.themeOverride+xml"/>
  <Override PartName="/ppt/charts/chart13.xml" ContentType="application/vnd.openxmlformats-officedocument.drawingml.chart+xml"/>
  <Override PartName="/ppt/theme/themeOverride9.xml" ContentType="application/vnd.openxmlformats-officedocument.themeOverride+xml"/>
  <Override PartName="/ppt/tags/tag2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2.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4.xml" ContentType="application/vnd.openxmlformats-officedocument.drawingml.chart+xml"/>
  <Override PartName="/ppt/comments/comment3.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9"/>
  </p:notesMasterIdLst>
  <p:sldIdLst>
    <p:sldId id="257" r:id="rId2"/>
    <p:sldId id="271" r:id="rId3"/>
    <p:sldId id="464" r:id="rId4"/>
    <p:sldId id="338" r:id="rId5"/>
    <p:sldId id="293" r:id="rId6"/>
    <p:sldId id="438" r:id="rId7"/>
    <p:sldId id="296" r:id="rId8"/>
    <p:sldId id="420" r:id="rId9"/>
    <p:sldId id="481" r:id="rId10"/>
    <p:sldId id="299" r:id="rId11"/>
    <p:sldId id="300" r:id="rId12"/>
    <p:sldId id="398" r:id="rId13"/>
    <p:sldId id="348" r:id="rId14"/>
    <p:sldId id="935" r:id="rId15"/>
    <p:sldId id="335" r:id="rId16"/>
    <p:sldId id="542" r:id="rId17"/>
    <p:sldId id="809" r:id="rId18"/>
    <p:sldId id="734" r:id="rId19"/>
    <p:sldId id="936" r:id="rId20"/>
    <p:sldId id="732" r:id="rId21"/>
    <p:sldId id="554" r:id="rId22"/>
    <p:sldId id="937" r:id="rId23"/>
    <p:sldId id="725" r:id="rId24"/>
    <p:sldId id="440" r:id="rId25"/>
    <p:sldId id="401" r:id="rId26"/>
    <p:sldId id="726" r:id="rId27"/>
    <p:sldId id="387" r:id="rId28"/>
    <p:sldId id="957" r:id="rId29"/>
    <p:sldId id="958" r:id="rId30"/>
    <p:sldId id="959" r:id="rId31"/>
    <p:sldId id="512" r:id="rId32"/>
    <p:sldId id="264" r:id="rId33"/>
    <p:sldId id="948" r:id="rId34"/>
    <p:sldId id="949" r:id="rId35"/>
    <p:sldId id="946" r:id="rId36"/>
    <p:sldId id="351" r:id="rId37"/>
    <p:sldId id="380" r:id="rId38"/>
    <p:sldId id="354" r:id="rId39"/>
    <p:sldId id="356" r:id="rId40"/>
    <p:sldId id="378" r:id="rId41"/>
    <p:sldId id="364" r:id="rId42"/>
    <p:sldId id="477" r:id="rId43"/>
    <p:sldId id="274" r:id="rId44"/>
    <p:sldId id="509" r:id="rId45"/>
    <p:sldId id="945" r:id="rId46"/>
    <p:sldId id="391" r:id="rId47"/>
    <p:sldId id="444" r:id="rId48"/>
    <p:sldId id="544" r:id="rId49"/>
    <p:sldId id="713" r:id="rId50"/>
    <p:sldId id="833" r:id="rId51"/>
    <p:sldId id="834" r:id="rId52"/>
    <p:sldId id="835" r:id="rId53"/>
    <p:sldId id="836" r:id="rId54"/>
    <p:sldId id="837" r:id="rId55"/>
    <p:sldId id="838" r:id="rId56"/>
    <p:sldId id="267" r:id="rId57"/>
    <p:sldId id="268" r:id="rId58"/>
  </p:sldIdLst>
  <p:sldSz cx="6400800" cy="4800600"/>
  <p:notesSz cx="6950075" cy="9236075"/>
  <p:custDataLst>
    <p:tags r:id="rId60"/>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74866" autoAdjust="0"/>
  </p:normalViewPr>
  <p:slideViewPr>
    <p:cSldViewPr snapToGrid="0" showGuides="1">
      <p:cViewPr varScale="1">
        <p:scale>
          <a:sx n="71" d="100"/>
          <a:sy n="71" d="100"/>
        </p:scale>
        <p:origin x="1736" y="48"/>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25" d="100"/>
        <a:sy n="125"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2620261364638"/>
          <c:y val="4.6740211098944995E-2"/>
          <c:w val="0.85733899614824749"/>
          <c:h val="0.67628237032382021"/>
        </c:manualLayout>
      </c:layout>
      <c:lineChart>
        <c:grouping val="standard"/>
        <c:varyColors val="0"/>
        <c:ser>
          <c:idx val="0"/>
          <c:order val="0"/>
          <c:tx>
            <c:strRef>
              <c:f>Sheet1!$B$1</c:f>
              <c:strCache>
                <c:ptCount val="1"/>
                <c:pt idx="0">
                  <c:v>Total</c:v>
                </c:pt>
              </c:strCache>
            </c:strRef>
          </c:tx>
          <c:spPr>
            <a:ln w="28575" cap="rnd">
              <a:solidFill>
                <a:schemeClr val="tx2"/>
              </a:solidFill>
              <a:round/>
            </a:ln>
            <a:effectLst/>
          </c:spPr>
          <c:marker>
            <c:symbol val="none"/>
          </c:marker>
          <c:dLbls>
            <c:dLbl>
              <c:idx val="25"/>
              <c:layout>
                <c:manualLayout>
                  <c:x val="-0.17823661449700023"/>
                  <c:y val="-2.2846465753687515E-2"/>
                </c:manualLayout>
              </c:layout>
              <c:tx>
                <c:rich>
                  <a:bodyPr/>
                  <a:lstStyle/>
                  <a:p>
                    <a:r>
                      <a:rPr lang="en-US" dirty="0"/>
                      <a:t>21M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4F-4979-9137-A126AA6207D0}"/>
                </c:ext>
              </c:extLst>
            </c:dLbl>
            <c:dLbl>
              <c:idx val="31"/>
              <c:layout>
                <c:manualLayout>
                  <c:x val="-3.6951493249378083E-2"/>
                  <c:y val="-6.8539397261062548E-2"/>
                </c:manualLayout>
              </c:layout>
              <c:tx>
                <c:rich>
                  <a:bodyPr/>
                  <a:lstStyle/>
                  <a:p>
                    <a:fld id="{4CF1AE6C-BCAA-4D5F-9364-9E1D9AD4B66D}" type="VALUE">
                      <a:rPr lang="en-US" smtClean="0"/>
                      <a:pPr/>
                      <a:t>[VALUE]</a:t>
                    </a:fld>
                    <a:r>
                      <a:rPr lang="en-US" dirty="0"/>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4F-4979-9137-A126AA6207D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Sheet1!$A$2:$A$33</c:f>
              <c:numCache>
                <c:formatCode>General</c:formatCode>
                <c:ptCount val="3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numCache>
            </c:numRef>
          </c:cat>
          <c:val>
            <c:numRef>
              <c:f>Sheet1!$B$2:$B$33</c:f>
              <c:numCache>
                <c:formatCode>#,##0</c:formatCode>
                <c:ptCount val="32"/>
                <c:pt idx="0">
                  <c:v>12247055</c:v>
                </c:pt>
                <c:pt idx="1">
                  <c:v>12503511</c:v>
                </c:pt>
                <c:pt idx="2">
                  <c:v>12766642</c:v>
                </c:pt>
                <c:pt idx="3">
                  <c:v>13055337</c:v>
                </c:pt>
                <c:pt idx="4">
                  <c:v>13538560</c:v>
                </c:pt>
                <c:pt idx="5">
                  <c:v>13818637</c:v>
                </c:pt>
                <c:pt idx="6">
                  <c:v>14358953</c:v>
                </c:pt>
                <c:pt idx="7">
                  <c:v>14487359</c:v>
                </c:pt>
                <c:pt idx="8">
                  <c:v>14304803</c:v>
                </c:pt>
                <c:pt idx="9">
                  <c:v>14278790</c:v>
                </c:pt>
                <c:pt idx="10">
                  <c:v>14261781</c:v>
                </c:pt>
                <c:pt idx="11">
                  <c:v>14367520</c:v>
                </c:pt>
                <c:pt idx="12">
                  <c:v>14502334</c:v>
                </c:pt>
                <c:pt idx="13">
                  <c:v>14506967</c:v>
                </c:pt>
                <c:pt idx="14">
                  <c:v>14849691</c:v>
                </c:pt>
                <c:pt idx="15">
                  <c:v>15312289</c:v>
                </c:pt>
                <c:pt idx="16">
                  <c:v>15927987</c:v>
                </c:pt>
                <c:pt idx="17">
                  <c:v>16611711</c:v>
                </c:pt>
                <c:pt idx="18">
                  <c:v>16911481</c:v>
                </c:pt>
                <c:pt idx="19">
                  <c:v>17272044</c:v>
                </c:pt>
                <c:pt idx="20">
                  <c:v>17487475</c:v>
                </c:pt>
                <c:pt idx="21">
                  <c:v>17758870</c:v>
                </c:pt>
                <c:pt idx="22">
                  <c:v>18248128</c:v>
                </c:pt>
                <c:pt idx="23">
                  <c:v>19102814</c:v>
                </c:pt>
                <c:pt idx="24">
                  <c:v>20313594</c:v>
                </c:pt>
                <c:pt idx="25">
                  <c:v>21019438</c:v>
                </c:pt>
                <c:pt idx="26">
                  <c:v>21010590</c:v>
                </c:pt>
                <c:pt idx="27">
                  <c:v>20644478</c:v>
                </c:pt>
                <c:pt idx="28">
                  <c:v>20376677</c:v>
                </c:pt>
                <c:pt idx="29">
                  <c:v>20209092</c:v>
                </c:pt>
                <c:pt idx="30">
                  <c:v>19988204</c:v>
                </c:pt>
                <c:pt idx="31">
                  <c:v>19841014</c:v>
                </c:pt>
              </c:numCache>
            </c:numRef>
          </c:val>
          <c:smooth val="0"/>
          <c:extLst>
            <c:ext xmlns:c16="http://schemas.microsoft.com/office/drawing/2014/chart" uri="{C3380CC4-5D6E-409C-BE32-E72D297353CC}">
              <c16:uniqueId val="{00000002-764F-4979-9137-A126AA6207D0}"/>
            </c:ext>
          </c:extLst>
        </c:ser>
        <c:ser>
          <c:idx val="1"/>
          <c:order val="1"/>
          <c:tx>
            <c:strRef>
              <c:f>Sheet1!$C$1</c:f>
              <c:strCache>
                <c:ptCount val="1"/>
                <c:pt idx="0">
                  <c:v>Undergrad</c:v>
                </c:pt>
              </c:strCache>
            </c:strRef>
          </c:tx>
          <c:spPr>
            <a:ln w="28575" cap="rnd">
              <a:solidFill>
                <a:schemeClr val="accent6"/>
              </a:solidFill>
              <a:round/>
            </a:ln>
            <a:effectLst/>
          </c:spPr>
          <c:marker>
            <c:symbol val="none"/>
          </c:marker>
          <c:dLbls>
            <c:dLbl>
              <c:idx val="25"/>
              <c:layout>
                <c:manualLayout>
                  <c:x val="-0.16519491099721981"/>
                  <c:y val="0.18277172602950012"/>
                </c:manualLayout>
              </c:layout>
              <c:tx>
                <c:rich>
                  <a:bodyPr/>
                  <a:lstStyle/>
                  <a:p>
                    <a:r>
                      <a:rPr lang="en-US" dirty="0"/>
                      <a:t>18M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4F-4979-9137-A126AA6207D0}"/>
                </c:ext>
              </c:extLst>
            </c:dLbl>
            <c:dLbl>
              <c:idx val="31"/>
              <c:layout>
                <c:manualLayout>
                  <c:x val="-4.9993196749158579E-2"/>
                  <c:y val="0.1408865388144063"/>
                </c:manualLayout>
              </c:layout>
              <c:tx>
                <c:rich>
                  <a:bodyPr/>
                  <a:lstStyle/>
                  <a:p>
                    <a:fld id="{B744A52F-CD81-4803-AFA0-AB507EC3401E}" type="VALUE">
                      <a:rPr lang="en-US" smtClean="0"/>
                      <a:pPr/>
                      <a:t>[VALUE]</a:t>
                    </a:fld>
                    <a:r>
                      <a:rPr lang="en-US" dirty="0"/>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64F-4979-9137-A126AA6207D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6"/>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Sheet1!$A$2:$A$33</c:f>
              <c:numCache>
                <c:formatCode>General</c:formatCode>
                <c:ptCount val="3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numCache>
            </c:numRef>
          </c:cat>
          <c:val>
            <c:numRef>
              <c:f>Sheet1!$C$2:$C$33</c:f>
              <c:numCache>
                <c:formatCode>#,##0</c:formatCode>
                <c:ptCount val="32"/>
                <c:pt idx="0">
                  <c:v>10596674</c:v>
                </c:pt>
                <c:pt idx="1">
                  <c:v>10797975</c:v>
                </c:pt>
                <c:pt idx="2">
                  <c:v>11046235</c:v>
                </c:pt>
                <c:pt idx="3">
                  <c:v>11316548</c:v>
                </c:pt>
                <c:pt idx="4">
                  <c:v>11742531</c:v>
                </c:pt>
                <c:pt idx="5">
                  <c:v>11959106</c:v>
                </c:pt>
                <c:pt idx="6">
                  <c:v>12439287</c:v>
                </c:pt>
                <c:pt idx="7">
                  <c:v>12537700</c:v>
                </c:pt>
                <c:pt idx="8">
                  <c:v>12323959</c:v>
                </c:pt>
                <c:pt idx="9">
                  <c:v>12262608</c:v>
                </c:pt>
                <c:pt idx="10">
                  <c:v>12231719</c:v>
                </c:pt>
                <c:pt idx="11">
                  <c:v>12326948</c:v>
                </c:pt>
                <c:pt idx="12">
                  <c:v>12450587</c:v>
                </c:pt>
                <c:pt idx="13">
                  <c:v>12436937</c:v>
                </c:pt>
                <c:pt idx="14">
                  <c:v>12739445</c:v>
                </c:pt>
                <c:pt idx="15">
                  <c:v>13155393</c:v>
                </c:pt>
                <c:pt idx="16">
                  <c:v>13715610</c:v>
                </c:pt>
                <c:pt idx="17">
                  <c:v>14257077</c:v>
                </c:pt>
                <c:pt idx="18">
                  <c:v>14480364</c:v>
                </c:pt>
                <c:pt idx="19">
                  <c:v>14780630</c:v>
                </c:pt>
                <c:pt idx="20">
                  <c:v>14963964</c:v>
                </c:pt>
                <c:pt idx="21">
                  <c:v>15184302</c:v>
                </c:pt>
                <c:pt idx="22">
                  <c:v>15603771</c:v>
                </c:pt>
                <c:pt idx="23">
                  <c:v>16365738</c:v>
                </c:pt>
                <c:pt idx="24">
                  <c:v>17464179</c:v>
                </c:pt>
                <c:pt idx="25">
                  <c:v>18082427</c:v>
                </c:pt>
                <c:pt idx="26">
                  <c:v>18077303</c:v>
                </c:pt>
                <c:pt idx="27">
                  <c:v>17735638</c:v>
                </c:pt>
                <c:pt idx="28">
                  <c:v>17476304</c:v>
                </c:pt>
                <c:pt idx="29">
                  <c:v>17294136</c:v>
                </c:pt>
                <c:pt idx="30">
                  <c:v>17046673</c:v>
                </c:pt>
                <c:pt idx="31">
                  <c:v>16869212</c:v>
                </c:pt>
              </c:numCache>
            </c:numRef>
          </c:val>
          <c:smooth val="0"/>
          <c:extLst>
            <c:ext xmlns:c16="http://schemas.microsoft.com/office/drawing/2014/chart" uri="{C3380CC4-5D6E-409C-BE32-E72D297353CC}">
              <c16:uniqueId val="{00000005-764F-4979-9137-A126AA6207D0}"/>
            </c:ext>
          </c:extLst>
        </c:ser>
        <c:ser>
          <c:idx val="2"/>
          <c:order val="2"/>
          <c:tx>
            <c:strRef>
              <c:f>Sheet1!$D$1</c:f>
              <c:strCache>
                <c:ptCount val="1"/>
                <c:pt idx="0">
                  <c:v>Grad</c:v>
                </c:pt>
              </c:strCache>
            </c:strRef>
          </c:tx>
          <c:spPr>
            <a:ln w="28575" cap="rnd">
              <a:solidFill>
                <a:schemeClr val="accent5"/>
              </a:solidFill>
              <a:round/>
            </a:ln>
            <a:effectLst/>
          </c:spPr>
          <c:marker>
            <c:symbol val="none"/>
          </c:marker>
          <c:dLbls>
            <c:dLbl>
              <c:idx val="25"/>
              <c:layout>
                <c:manualLayout>
                  <c:x val="-0.16736852824718298"/>
                  <c:y val="-8.7578118722468803E-2"/>
                </c:manualLayout>
              </c:layout>
              <c:tx>
                <c:rich>
                  <a:bodyPr/>
                  <a:lstStyle/>
                  <a:p>
                    <a:r>
                      <a:rPr lang="en-US" dirty="0"/>
                      <a:t>2.9M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4F-4979-9137-A126AA6207D0}"/>
                </c:ext>
              </c:extLst>
            </c:dLbl>
            <c:dLbl>
              <c:idx val="31"/>
              <c:layout>
                <c:manualLayout>
                  <c:x val="-3.6951493249378083E-2"/>
                  <c:y val="-7.2347141553343805E-2"/>
                </c:manualLayout>
              </c:layout>
              <c:tx>
                <c:rich>
                  <a:bodyPr/>
                  <a:lstStyle/>
                  <a:p>
                    <a:fld id="{FCA7BEF0-17A1-4331-A156-01FA6F3281D9}" type="VALUE">
                      <a:rPr lang="en-US" smtClean="0"/>
                      <a:pPr/>
                      <a:t>[VALUE]</a:t>
                    </a:fld>
                    <a:r>
                      <a:rPr lang="en-US" baseline="0" dirty="0"/>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64F-4979-9137-A126AA6207D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Sheet1!$A$2:$A$33</c:f>
              <c:numCache>
                <c:formatCode>General</c:formatCode>
                <c:ptCount val="3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numCache>
            </c:numRef>
          </c:cat>
          <c:val>
            <c:numRef>
              <c:f>Sheet1!$D$2:$D$33</c:f>
              <c:numCache>
                <c:formatCode>#,##0</c:formatCode>
                <c:ptCount val="32"/>
                <c:pt idx="0">
                  <c:v>1650381</c:v>
                </c:pt>
                <c:pt idx="1">
                  <c:v>1705536</c:v>
                </c:pt>
                <c:pt idx="2">
                  <c:v>1720407</c:v>
                </c:pt>
                <c:pt idx="3">
                  <c:v>1738789</c:v>
                </c:pt>
                <c:pt idx="4">
                  <c:v>1796029</c:v>
                </c:pt>
                <c:pt idx="5">
                  <c:v>1859531</c:v>
                </c:pt>
                <c:pt idx="6">
                  <c:v>1919666</c:v>
                </c:pt>
                <c:pt idx="7">
                  <c:v>1949659</c:v>
                </c:pt>
                <c:pt idx="8">
                  <c:v>1980844</c:v>
                </c:pt>
                <c:pt idx="9">
                  <c:v>2016182</c:v>
                </c:pt>
                <c:pt idx="10">
                  <c:v>2030062</c:v>
                </c:pt>
                <c:pt idx="11">
                  <c:v>2040572</c:v>
                </c:pt>
                <c:pt idx="12">
                  <c:v>2051747</c:v>
                </c:pt>
                <c:pt idx="13">
                  <c:v>2070030</c:v>
                </c:pt>
                <c:pt idx="14">
                  <c:v>2110246</c:v>
                </c:pt>
                <c:pt idx="15">
                  <c:v>2156896</c:v>
                </c:pt>
                <c:pt idx="16">
                  <c:v>2212377</c:v>
                </c:pt>
                <c:pt idx="17">
                  <c:v>2354634</c:v>
                </c:pt>
                <c:pt idx="18">
                  <c:v>2431117</c:v>
                </c:pt>
                <c:pt idx="19">
                  <c:v>2491414</c:v>
                </c:pt>
                <c:pt idx="20">
                  <c:v>2523511</c:v>
                </c:pt>
                <c:pt idx="21">
                  <c:v>2574568</c:v>
                </c:pt>
                <c:pt idx="22">
                  <c:v>2644357</c:v>
                </c:pt>
                <c:pt idx="23">
                  <c:v>2737076</c:v>
                </c:pt>
                <c:pt idx="24">
                  <c:v>2849415</c:v>
                </c:pt>
                <c:pt idx="25">
                  <c:v>2937011</c:v>
                </c:pt>
                <c:pt idx="26">
                  <c:v>2933287</c:v>
                </c:pt>
                <c:pt idx="27">
                  <c:v>2908840</c:v>
                </c:pt>
                <c:pt idx="28">
                  <c:v>2900373</c:v>
                </c:pt>
                <c:pt idx="29">
                  <c:v>2914956</c:v>
                </c:pt>
                <c:pt idx="30">
                  <c:v>2941531</c:v>
                </c:pt>
                <c:pt idx="31">
                  <c:v>2971802</c:v>
                </c:pt>
              </c:numCache>
            </c:numRef>
          </c:val>
          <c:smooth val="0"/>
          <c:extLst>
            <c:ext xmlns:c16="http://schemas.microsoft.com/office/drawing/2014/chart" uri="{C3380CC4-5D6E-409C-BE32-E72D297353CC}">
              <c16:uniqueId val="{00000008-764F-4979-9137-A126AA6207D0}"/>
            </c:ext>
          </c:extLst>
        </c:ser>
        <c:dLbls>
          <c:showLegendKey val="0"/>
          <c:showVal val="0"/>
          <c:showCatName val="0"/>
          <c:showSerName val="0"/>
          <c:showPercent val="0"/>
          <c:showBubbleSize val="0"/>
        </c:dLbls>
        <c:smooth val="0"/>
        <c:axId val="176820008"/>
        <c:axId val="176820400"/>
      </c:lineChart>
      <c:catAx>
        <c:axId val="176820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76820400"/>
        <c:crosses val="autoZero"/>
        <c:auto val="1"/>
        <c:lblAlgn val="ctr"/>
        <c:lblOffset val="100"/>
        <c:noMultiLvlLbl val="0"/>
      </c:catAx>
      <c:valAx>
        <c:axId val="176820400"/>
        <c:scaling>
          <c:orientation val="minMax"/>
          <c:max val="2200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820008"/>
        <c:crosses val="autoZero"/>
        <c:crossBetween val="between"/>
        <c:dispUnits>
          <c:builtInUnit val="millions"/>
          <c:dispUnitsLbl>
            <c:layout>
              <c:manualLayout>
                <c:xMode val="edge"/>
                <c:yMode val="edge"/>
                <c:x val="4.803865273383715E-3"/>
                <c:y val="0.18762674991335132"/>
              </c:manualLayout>
            </c:layout>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dirty="0"/>
                    <a:t>Students</a:t>
                  </a:r>
                  <a:r>
                    <a:rPr lang="en-US" sz="1050" baseline="0" dirty="0"/>
                    <a:t> (Millions)</a:t>
                  </a:r>
                  <a:endParaRPr lang="en-US" sz="1050" dirty="0"/>
                </a:p>
              </c:rich>
            </c:tx>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73809523809524E-2"/>
          <c:y val="4.9107142857142856E-2"/>
          <c:w val="0.93452380952380953"/>
          <c:h val="0.75900916722278811"/>
        </c:manualLayout>
      </c:layout>
      <c:barChart>
        <c:barDir val="col"/>
        <c:grouping val="clustered"/>
        <c:varyColors val="0"/>
        <c:ser>
          <c:idx val="0"/>
          <c:order val="0"/>
          <c:tx>
            <c:strRef>
              <c:f>Sheet5!$A$24</c:f>
              <c:strCache>
                <c:ptCount val="1"/>
                <c:pt idx="0">
                  <c:v>% Growth</c:v>
                </c:pt>
              </c:strCache>
            </c:strRef>
          </c:tx>
          <c:spPr>
            <a:solidFill>
              <a:schemeClr val="accent1"/>
            </a:solidFill>
            <a:ln w="12700">
              <a:solidFill>
                <a:schemeClr val="bg1"/>
              </a:solidFill>
              <a:miter lim="800000"/>
            </a:ln>
          </c:spPr>
          <c:invertIfNegative val="0"/>
          <c:dLbls>
            <c:numFmt formatCode="0%" sourceLinked="0"/>
            <c:spPr>
              <a:noFill/>
              <a:ln>
                <a:noFill/>
              </a:ln>
            </c:spPr>
            <c:txPr>
              <a:bodyPr/>
              <a:lstStyle/>
              <a:p>
                <a:pPr>
                  <a:defRPr sz="8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Sheet5!$B$23:$F$23</c:f>
              <c:strCache>
                <c:ptCount val="5"/>
                <c:pt idx="0">
                  <c:v>0-30</c:v>
                </c:pt>
                <c:pt idx="1">
                  <c:v>30-60</c:v>
                </c:pt>
                <c:pt idx="2">
                  <c:v>60-90</c:v>
                </c:pt>
                <c:pt idx="3">
                  <c:v>90-120</c:v>
                </c:pt>
                <c:pt idx="4">
                  <c:v>120+</c:v>
                </c:pt>
              </c:strCache>
            </c:strRef>
          </c:cat>
          <c:val>
            <c:numRef>
              <c:f>Sheet5!$B$24:$F$24</c:f>
              <c:numCache>
                <c:formatCode>0%</c:formatCode>
                <c:ptCount val="5"/>
                <c:pt idx="0">
                  <c:v>0.30120173468054001</c:v>
                </c:pt>
                <c:pt idx="1">
                  <c:v>0.16778714482869783</c:v>
                </c:pt>
                <c:pt idx="2">
                  <c:v>9.0905948104634149E-2</c:v>
                </c:pt>
                <c:pt idx="3">
                  <c:v>4.6523790280422084E-2</c:v>
                </c:pt>
                <c:pt idx="4">
                  <c:v>6.2013422818792741E-2</c:v>
                </c:pt>
              </c:numCache>
            </c:numRef>
          </c:val>
          <c:extLst>
            <c:ext xmlns:c16="http://schemas.microsoft.com/office/drawing/2014/chart" uri="{C3380CC4-5D6E-409C-BE32-E72D297353CC}">
              <c16:uniqueId val="{00000000-BAD5-4DBA-A6E3-8B66CF1A3718}"/>
            </c:ext>
          </c:extLst>
        </c:ser>
        <c:dLbls>
          <c:showLegendKey val="0"/>
          <c:showVal val="0"/>
          <c:showCatName val="0"/>
          <c:showSerName val="0"/>
          <c:showPercent val="0"/>
          <c:showBubbleSize val="0"/>
        </c:dLbls>
        <c:gapWidth val="50"/>
        <c:axId val="122415744"/>
        <c:axId val="122417920"/>
      </c:barChart>
      <c:catAx>
        <c:axId val="122415744"/>
        <c:scaling>
          <c:orientation val="minMax"/>
        </c:scaling>
        <c:delete val="0"/>
        <c:axPos val="b"/>
        <c:title>
          <c:tx>
            <c:rich>
              <a:bodyPr/>
              <a:lstStyle/>
              <a:p>
                <a:pPr>
                  <a:defRPr/>
                </a:pPr>
                <a:r>
                  <a:rPr lang="en-US" b="0" i="1" dirty="0"/>
                  <a:t>Family Income Range</a:t>
                </a:r>
                <a:r>
                  <a:rPr lang="en-US" b="0" i="1" baseline="0" dirty="0"/>
                  <a:t> (in thousands of $)</a:t>
                </a:r>
                <a:endParaRPr lang="en-US" b="0" i="1" dirty="0"/>
              </a:p>
            </c:rich>
          </c:tx>
          <c:layout>
            <c:manualLayout>
              <c:xMode val="edge"/>
              <c:yMode val="edge"/>
              <c:x val="0.25557443954466502"/>
              <c:y val="0.89881030550322605"/>
            </c:manualLayout>
          </c:layout>
          <c:overlay val="0"/>
        </c:title>
        <c:numFmt formatCode="General" sourceLinked="0"/>
        <c:majorTickMark val="none"/>
        <c:minorTickMark val="none"/>
        <c:tickLblPos val="nextTo"/>
        <c:spPr>
          <a:ln>
            <a:solidFill>
              <a:schemeClr val="accent4"/>
            </a:solidFill>
            <a:miter lim="800000"/>
          </a:ln>
        </c:spPr>
        <c:txPr>
          <a:bodyPr/>
          <a:lstStyle/>
          <a:p>
            <a:pPr>
              <a:defRPr sz="800" i="0">
                <a:solidFill>
                  <a:schemeClr val="tx1"/>
                </a:solidFill>
              </a:defRPr>
            </a:pPr>
            <a:endParaRPr lang="en-US"/>
          </a:p>
        </c:txPr>
        <c:crossAx val="122417920"/>
        <c:crosses val="autoZero"/>
        <c:auto val="1"/>
        <c:lblAlgn val="ctr"/>
        <c:lblOffset val="100"/>
        <c:noMultiLvlLbl val="0"/>
      </c:catAx>
      <c:valAx>
        <c:axId val="122417920"/>
        <c:scaling>
          <c:orientation val="minMax"/>
        </c:scaling>
        <c:delete val="1"/>
        <c:axPos val="l"/>
        <c:numFmt formatCode="0%" sourceLinked="1"/>
        <c:majorTickMark val="none"/>
        <c:minorTickMark val="none"/>
        <c:tickLblPos val="nextTo"/>
        <c:crossAx val="122415744"/>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15712655102654"/>
          <c:y val="2.8564953067416604E-2"/>
          <c:w val="0.57366401786058485"/>
          <c:h val="0.81940890960948831"/>
        </c:manualLayout>
      </c:layout>
      <c:pieChart>
        <c:varyColors val="1"/>
        <c:ser>
          <c:idx val="0"/>
          <c:order val="0"/>
          <c:tx>
            <c:strRef>
              <c:f>Sheet1!$B$1</c:f>
              <c:strCache>
                <c:ptCount val="1"/>
                <c:pt idx="0">
                  <c:v>Sales</c:v>
                </c:pt>
              </c:strCache>
            </c:strRef>
          </c:tx>
          <c:spPr>
            <a:solidFill>
              <a:srgbClr val="C8CACC"/>
            </a:solidFill>
            <a:ln w="12700">
              <a:solidFill>
                <a:schemeClr val="bg1"/>
              </a:solidFill>
            </a:ln>
          </c:spPr>
          <c:dPt>
            <c:idx val="0"/>
            <c:bubble3D val="0"/>
            <c:spPr>
              <a:solidFill>
                <a:srgbClr val="004A88"/>
              </a:solidFill>
              <a:ln w="12700">
                <a:solidFill>
                  <a:schemeClr val="bg1"/>
                </a:solidFill>
              </a:ln>
            </c:spPr>
            <c:extLst>
              <c:ext xmlns:c16="http://schemas.microsoft.com/office/drawing/2014/chart" uri="{C3380CC4-5D6E-409C-BE32-E72D297353CC}">
                <c16:uniqueId val="{00000001-19DA-4A58-BFB8-DFDA551FF624}"/>
              </c:ext>
            </c:extLst>
          </c:dPt>
          <c:dPt>
            <c:idx val="1"/>
            <c:bubble3D val="0"/>
            <c:extLst>
              <c:ext xmlns:c16="http://schemas.microsoft.com/office/drawing/2014/chart" uri="{C3380CC4-5D6E-409C-BE32-E72D297353CC}">
                <c16:uniqueId val="{00000002-19DA-4A58-BFB8-DFDA551FF624}"/>
              </c:ext>
            </c:extLst>
          </c:dPt>
          <c:dPt>
            <c:idx val="2"/>
            <c:bubble3D val="0"/>
            <c:extLst>
              <c:ext xmlns:c16="http://schemas.microsoft.com/office/drawing/2014/chart" uri="{C3380CC4-5D6E-409C-BE32-E72D297353CC}">
                <c16:uniqueId val="{00000003-19DA-4A58-BFB8-DFDA551FF624}"/>
              </c:ext>
            </c:extLst>
          </c:dPt>
          <c:dPt>
            <c:idx val="3"/>
            <c:bubble3D val="0"/>
            <c:extLst>
              <c:ext xmlns:c16="http://schemas.microsoft.com/office/drawing/2014/chart" uri="{C3380CC4-5D6E-409C-BE32-E72D297353CC}">
                <c16:uniqueId val="{00000004-19DA-4A58-BFB8-DFDA551FF624}"/>
              </c:ext>
            </c:extLst>
          </c:dPt>
          <c:dLbls>
            <c:dLbl>
              <c:idx val="0"/>
              <c:layout>
                <c:manualLayout>
                  <c:x val="-0.25478339759379043"/>
                  <c:y val="4.7030817224532548E-2"/>
                </c:manualLayout>
              </c:layout>
              <c:numFmt formatCode="0%" sourceLinked="0"/>
              <c:spPr>
                <a:noFill/>
                <a:ln>
                  <a:noFill/>
                </a:ln>
              </c:spPr>
              <c:txPr>
                <a:bodyPr/>
                <a:lstStyle/>
                <a:p>
                  <a:pPr>
                    <a:defRPr>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DA-4A58-BFB8-DFDA551FF624}"/>
                </c:ext>
              </c:extLst>
            </c:dLbl>
            <c:dLbl>
              <c:idx val="1"/>
              <c:delete val="1"/>
              <c:extLst>
                <c:ext xmlns:c15="http://schemas.microsoft.com/office/drawing/2012/chart" uri="{CE6537A1-D6FC-4f65-9D91-7224C49458BB}"/>
                <c:ext xmlns:c16="http://schemas.microsoft.com/office/drawing/2014/chart" uri="{C3380CC4-5D6E-409C-BE32-E72D297353CC}">
                  <c16:uniqueId val="{00000002-19DA-4A58-BFB8-DFDA551FF624}"/>
                </c:ext>
              </c:extLst>
            </c:dLbl>
            <c:dLbl>
              <c:idx val="2"/>
              <c:layout>
                <c:manualLayout>
                  <c:x val="0.20573269450727086"/>
                  <c:y val="8.925854816093194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DA-4A58-BFB8-DFDA551FF624}"/>
                </c:ext>
              </c:extLst>
            </c:dLbl>
            <c:dLbl>
              <c:idx val="3"/>
              <c:layout>
                <c:manualLayout>
                  <c:x val="9.4408010448154139E-2"/>
                  <c:y val="0.1412296408154460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DA-4A58-BFB8-DFDA551FF624}"/>
                </c:ext>
              </c:extLst>
            </c:dLbl>
            <c:numFmt formatCode="0%" sourceLinked="0"/>
            <c:spPr>
              <a:noFill/>
              <a:ln>
                <a:noFill/>
              </a:ln>
            </c:spPr>
            <c:txPr>
              <a:bodyPr/>
              <a:lstStyle/>
              <a:p>
                <a:pPr>
                  <a:defRPr>
                    <a:solidFill>
                      <a:schemeClr val="tx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Change</c:v>
                </c:pt>
                <c:pt idx="1">
                  <c:v>No Change</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5-19DA-4A58-BFB8-DFDA551FF624}"/>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a:ln w="12700">
      <a:noFill/>
    </a:ln>
  </c:spPr>
  <c:txPr>
    <a:bodyPr/>
    <a:lstStyle/>
    <a:p>
      <a:pPr>
        <a:defRPr sz="800" b="1" baseline="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738095238095198E-2"/>
          <c:y val="4.9107142857142898E-2"/>
          <c:w val="0.93452380952380998"/>
          <c:h val="0.73245746625421804"/>
        </c:manualLayout>
      </c:layout>
      <c:barChart>
        <c:barDir val="col"/>
        <c:grouping val="clustered"/>
        <c:varyColors val="0"/>
        <c:ser>
          <c:idx val="0"/>
          <c:order val="0"/>
          <c:tx>
            <c:strRef>
              <c:f>Sheet1!$B$1</c:f>
              <c:strCache>
                <c:ptCount val="1"/>
                <c:pt idx="0">
                  <c:v>6-Year Grad Rate</c:v>
                </c:pt>
              </c:strCache>
            </c:strRef>
          </c:tx>
          <c:spPr>
            <a:solidFill>
              <a:schemeClr val="accent1"/>
            </a:solidFill>
            <a:ln w="12700">
              <a:solidFill>
                <a:schemeClr val="bg1"/>
              </a:solidFill>
              <a:miter lim="800000"/>
            </a:ln>
          </c:spPr>
          <c:invertIfNegative val="0"/>
          <c:dLbls>
            <c:numFmt formatCode="0%" sourceLinked="0"/>
            <c:spPr>
              <a:noFill/>
              <a:ln>
                <a:noFill/>
              </a:ln>
            </c:spPr>
            <c:txPr>
              <a:bodyPr/>
              <a:lstStyle/>
              <a:p>
                <a:pPr>
                  <a:defRPr sz="8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Campus A</c:v>
                </c:pt>
                <c:pt idx="1">
                  <c:v>Campus B</c:v>
                </c:pt>
                <c:pt idx="2">
                  <c:v>Campus C</c:v>
                </c:pt>
              </c:strCache>
            </c:strRef>
          </c:cat>
          <c:val>
            <c:numRef>
              <c:f>Sheet1!$B$2:$B$4</c:f>
              <c:numCache>
                <c:formatCode>0%</c:formatCode>
                <c:ptCount val="3"/>
                <c:pt idx="0">
                  <c:v>0.66</c:v>
                </c:pt>
                <c:pt idx="1">
                  <c:v>0.38</c:v>
                </c:pt>
                <c:pt idx="2">
                  <c:v>0.49</c:v>
                </c:pt>
              </c:numCache>
            </c:numRef>
          </c:val>
          <c:extLst>
            <c:ext xmlns:c16="http://schemas.microsoft.com/office/drawing/2014/chart" uri="{C3380CC4-5D6E-409C-BE32-E72D297353CC}">
              <c16:uniqueId val="{00000000-77D4-44F3-83EA-2920EF9B5DC1}"/>
            </c:ext>
          </c:extLst>
        </c:ser>
        <c:ser>
          <c:idx val="1"/>
          <c:order val="1"/>
          <c:tx>
            <c:strRef>
              <c:f>Sheet1!$C$1</c:f>
              <c:strCache>
                <c:ptCount val="1"/>
                <c:pt idx="0">
                  <c:v>Peer Group Average</c:v>
                </c:pt>
              </c:strCache>
            </c:strRef>
          </c:tx>
          <c:spPr>
            <a:solidFill>
              <a:srgbClr val="797F86"/>
            </a:solidFill>
            <a:ln w="12700">
              <a:solidFill>
                <a:schemeClr val="bg1"/>
              </a:solidFill>
              <a:miter lim="800000"/>
            </a:ln>
          </c:spPr>
          <c:invertIfNegative val="0"/>
          <c:dLbls>
            <c:numFmt formatCode="0%" sourceLinked="0"/>
            <c:spPr>
              <a:noFill/>
              <a:ln>
                <a:noFill/>
              </a:ln>
            </c:spPr>
            <c:txPr>
              <a:bodyPr/>
              <a:lstStyle/>
              <a:p>
                <a:pPr>
                  <a:defRPr sz="8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Campus A</c:v>
                </c:pt>
                <c:pt idx="1">
                  <c:v>Campus B</c:v>
                </c:pt>
                <c:pt idx="2">
                  <c:v>Campus C</c:v>
                </c:pt>
              </c:strCache>
            </c:strRef>
          </c:cat>
          <c:val>
            <c:numRef>
              <c:f>Sheet1!$C$2:$C$4</c:f>
              <c:numCache>
                <c:formatCode>0%</c:formatCode>
                <c:ptCount val="3"/>
                <c:pt idx="0">
                  <c:v>0.77</c:v>
                </c:pt>
                <c:pt idx="1">
                  <c:v>0.53</c:v>
                </c:pt>
                <c:pt idx="2">
                  <c:v>0.51</c:v>
                </c:pt>
              </c:numCache>
            </c:numRef>
          </c:val>
          <c:extLst>
            <c:ext xmlns:c16="http://schemas.microsoft.com/office/drawing/2014/chart" uri="{C3380CC4-5D6E-409C-BE32-E72D297353CC}">
              <c16:uniqueId val="{00000001-77D4-44F3-83EA-2920EF9B5DC1}"/>
            </c:ext>
          </c:extLst>
        </c:ser>
        <c:dLbls>
          <c:showLegendKey val="0"/>
          <c:showVal val="1"/>
          <c:showCatName val="0"/>
          <c:showSerName val="0"/>
          <c:showPercent val="0"/>
          <c:showBubbleSize val="0"/>
        </c:dLbls>
        <c:gapWidth val="50"/>
        <c:axId val="5204608"/>
        <c:axId val="5214592"/>
      </c:barChart>
      <c:catAx>
        <c:axId val="5204608"/>
        <c:scaling>
          <c:orientation val="minMax"/>
        </c:scaling>
        <c:delete val="0"/>
        <c:axPos val="b"/>
        <c:numFmt formatCode="General" sourceLinked="0"/>
        <c:majorTickMark val="none"/>
        <c:minorTickMark val="none"/>
        <c:tickLblPos val="nextTo"/>
        <c:spPr>
          <a:ln>
            <a:solidFill>
              <a:schemeClr val="accent4"/>
            </a:solidFill>
            <a:miter lim="800000"/>
          </a:ln>
        </c:spPr>
        <c:txPr>
          <a:bodyPr/>
          <a:lstStyle/>
          <a:p>
            <a:pPr>
              <a:defRPr sz="800" i="0">
                <a:solidFill>
                  <a:schemeClr val="tx1"/>
                </a:solidFill>
              </a:defRPr>
            </a:pPr>
            <a:endParaRPr lang="en-US"/>
          </a:p>
        </c:txPr>
        <c:crossAx val="5214592"/>
        <c:crosses val="autoZero"/>
        <c:auto val="1"/>
        <c:lblAlgn val="ctr"/>
        <c:lblOffset val="100"/>
        <c:noMultiLvlLbl val="0"/>
      </c:catAx>
      <c:valAx>
        <c:axId val="5214592"/>
        <c:scaling>
          <c:orientation val="minMax"/>
        </c:scaling>
        <c:delete val="1"/>
        <c:axPos val="l"/>
        <c:numFmt formatCode="0%" sourceLinked="1"/>
        <c:majorTickMark val="none"/>
        <c:minorTickMark val="none"/>
        <c:tickLblPos val="nextTo"/>
        <c:crossAx val="5204608"/>
        <c:crosses val="autoZero"/>
        <c:crossBetween val="between"/>
      </c:valAx>
      <c:spPr>
        <a:noFill/>
        <a:ln w="25400">
          <a:noFill/>
        </a:ln>
      </c:spPr>
    </c:plotArea>
    <c:legend>
      <c:legendPos val="b"/>
      <c:overlay val="0"/>
      <c:spPr>
        <a:noFill/>
        <a:ln w="9525">
          <a:solidFill>
            <a:schemeClr val="accent4"/>
          </a:solidFill>
          <a:miter lim="800000"/>
        </a:ln>
      </c:spPr>
      <c:txPr>
        <a:bodyPr/>
        <a:lstStyle/>
        <a:p>
          <a:pPr>
            <a:defRPr sz="800">
              <a:solidFill>
                <a:schemeClr val="tx1"/>
              </a:solidFill>
            </a:defRPr>
          </a:pPr>
          <a:endParaRPr lang="en-US"/>
        </a:p>
      </c:txPr>
    </c:legend>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685065290681196E-2"/>
          <c:y val="4.9107142857142856E-2"/>
          <c:w val="0.98302909013851569"/>
          <c:h val="0.82436921028253818"/>
        </c:manualLayout>
      </c:layout>
      <c:barChart>
        <c:barDir val="col"/>
        <c:grouping val="clustered"/>
        <c:varyColors val="0"/>
        <c:ser>
          <c:idx val="0"/>
          <c:order val="0"/>
          <c:tx>
            <c:strRef>
              <c:f>Sheet1!$B$1</c:f>
              <c:strCache>
                <c:ptCount val="1"/>
                <c:pt idx="0">
                  <c:v>Series 1</c:v>
                </c:pt>
              </c:strCache>
            </c:strRef>
          </c:tx>
          <c:spPr>
            <a:solidFill>
              <a:schemeClr val="accent1"/>
            </a:solidFill>
            <a:ln w="9525">
              <a:solidFill>
                <a:schemeClr val="bg1"/>
              </a:solidFill>
              <a:miter lim="800000"/>
            </a:ln>
          </c:spPr>
          <c:invertIfNegative val="0"/>
          <c:dLbls>
            <c:numFmt formatCode="0%" sourceLinked="0"/>
            <c:spPr>
              <a:noFill/>
              <a:ln>
                <a:noFill/>
              </a:ln>
            </c:spPr>
            <c:txPr>
              <a:bodyPr/>
              <a:lstStyle/>
              <a:p>
                <a:pPr>
                  <a:defRPr sz="8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First-Year Composition</c:v>
                </c:pt>
                <c:pt idx="1">
                  <c:v>Intro to Algebra</c:v>
                </c:pt>
                <c:pt idx="2">
                  <c:v>Intro to Psychology</c:v>
                </c:pt>
                <c:pt idx="3">
                  <c:v>Intro to Chemistry</c:v>
                </c:pt>
              </c:strCache>
            </c:strRef>
          </c:cat>
          <c:val>
            <c:numRef>
              <c:f>Sheet1!$B$2:$B$5</c:f>
              <c:numCache>
                <c:formatCode>#,##0.0%</c:formatCode>
                <c:ptCount val="4"/>
                <c:pt idx="0">
                  <c:v>0.125</c:v>
                </c:pt>
                <c:pt idx="1">
                  <c:v>0.30769230769230799</c:v>
                </c:pt>
                <c:pt idx="2">
                  <c:v>0.42857142857142899</c:v>
                </c:pt>
                <c:pt idx="3">
                  <c:v>0.67685589519650702</c:v>
                </c:pt>
              </c:numCache>
            </c:numRef>
          </c:val>
          <c:extLst>
            <c:ext xmlns:c16="http://schemas.microsoft.com/office/drawing/2014/chart" uri="{C3380CC4-5D6E-409C-BE32-E72D297353CC}">
              <c16:uniqueId val="{00000000-79C7-4DDB-B29B-623960BD6711}"/>
            </c:ext>
          </c:extLst>
        </c:ser>
        <c:ser>
          <c:idx val="1"/>
          <c:order val="1"/>
          <c:tx>
            <c:strRef>
              <c:f>Sheet1!$C$1</c:f>
              <c:strCache>
                <c:ptCount val="1"/>
                <c:pt idx="0">
                  <c:v>Series 2</c:v>
                </c:pt>
              </c:strCache>
            </c:strRef>
          </c:tx>
          <c:spPr>
            <a:solidFill>
              <a:schemeClr val="accent2"/>
            </a:solidFill>
            <a:ln w="9525">
              <a:solidFill>
                <a:schemeClr val="bg1"/>
              </a:solidFill>
              <a:miter lim="800000"/>
            </a:ln>
          </c:spPr>
          <c:invertIfNegative val="0"/>
          <c:cat>
            <c:strRef>
              <c:f>Sheet1!$A$2:$A$5</c:f>
              <c:strCache>
                <c:ptCount val="4"/>
                <c:pt idx="0">
                  <c:v>First-Year Composition</c:v>
                </c:pt>
                <c:pt idx="1">
                  <c:v>Intro to Algebra</c:v>
                </c:pt>
                <c:pt idx="2">
                  <c:v>Intro to Psychology</c:v>
                </c:pt>
                <c:pt idx="3">
                  <c:v>Intro to Chemistry</c:v>
                </c:pt>
              </c:strCache>
            </c:strRef>
          </c:cat>
          <c:val>
            <c:numRef>
              <c:f>Sheet1!$C$2:$C$5</c:f>
              <c:numCache>
                <c:formatCode>#,##0.0%</c:formatCode>
                <c:ptCount val="4"/>
                <c:pt idx="0">
                  <c:v>0.3125</c:v>
                </c:pt>
                <c:pt idx="1">
                  <c:v>0.31818181818181801</c:v>
                </c:pt>
                <c:pt idx="2">
                  <c:v>0.5</c:v>
                </c:pt>
                <c:pt idx="3">
                  <c:v>0.73446327683615797</c:v>
                </c:pt>
              </c:numCache>
            </c:numRef>
          </c:val>
          <c:extLst>
            <c:ext xmlns:c16="http://schemas.microsoft.com/office/drawing/2014/chart" uri="{C3380CC4-5D6E-409C-BE32-E72D297353CC}">
              <c16:uniqueId val="{00000001-79C7-4DDB-B29B-623960BD6711}"/>
            </c:ext>
          </c:extLst>
        </c:ser>
        <c:ser>
          <c:idx val="2"/>
          <c:order val="2"/>
          <c:tx>
            <c:strRef>
              <c:f>Sheet1!$D$1</c:f>
              <c:strCache>
                <c:ptCount val="1"/>
                <c:pt idx="0">
                  <c:v>Series 8</c:v>
                </c:pt>
              </c:strCache>
            </c:strRef>
          </c:tx>
          <c:spPr>
            <a:solidFill>
              <a:schemeClr val="accent3"/>
            </a:solidFill>
            <a:ln w="9525">
              <a:solidFill>
                <a:schemeClr val="bg1"/>
              </a:solidFill>
              <a:miter lim="800000"/>
            </a:ln>
          </c:spPr>
          <c:invertIfNegative val="0"/>
          <c:cat>
            <c:strRef>
              <c:f>Sheet1!$A$2:$A$5</c:f>
              <c:strCache>
                <c:ptCount val="4"/>
                <c:pt idx="0">
                  <c:v>First-Year Composition</c:v>
                </c:pt>
                <c:pt idx="1">
                  <c:v>Intro to Algebra</c:v>
                </c:pt>
                <c:pt idx="2">
                  <c:v>Intro to Psychology</c:v>
                </c:pt>
                <c:pt idx="3">
                  <c:v>Intro to Chemistry</c:v>
                </c:pt>
              </c:strCache>
            </c:strRef>
          </c:cat>
          <c:val>
            <c:numRef>
              <c:f>Sheet1!$D$2:$D$5</c:f>
              <c:numCache>
                <c:formatCode>#,##0.0%</c:formatCode>
                <c:ptCount val="4"/>
                <c:pt idx="0">
                  <c:v>0.38888888888888901</c:v>
                </c:pt>
                <c:pt idx="1">
                  <c:v>0.35</c:v>
                </c:pt>
                <c:pt idx="2">
                  <c:v>0.65217391304347805</c:v>
                </c:pt>
                <c:pt idx="3">
                  <c:v>0.74838709677419402</c:v>
                </c:pt>
              </c:numCache>
            </c:numRef>
          </c:val>
          <c:extLst>
            <c:ext xmlns:c16="http://schemas.microsoft.com/office/drawing/2014/chart" uri="{C3380CC4-5D6E-409C-BE32-E72D297353CC}">
              <c16:uniqueId val="{00000002-79C7-4DDB-B29B-623960BD6711}"/>
            </c:ext>
          </c:extLst>
        </c:ser>
        <c:ser>
          <c:idx val="3"/>
          <c:order val="3"/>
          <c:tx>
            <c:strRef>
              <c:f>Sheet1!$E$1</c:f>
              <c:strCache>
                <c:ptCount val="1"/>
                <c:pt idx="0">
                  <c:v>Series 10</c:v>
                </c:pt>
              </c:strCache>
            </c:strRef>
          </c:tx>
          <c:invertIfNegative val="0"/>
          <c:cat>
            <c:strRef>
              <c:f>Sheet1!$A$2:$A$5</c:f>
              <c:strCache>
                <c:ptCount val="4"/>
                <c:pt idx="0">
                  <c:v>First-Year Composition</c:v>
                </c:pt>
                <c:pt idx="1">
                  <c:v>Intro to Algebra</c:v>
                </c:pt>
                <c:pt idx="2">
                  <c:v>Intro to Psychology</c:v>
                </c:pt>
                <c:pt idx="3">
                  <c:v>Intro to Chemistry</c:v>
                </c:pt>
              </c:strCache>
            </c:strRef>
          </c:cat>
          <c:val>
            <c:numRef>
              <c:f>Sheet1!$E$2:$E$5</c:f>
              <c:numCache>
                <c:formatCode>#,##0.0%</c:formatCode>
                <c:ptCount val="4"/>
                <c:pt idx="0">
                  <c:v>0.4375</c:v>
                </c:pt>
                <c:pt idx="1">
                  <c:v>0.41666666666666702</c:v>
                </c:pt>
                <c:pt idx="2">
                  <c:v>0.73684210526315796</c:v>
                </c:pt>
                <c:pt idx="3">
                  <c:v>0.59090909090909105</c:v>
                </c:pt>
              </c:numCache>
            </c:numRef>
          </c:val>
          <c:extLst>
            <c:ext xmlns:c16="http://schemas.microsoft.com/office/drawing/2014/chart" uri="{C3380CC4-5D6E-409C-BE32-E72D297353CC}">
              <c16:uniqueId val="{00000003-79C7-4DDB-B29B-623960BD6711}"/>
            </c:ext>
          </c:extLst>
        </c:ser>
        <c:ser>
          <c:idx val="4"/>
          <c:order val="4"/>
          <c:tx>
            <c:strRef>
              <c:f>Sheet1!$F$1</c:f>
              <c:strCache>
                <c:ptCount val="1"/>
                <c:pt idx="0">
                  <c:v>Series 11</c:v>
                </c:pt>
              </c:strCache>
            </c:strRef>
          </c:tx>
          <c:invertIfNegative val="0"/>
          <c:cat>
            <c:strRef>
              <c:f>Sheet1!$A$2:$A$5</c:f>
              <c:strCache>
                <c:ptCount val="4"/>
                <c:pt idx="0">
                  <c:v>First-Year Composition</c:v>
                </c:pt>
                <c:pt idx="1">
                  <c:v>Intro to Algebra</c:v>
                </c:pt>
                <c:pt idx="2">
                  <c:v>Intro to Psychology</c:v>
                </c:pt>
                <c:pt idx="3">
                  <c:v>Intro to Chemistry</c:v>
                </c:pt>
              </c:strCache>
            </c:strRef>
          </c:cat>
          <c:val>
            <c:numRef>
              <c:f>Sheet1!$F$2:$F$5</c:f>
              <c:numCache>
                <c:formatCode>0%</c:formatCode>
                <c:ptCount val="4"/>
                <c:pt idx="0">
                  <c:v>0.44444444444444398</c:v>
                </c:pt>
                <c:pt idx="1">
                  <c:v>0.41666666666666702</c:v>
                </c:pt>
                <c:pt idx="2">
                  <c:v>0.77272727272727304</c:v>
                </c:pt>
                <c:pt idx="3">
                  <c:v>0.85185185185185197</c:v>
                </c:pt>
              </c:numCache>
            </c:numRef>
          </c:val>
          <c:extLst>
            <c:ext xmlns:c16="http://schemas.microsoft.com/office/drawing/2014/chart" uri="{C3380CC4-5D6E-409C-BE32-E72D297353CC}">
              <c16:uniqueId val="{00000004-79C7-4DDB-B29B-623960BD6711}"/>
            </c:ext>
          </c:extLst>
        </c:ser>
        <c:ser>
          <c:idx val="5"/>
          <c:order val="5"/>
          <c:tx>
            <c:strRef>
              <c:f>Sheet1!$G$1</c:f>
              <c:strCache>
                <c:ptCount val="1"/>
                <c:pt idx="0">
                  <c:v>Series 13</c:v>
                </c:pt>
              </c:strCache>
            </c:strRef>
          </c:tx>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First-Year Composition</c:v>
                </c:pt>
                <c:pt idx="1">
                  <c:v>Intro to Algebra</c:v>
                </c:pt>
                <c:pt idx="2">
                  <c:v>Intro to Psychology</c:v>
                </c:pt>
                <c:pt idx="3">
                  <c:v>Intro to Chemistry</c:v>
                </c:pt>
              </c:strCache>
            </c:strRef>
          </c:cat>
          <c:val>
            <c:numRef>
              <c:f>Sheet1!$G$2:$G$5</c:f>
              <c:numCache>
                <c:formatCode>0%</c:formatCode>
                <c:ptCount val="4"/>
                <c:pt idx="0">
                  <c:v>0.52380952380952395</c:v>
                </c:pt>
                <c:pt idx="1">
                  <c:v>0.46153846153846201</c:v>
                </c:pt>
                <c:pt idx="2">
                  <c:v>0.79487179487179505</c:v>
                </c:pt>
                <c:pt idx="3">
                  <c:v>1</c:v>
                </c:pt>
              </c:numCache>
            </c:numRef>
          </c:val>
          <c:extLst>
            <c:ext xmlns:c16="http://schemas.microsoft.com/office/drawing/2014/chart" uri="{C3380CC4-5D6E-409C-BE32-E72D297353CC}">
              <c16:uniqueId val="{00000005-79C7-4DDB-B29B-623960BD6711}"/>
            </c:ext>
          </c:extLst>
        </c:ser>
        <c:dLbls>
          <c:showLegendKey val="0"/>
          <c:showVal val="0"/>
          <c:showCatName val="0"/>
          <c:showSerName val="0"/>
          <c:showPercent val="0"/>
          <c:showBubbleSize val="0"/>
        </c:dLbls>
        <c:gapWidth val="50"/>
        <c:axId val="435045864"/>
        <c:axId val="438143184"/>
      </c:barChart>
      <c:catAx>
        <c:axId val="435045864"/>
        <c:scaling>
          <c:orientation val="minMax"/>
        </c:scaling>
        <c:delete val="0"/>
        <c:axPos val="b"/>
        <c:numFmt formatCode="General" sourceLinked="0"/>
        <c:majorTickMark val="none"/>
        <c:minorTickMark val="none"/>
        <c:tickLblPos val="nextTo"/>
        <c:spPr>
          <a:ln>
            <a:solidFill>
              <a:schemeClr val="accent4"/>
            </a:solidFill>
            <a:miter lim="800000"/>
          </a:ln>
        </c:spPr>
        <c:txPr>
          <a:bodyPr/>
          <a:lstStyle/>
          <a:p>
            <a:pPr>
              <a:defRPr sz="800" i="0">
                <a:solidFill>
                  <a:schemeClr val="tx1"/>
                </a:solidFill>
              </a:defRPr>
            </a:pPr>
            <a:endParaRPr lang="en-US"/>
          </a:p>
        </c:txPr>
        <c:crossAx val="438143184"/>
        <c:crosses val="autoZero"/>
        <c:auto val="1"/>
        <c:lblAlgn val="ctr"/>
        <c:lblOffset val="100"/>
        <c:noMultiLvlLbl val="0"/>
      </c:catAx>
      <c:valAx>
        <c:axId val="438143184"/>
        <c:scaling>
          <c:orientation val="minMax"/>
        </c:scaling>
        <c:delete val="1"/>
        <c:axPos val="l"/>
        <c:numFmt formatCode="#,##0.0%" sourceLinked="1"/>
        <c:majorTickMark val="none"/>
        <c:minorTickMark val="none"/>
        <c:tickLblPos val="nextTo"/>
        <c:crossAx val="435045864"/>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solidFill>
          </c:spPr>
          <c:invertIfNegative val="0"/>
          <c:dPt>
            <c:idx val="0"/>
            <c:invertIfNegative val="0"/>
            <c:bubble3D val="0"/>
            <c:spPr>
              <a:solidFill>
                <a:schemeClr val="accent2"/>
              </a:solidFill>
            </c:spPr>
            <c:extLst>
              <c:ext xmlns:c16="http://schemas.microsoft.com/office/drawing/2014/chart" uri="{C3380CC4-5D6E-409C-BE32-E72D297353CC}">
                <c16:uniqueId val="{00000001-9123-4A66-950D-65920F693EFC}"/>
              </c:ext>
            </c:extLst>
          </c:dPt>
          <c:dPt>
            <c:idx val="1"/>
            <c:invertIfNegative val="0"/>
            <c:bubble3D val="0"/>
            <c:spPr>
              <a:solidFill>
                <a:schemeClr val="accent3"/>
              </a:solidFill>
            </c:spPr>
            <c:extLst>
              <c:ext xmlns:c16="http://schemas.microsoft.com/office/drawing/2014/chart" uri="{C3380CC4-5D6E-409C-BE32-E72D297353CC}">
                <c16:uniqueId val="{00000003-9123-4A66-950D-65920F693EFC}"/>
              </c:ext>
            </c:extLst>
          </c:dPt>
          <c:dPt>
            <c:idx val="2"/>
            <c:invertIfNegative val="0"/>
            <c:bubble3D val="0"/>
            <c:extLst>
              <c:ext xmlns:c16="http://schemas.microsoft.com/office/drawing/2014/chart" uri="{C3380CC4-5D6E-409C-BE32-E72D297353CC}">
                <c16:uniqueId val="{00000004-9123-4A66-950D-65920F693EFC}"/>
              </c:ext>
            </c:extLst>
          </c:dPt>
          <c:dLbls>
            <c:numFmt formatCode="#,##0.0" sourceLinked="0"/>
            <c:spPr>
              <a:noFill/>
              <a:ln>
                <a:noFill/>
              </a:ln>
              <a:effectLst/>
            </c:spPr>
            <c:txPr>
              <a:bodyPr/>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Primarily Faculty Advising Institutions</c:v>
                </c:pt>
                <c:pt idx="1">
                  <c:v>Hamline</c:v>
                </c:pt>
              </c:strCache>
            </c:strRef>
          </c:cat>
          <c:val>
            <c:numRef>
              <c:f>Sheet1!$B$2:$B$3</c:f>
              <c:numCache>
                <c:formatCode>General</c:formatCode>
                <c:ptCount val="2"/>
                <c:pt idx="0">
                  <c:v>3.9809041545898225</c:v>
                </c:pt>
                <c:pt idx="1">
                  <c:v>6.2</c:v>
                </c:pt>
              </c:numCache>
            </c:numRef>
          </c:val>
          <c:extLst>
            <c:ext xmlns:c16="http://schemas.microsoft.com/office/drawing/2014/chart" uri="{C3380CC4-5D6E-409C-BE32-E72D297353CC}">
              <c16:uniqueId val="{00000005-9123-4A66-950D-65920F693EFC}"/>
            </c:ext>
          </c:extLst>
        </c:ser>
        <c:dLbls>
          <c:dLblPos val="outEnd"/>
          <c:showLegendKey val="0"/>
          <c:showVal val="1"/>
          <c:showCatName val="0"/>
          <c:showSerName val="0"/>
          <c:showPercent val="0"/>
          <c:showBubbleSize val="0"/>
        </c:dLbls>
        <c:gapWidth val="230"/>
        <c:axId val="102019456"/>
        <c:axId val="102023168"/>
      </c:barChart>
      <c:catAx>
        <c:axId val="102019456"/>
        <c:scaling>
          <c:orientation val="minMax"/>
        </c:scaling>
        <c:delete val="0"/>
        <c:axPos val="b"/>
        <c:numFmt formatCode="General" sourceLinked="0"/>
        <c:majorTickMark val="none"/>
        <c:minorTickMark val="none"/>
        <c:tickLblPos val="nextTo"/>
        <c:txPr>
          <a:bodyPr/>
          <a:lstStyle/>
          <a:p>
            <a:pPr>
              <a:defRPr sz="900"/>
            </a:pPr>
            <a:endParaRPr lang="en-US"/>
          </a:p>
        </c:txPr>
        <c:crossAx val="102023168"/>
        <c:crosses val="autoZero"/>
        <c:auto val="1"/>
        <c:lblAlgn val="ctr"/>
        <c:lblOffset val="100"/>
        <c:noMultiLvlLbl val="0"/>
      </c:catAx>
      <c:valAx>
        <c:axId val="102023168"/>
        <c:scaling>
          <c:orientation val="minMax"/>
        </c:scaling>
        <c:delete val="1"/>
        <c:axPos val="l"/>
        <c:numFmt formatCode="General" sourceLinked="1"/>
        <c:majorTickMark val="out"/>
        <c:minorTickMark val="none"/>
        <c:tickLblPos val="nextTo"/>
        <c:crossAx val="1020194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682539682539698E-3"/>
          <c:y val="4.9898000964844397E-2"/>
          <c:w val="0.99203224596925399"/>
          <c:h val="0.95010199903515602"/>
        </c:manualLayout>
      </c:layout>
      <c:lineChart>
        <c:grouping val="standard"/>
        <c:varyColors val="0"/>
        <c:ser>
          <c:idx val="4"/>
          <c:order val="0"/>
          <c:tx>
            <c:v>Supply </c:v>
          </c:tx>
          <c:spPr>
            <a:ln w="19050" cap="rnd">
              <a:solidFill>
                <a:schemeClr val="accent6"/>
              </a:solidFill>
              <a:prstDash val="sysDash"/>
              <a:round/>
            </a:ln>
            <a:effectLst/>
          </c:spPr>
          <c:marker>
            <c:symbol val="none"/>
          </c:marker>
          <c:cat>
            <c:strRef>
              <c:f>Sheet1!$K$1:$AD$1</c:f>
              <c:strCache>
                <c:ptCount val="13"/>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strCache>
            </c:strRef>
          </c:cat>
          <c:val>
            <c:numRef>
              <c:f>Sheet1!$K$9:$AD$9</c:f>
              <c:numCache>
                <c:formatCode>#,##0</c:formatCode>
                <c:ptCount val="13"/>
                <c:pt idx="0">
                  <c:v>4230699</c:v>
                </c:pt>
                <c:pt idx="1">
                  <c:v>4230699</c:v>
                </c:pt>
                <c:pt idx="2">
                  <c:v>4230699</c:v>
                </c:pt>
                <c:pt idx="3">
                  <c:v>4230699</c:v>
                </c:pt>
                <c:pt idx="4">
                  <c:v>4230699</c:v>
                </c:pt>
                <c:pt idx="5">
                  <c:v>4230699</c:v>
                </c:pt>
                <c:pt idx="6">
                  <c:v>4230699</c:v>
                </c:pt>
                <c:pt idx="7">
                  <c:v>4230699</c:v>
                </c:pt>
                <c:pt idx="8">
                  <c:v>4230699</c:v>
                </c:pt>
                <c:pt idx="9">
                  <c:v>4230699</c:v>
                </c:pt>
                <c:pt idx="10">
                  <c:v>4230699</c:v>
                </c:pt>
                <c:pt idx="11">
                  <c:v>4230699</c:v>
                </c:pt>
                <c:pt idx="12">
                  <c:v>4230699</c:v>
                </c:pt>
              </c:numCache>
            </c:numRef>
          </c:val>
          <c:smooth val="0"/>
          <c:extLst>
            <c:ext xmlns:c16="http://schemas.microsoft.com/office/drawing/2014/chart" uri="{C3380CC4-5D6E-409C-BE32-E72D297353CC}">
              <c16:uniqueId val="{00000000-277C-4A07-9768-9E38DB79235F}"/>
            </c:ext>
          </c:extLst>
        </c:ser>
        <c:ser>
          <c:idx val="0"/>
          <c:order val="1"/>
          <c:tx>
            <c:v>Median Prediction</c:v>
          </c:tx>
          <c:spPr>
            <a:ln w="31750" cap="rnd">
              <a:solidFill>
                <a:schemeClr val="accent4"/>
              </a:solidFill>
              <a:prstDash val="solid"/>
              <a:round/>
            </a:ln>
            <a:effectLst/>
          </c:spPr>
          <c:marker>
            <c:symbol val="none"/>
          </c:marker>
          <c:dPt>
            <c:idx val="1"/>
            <c:marker>
              <c:symbol val="square"/>
              <c:size val="10"/>
              <c:spPr>
                <a:noFill/>
                <a:ln w="12700">
                  <a:noFill/>
                </a:ln>
                <a:effectLst/>
              </c:spPr>
            </c:marker>
            <c:bubble3D val="0"/>
            <c:extLst>
              <c:ext xmlns:c16="http://schemas.microsoft.com/office/drawing/2014/chart" uri="{C3380CC4-5D6E-409C-BE32-E72D297353CC}">
                <c16:uniqueId val="{00000002-277C-4A07-9768-9E38DB79235F}"/>
              </c:ext>
            </c:extLst>
          </c:dPt>
          <c:dPt>
            <c:idx val="2"/>
            <c:bubble3D val="0"/>
            <c:extLst>
              <c:ext xmlns:c16="http://schemas.microsoft.com/office/drawing/2014/chart" uri="{C3380CC4-5D6E-409C-BE32-E72D297353CC}">
                <c16:uniqueId val="{00000004-277C-4A07-9768-9E38DB79235F}"/>
              </c:ext>
            </c:extLst>
          </c:dPt>
          <c:dPt>
            <c:idx val="3"/>
            <c:bubble3D val="0"/>
            <c:extLst>
              <c:ext xmlns:c16="http://schemas.microsoft.com/office/drawing/2014/chart" uri="{C3380CC4-5D6E-409C-BE32-E72D297353CC}">
                <c16:uniqueId val="{00000006-277C-4A07-9768-9E38DB79235F}"/>
              </c:ext>
            </c:extLst>
          </c:dPt>
          <c:dPt>
            <c:idx val="4"/>
            <c:bubble3D val="0"/>
            <c:extLst>
              <c:ext xmlns:c16="http://schemas.microsoft.com/office/drawing/2014/chart" uri="{C3380CC4-5D6E-409C-BE32-E72D297353CC}">
                <c16:uniqueId val="{00000008-277C-4A07-9768-9E38DB79235F}"/>
              </c:ext>
            </c:extLst>
          </c:dPt>
          <c:dPt>
            <c:idx val="5"/>
            <c:bubble3D val="0"/>
            <c:extLst>
              <c:ext xmlns:c16="http://schemas.microsoft.com/office/drawing/2014/chart" uri="{C3380CC4-5D6E-409C-BE32-E72D297353CC}">
                <c16:uniqueId val="{0000000A-277C-4A07-9768-9E38DB79235F}"/>
              </c:ext>
            </c:extLst>
          </c:dPt>
          <c:dPt>
            <c:idx val="6"/>
            <c:bubble3D val="0"/>
            <c:extLst>
              <c:ext xmlns:c16="http://schemas.microsoft.com/office/drawing/2014/chart" uri="{C3380CC4-5D6E-409C-BE32-E72D297353CC}">
                <c16:uniqueId val="{0000000C-277C-4A07-9768-9E38DB79235F}"/>
              </c:ext>
            </c:extLst>
          </c:dPt>
          <c:cat>
            <c:strRef>
              <c:f>Sheet1!$K$1:$AD$1</c:f>
              <c:strCache>
                <c:ptCount val="13"/>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strCache>
            </c:strRef>
          </c:cat>
          <c:val>
            <c:numRef>
              <c:f>Sheet1!$K$5:$AD$5</c:f>
              <c:numCache>
                <c:formatCode>#,##0</c:formatCode>
                <c:ptCount val="13"/>
                <c:pt idx="0">
                  <c:v>4230699</c:v>
                </c:pt>
                <c:pt idx="1">
                  <c:v>4294174</c:v>
                </c:pt>
                <c:pt idx="2">
                  <c:v>4309601</c:v>
                </c:pt>
                <c:pt idx="3">
                  <c:v>4218068</c:v>
                </c:pt>
                <c:pt idx="4">
                  <c:v>4168114</c:v>
                </c:pt>
                <c:pt idx="5">
                  <c:v>4285909</c:v>
                </c:pt>
                <c:pt idx="6">
                  <c:v>4307389</c:v>
                </c:pt>
                <c:pt idx="7">
                  <c:v>4352894</c:v>
                </c:pt>
                <c:pt idx="8">
                  <c:v>4512771</c:v>
                </c:pt>
                <c:pt idx="9">
                  <c:v>4461558</c:v>
                </c:pt>
                <c:pt idx="10">
                  <c:v>4326310</c:v>
                </c:pt>
                <c:pt idx="11">
                  <c:v>4149007</c:v>
                </c:pt>
                <c:pt idx="12">
                  <c:v>3859166</c:v>
                </c:pt>
              </c:numCache>
            </c:numRef>
          </c:val>
          <c:smooth val="0"/>
          <c:extLst>
            <c:ext xmlns:c16="http://schemas.microsoft.com/office/drawing/2014/chart" uri="{C3380CC4-5D6E-409C-BE32-E72D297353CC}">
              <c16:uniqueId val="{0000000D-277C-4A07-9768-9E38DB79235F}"/>
            </c:ext>
          </c:extLst>
        </c:ser>
        <c:dLbls>
          <c:showLegendKey val="0"/>
          <c:showVal val="0"/>
          <c:showCatName val="0"/>
          <c:showSerName val="0"/>
          <c:showPercent val="0"/>
          <c:showBubbleSize val="0"/>
        </c:dLbls>
        <c:smooth val="0"/>
        <c:axId val="-2077895080"/>
        <c:axId val="-2077892040"/>
      </c:lineChart>
      <c:dateAx>
        <c:axId val="-2077895080"/>
        <c:scaling>
          <c:orientation val="minMax"/>
        </c:scaling>
        <c:delete val="1"/>
        <c:axPos val="b"/>
        <c:numFmt formatCode="General" sourceLinked="0"/>
        <c:majorTickMark val="none"/>
        <c:minorTickMark val="none"/>
        <c:tickLblPos val="low"/>
        <c:crossAx val="-2077892040"/>
        <c:crosses val="autoZero"/>
        <c:auto val="0"/>
        <c:lblOffset val="100"/>
        <c:baseTimeUnit val="days"/>
        <c:majorUnit val="1"/>
      </c:dateAx>
      <c:valAx>
        <c:axId val="-2077892040"/>
        <c:scaling>
          <c:orientation val="minMax"/>
          <c:min val="3600000"/>
        </c:scaling>
        <c:delete val="1"/>
        <c:axPos val="l"/>
        <c:numFmt formatCode="#,##0.0" sourceLinked="0"/>
        <c:majorTickMark val="none"/>
        <c:minorTickMark val="none"/>
        <c:tickLblPos val="low"/>
        <c:crossAx val="-2077895080"/>
        <c:crosses val="autoZero"/>
        <c:crossBetween val="between"/>
        <c:majorUnit val="200000"/>
        <c:dispUnits>
          <c:builtInUnit val="millions"/>
        </c:dispUnits>
      </c:valAx>
      <c:spPr>
        <a:noFill/>
        <a:ln>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95756666786794"/>
          <c:y val="7.7986137782581122E-2"/>
          <c:w val="0.71279783135968044"/>
          <c:h val="0.76896006573835063"/>
        </c:manualLayout>
      </c:layout>
      <c:barChart>
        <c:barDir val="col"/>
        <c:grouping val="clustered"/>
        <c:varyColors val="0"/>
        <c:ser>
          <c:idx val="0"/>
          <c:order val="0"/>
          <c:tx>
            <c:strRef>
              <c:f>Sheet1!$B$1</c:f>
              <c:strCache>
                <c:ptCount val="1"/>
                <c:pt idx="0">
                  <c:v>% of Students Reporting Affording College as a Major Concern</c:v>
                </c:pt>
              </c:strCache>
            </c:strRef>
          </c:tx>
          <c:spPr>
            <a:solidFill>
              <a:schemeClr val="accent1"/>
            </a:solidFill>
            <a:ln>
              <a:solidFill>
                <a:schemeClr val="bg1"/>
              </a:solidFill>
              <a:miter lim="800000"/>
            </a:ln>
            <a:effectLst/>
          </c:spPr>
          <c:invertIfNegative val="0"/>
          <c:dPt>
            <c:idx val="1"/>
            <c:invertIfNegative val="0"/>
            <c:bubble3D val="0"/>
            <c:spPr>
              <a:solidFill>
                <a:srgbClr val="A0A4A9"/>
              </a:solidFill>
              <a:ln>
                <a:solidFill>
                  <a:schemeClr val="bg1"/>
                </a:solidFill>
                <a:miter lim="800000"/>
              </a:ln>
              <a:effectLst/>
            </c:spPr>
            <c:extLst>
              <c:ext xmlns:c16="http://schemas.microsoft.com/office/drawing/2014/chart" uri="{C3380CC4-5D6E-409C-BE32-E72D297353CC}">
                <c16:uniqueId val="{00000001-FBD0-4DE6-A543-91A65C6ED3CD}"/>
              </c:ext>
            </c:extLst>
          </c:dPt>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White</c:v>
                </c:pt>
                <c:pt idx="1">
                  <c:v>Latino</c:v>
                </c:pt>
              </c:strCache>
            </c:strRef>
          </c:cat>
          <c:val>
            <c:numRef>
              <c:f>Sheet1!$B$2:$B$3</c:f>
              <c:numCache>
                <c:formatCode>0%</c:formatCode>
                <c:ptCount val="2"/>
                <c:pt idx="0">
                  <c:v>0.09</c:v>
                </c:pt>
                <c:pt idx="1">
                  <c:v>0.25</c:v>
                </c:pt>
              </c:numCache>
            </c:numRef>
          </c:val>
          <c:extLst>
            <c:ext xmlns:c16="http://schemas.microsoft.com/office/drawing/2014/chart" uri="{C3380CC4-5D6E-409C-BE32-E72D297353CC}">
              <c16:uniqueId val="{00000002-FBD0-4DE6-A543-91A65C6ED3CD}"/>
            </c:ext>
          </c:extLst>
        </c:ser>
        <c:dLbls>
          <c:showLegendKey val="0"/>
          <c:showVal val="0"/>
          <c:showCatName val="0"/>
          <c:showSerName val="0"/>
          <c:showPercent val="0"/>
          <c:showBubbleSize val="0"/>
        </c:dLbls>
        <c:gapWidth val="50"/>
        <c:axId val="236425728"/>
        <c:axId val="236423376"/>
      </c:barChart>
      <c:catAx>
        <c:axId val="236425728"/>
        <c:scaling>
          <c:orientation val="minMax"/>
        </c:scaling>
        <c:delete val="0"/>
        <c:axPos val="b"/>
        <c:numFmt formatCode="0%" sourceLinked="0"/>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36423376"/>
        <c:crosses val="autoZero"/>
        <c:auto val="1"/>
        <c:lblAlgn val="ctr"/>
        <c:lblOffset val="100"/>
        <c:noMultiLvlLbl val="0"/>
      </c:catAx>
      <c:valAx>
        <c:axId val="236423376"/>
        <c:scaling>
          <c:orientation val="minMax"/>
        </c:scaling>
        <c:delete val="1"/>
        <c:axPos val="l"/>
        <c:numFmt formatCode="0%" sourceLinked="1"/>
        <c:majorTickMark val="out"/>
        <c:minorTickMark val="none"/>
        <c:tickLblPos val="nextTo"/>
        <c:crossAx val="2364257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68782252773374"/>
          <c:y val="7.7986137782581122E-2"/>
          <c:w val="0.69787090349975145"/>
          <c:h val="0.76896006573835063"/>
        </c:manualLayout>
      </c:layout>
      <c:barChart>
        <c:barDir val="col"/>
        <c:grouping val="clustered"/>
        <c:varyColors val="0"/>
        <c:ser>
          <c:idx val="0"/>
          <c:order val="0"/>
          <c:tx>
            <c:strRef>
              <c:f>Sheet1!$B$1</c:f>
              <c:strCache>
                <c:ptCount val="1"/>
                <c:pt idx="0">
                  <c:v>HS Graduate Growth (2017-2027)</c:v>
                </c:pt>
              </c:strCache>
            </c:strRef>
          </c:tx>
          <c:spPr>
            <a:solidFill>
              <a:schemeClr val="accent1"/>
            </a:solidFill>
            <a:ln>
              <a:solidFill>
                <a:schemeClr val="bg1"/>
              </a:solidFill>
              <a:miter lim="800000"/>
            </a:ln>
            <a:effectLst/>
          </c:spPr>
          <c:invertIfNegative val="0"/>
          <c:dPt>
            <c:idx val="1"/>
            <c:invertIfNegative val="0"/>
            <c:bubble3D val="0"/>
            <c:spPr>
              <a:solidFill>
                <a:srgbClr val="A0A4A9"/>
              </a:solidFill>
              <a:ln>
                <a:solidFill>
                  <a:schemeClr val="bg1"/>
                </a:solidFill>
                <a:miter lim="800000"/>
              </a:ln>
              <a:effectLst/>
            </c:spPr>
            <c:extLst>
              <c:ext xmlns:c16="http://schemas.microsoft.com/office/drawing/2014/chart" uri="{C3380CC4-5D6E-409C-BE32-E72D297353CC}">
                <c16:uniqueId val="{00000001-88D1-44FB-B3A8-5A2D3B5C6DF4}"/>
              </c:ext>
            </c:extLst>
          </c:dPt>
          <c:dLbls>
            <c:dLbl>
              <c:idx val="0"/>
              <c:layout>
                <c:manualLayout>
                  <c:x val="2.4684032044898887E-7"/>
                  <c:y val="2.8358595557302226E-2"/>
                </c:manualLayout>
              </c:layout>
              <c:tx>
                <c:rich>
                  <a:bodyPr/>
                  <a:lstStyle/>
                  <a:p>
                    <a:fld id="{827D5920-F426-4643-949B-814BEA859B7E}" type="VALUE">
                      <a:rPr lang="en-US" smtClean="0"/>
                      <a:pPr/>
                      <a:t>[VALUE]</a:t>
                    </a:fld>
                    <a:r>
                      <a:rPr lang="en-US"/>
                      <a:t>K</a:t>
                    </a:r>
                  </a:p>
                </c:rich>
              </c:tx>
              <c:showLegendKey val="0"/>
              <c:showVal val="1"/>
              <c:showCatName val="0"/>
              <c:showSerName val="0"/>
              <c:showPercent val="0"/>
              <c:showBubbleSize val="0"/>
              <c:extLst>
                <c:ext xmlns:c15="http://schemas.microsoft.com/office/drawing/2012/chart" uri="{CE6537A1-D6FC-4f65-9D91-7224C49458BB}">
                  <c15:layout>
                    <c:manualLayout>
                      <c:w val="0.22721552763846381"/>
                      <c:h val="0.15916261756535874"/>
                    </c:manualLayout>
                  </c15:layout>
                  <c15:dlblFieldTable/>
                  <c15:showDataLabelsRange val="0"/>
                </c:ext>
                <c:ext xmlns:c16="http://schemas.microsoft.com/office/drawing/2014/chart" uri="{C3380CC4-5D6E-409C-BE32-E72D297353CC}">
                  <c16:uniqueId val="{00000002-88D1-44FB-B3A8-5A2D3B5C6DF4}"/>
                </c:ext>
              </c:extLst>
            </c:dLbl>
            <c:dLbl>
              <c:idx val="1"/>
              <c:tx>
                <c:rich>
                  <a:bodyPr/>
                  <a:lstStyle/>
                  <a:p>
                    <a:fld id="{3B5A8EF6-54B2-4A9F-87A8-3042A3C1E7DD}" type="VALUE">
                      <a:rPr lang="en-US" smtClean="0"/>
                      <a:pPr/>
                      <a:t>[VALUE]</a:t>
                    </a:fld>
                    <a:r>
                      <a:rPr lang="en-US"/>
                      <a:t>K</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D1-44FB-B3A8-5A2D3B5C6DF4}"/>
                </c:ext>
              </c:extLst>
            </c:dLbl>
            <c:numFmt formatCode="#,##0" sourceLinked="0"/>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White</c:v>
                </c:pt>
                <c:pt idx="1">
                  <c:v>Latino</c:v>
                </c:pt>
              </c:strCache>
            </c:strRef>
          </c:cat>
          <c:val>
            <c:numRef>
              <c:f>Sheet1!$B$2:$B$3</c:f>
              <c:numCache>
                <c:formatCode>_(* #,##0_);_(* \(#,##0\);_(* "-"??_);_(@_)</c:formatCode>
                <c:ptCount val="2"/>
                <c:pt idx="0">
                  <c:v>-121523.94871820975</c:v>
                </c:pt>
                <c:pt idx="1">
                  <c:v>51662.580771690467</c:v>
                </c:pt>
              </c:numCache>
            </c:numRef>
          </c:val>
          <c:extLst>
            <c:ext xmlns:c16="http://schemas.microsoft.com/office/drawing/2014/chart" uri="{C3380CC4-5D6E-409C-BE32-E72D297353CC}">
              <c16:uniqueId val="{00000003-88D1-44FB-B3A8-5A2D3B5C6DF4}"/>
            </c:ext>
          </c:extLst>
        </c:ser>
        <c:dLbls>
          <c:showLegendKey val="0"/>
          <c:showVal val="0"/>
          <c:showCatName val="0"/>
          <c:showSerName val="0"/>
          <c:showPercent val="0"/>
          <c:showBubbleSize val="0"/>
        </c:dLbls>
        <c:gapWidth val="50"/>
        <c:axId val="389030376"/>
        <c:axId val="389030768"/>
      </c:barChart>
      <c:catAx>
        <c:axId val="389030376"/>
        <c:scaling>
          <c:orientation val="minMax"/>
        </c:scaling>
        <c:delete val="0"/>
        <c:axPos val="b"/>
        <c:numFmt formatCode="#,##0" sourceLinked="0"/>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389030768"/>
        <c:crosses val="autoZero"/>
        <c:auto val="1"/>
        <c:lblAlgn val="ctr"/>
        <c:lblOffset val="100"/>
        <c:noMultiLvlLbl val="0"/>
      </c:catAx>
      <c:valAx>
        <c:axId val="389030768"/>
        <c:scaling>
          <c:orientation val="minMax"/>
        </c:scaling>
        <c:delete val="1"/>
        <c:axPos val="l"/>
        <c:numFmt formatCode="#,##0" sourceLinked="0"/>
        <c:majorTickMark val="out"/>
        <c:minorTickMark val="none"/>
        <c:tickLblPos val="nextTo"/>
        <c:crossAx val="389030376"/>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08400834745131"/>
          <c:y val="4.8522146495149257E-2"/>
          <c:w val="0.86134255864559062"/>
          <c:h val="0.75719389110709123"/>
        </c:manualLayout>
      </c:layout>
      <c:lineChart>
        <c:grouping val="standard"/>
        <c:varyColors val="0"/>
        <c:ser>
          <c:idx val="0"/>
          <c:order val="0"/>
          <c:tx>
            <c:strRef>
              <c:f>Sheet1!$B$1</c:f>
              <c:strCache>
                <c:ptCount val="1"/>
                <c:pt idx="0">
                  <c:v>National</c:v>
                </c:pt>
              </c:strCache>
            </c:strRef>
          </c:tx>
          <c:spPr>
            <a:ln w="28575" cap="flat">
              <a:solidFill>
                <a:srgbClr val="0070CD"/>
              </a:solidFill>
              <a:miter lim="800000"/>
            </a:ln>
            <a:effectLst/>
          </c:spPr>
          <c:marker>
            <c:symbol val="none"/>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"$"#,##0</c:formatCode>
                <c:ptCount val="19"/>
                <c:pt idx="0">
                  <c:v>22140</c:v>
                </c:pt>
                <c:pt idx="1">
                  <c:v>23520</c:v>
                </c:pt>
                <c:pt idx="2">
                  <c:v>24200</c:v>
                </c:pt>
                <c:pt idx="3">
                  <c:v>24570</c:v>
                </c:pt>
                <c:pt idx="4">
                  <c:v>24990</c:v>
                </c:pt>
                <c:pt idx="5">
                  <c:v>25140</c:v>
                </c:pt>
                <c:pt idx="6">
                  <c:v>25480</c:v>
                </c:pt>
                <c:pt idx="7">
                  <c:v>25880</c:v>
                </c:pt>
                <c:pt idx="8">
                  <c:v>24860</c:v>
                </c:pt>
                <c:pt idx="9">
                  <c:v>24630</c:v>
                </c:pt>
                <c:pt idx="10">
                  <c:v>24460</c:v>
                </c:pt>
                <c:pt idx="11">
                  <c:v>24440</c:v>
                </c:pt>
                <c:pt idx="12">
                  <c:v>24920</c:v>
                </c:pt>
                <c:pt idx="13">
                  <c:v>25070</c:v>
                </c:pt>
                <c:pt idx="14">
                  <c:v>25170</c:v>
                </c:pt>
                <c:pt idx="15">
                  <c:v>26000</c:v>
                </c:pt>
                <c:pt idx="16">
                  <c:v>26730</c:v>
                </c:pt>
                <c:pt idx="17">
                  <c:v>27160</c:v>
                </c:pt>
                <c:pt idx="18">
                  <c:v>27290</c:v>
                </c:pt>
              </c:numCache>
            </c:numRef>
          </c:val>
          <c:smooth val="0"/>
          <c:extLst>
            <c:ext xmlns:c16="http://schemas.microsoft.com/office/drawing/2014/chart" uri="{C3380CC4-5D6E-409C-BE32-E72D297353CC}">
              <c16:uniqueId val="{00000000-9507-48CD-A49E-F35754AE97C4}"/>
            </c:ext>
          </c:extLst>
        </c:ser>
        <c:dLbls>
          <c:showLegendKey val="0"/>
          <c:showVal val="0"/>
          <c:showCatName val="0"/>
          <c:showSerName val="0"/>
          <c:showPercent val="0"/>
          <c:showBubbleSize val="0"/>
        </c:dLbls>
        <c:smooth val="0"/>
        <c:axId val="608523984"/>
        <c:axId val="608532608"/>
      </c:lineChart>
      <c:catAx>
        <c:axId val="608523984"/>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08532608"/>
        <c:crosses val="autoZero"/>
        <c:auto val="1"/>
        <c:lblAlgn val="ctr"/>
        <c:lblOffset val="100"/>
        <c:tickLblSkip val="3"/>
        <c:noMultiLvlLbl val="0"/>
      </c:catAx>
      <c:valAx>
        <c:axId val="608532608"/>
        <c:scaling>
          <c:orientation val="minMax"/>
          <c:max val="28000"/>
          <c:min val="22000"/>
        </c:scaling>
        <c:delete val="0"/>
        <c:axPos val="l"/>
        <c:numFmt formatCode="&quot;$&quot;#,##0" sourceLinked="0"/>
        <c:majorTickMark val="none"/>
        <c:minorTickMark val="none"/>
        <c:tickLblPos val="nextTo"/>
        <c:spPr>
          <a:noFill/>
          <a:ln>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085239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276902887139103E-2"/>
          <c:y val="4.9107142857142898E-2"/>
          <c:w val="0.90998500187476505"/>
          <c:h val="0.73692175196850396"/>
        </c:manualLayout>
      </c:layout>
      <c:lineChart>
        <c:grouping val="standard"/>
        <c:varyColors val="0"/>
        <c:ser>
          <c:idx val="0"/>
          <c:order val="0"/>
          <c:tx>
            <c:strRef>
              <c:f>Sheet1!$B$1</c:f>
              <c:strCache>
                <c:ptCount val="1"/>
                <c:pt idx="0">
                  <c:v>Girls</c:v>
                </c:pt>
              </c:strCache>
            </c:strRef>
          </c:tx>
          <c:spPr>
            <a:ln cap="flat">
              <a:solidFill>
                <a:srgbClr val="004A88"/>
              </a:solidFill>
              <a:miter lim="800000"/>
            </a:ln>
          </c:spPr>
          <c:marker>
            <c:symbol val="circle"/>
            <c:size val="5"/>
            <c:spPr>
              <a:solidFill>
                <a:srgbClr val="004A88"/>
              </a:solidFill>
              <a:ln>
                <a:noFill/>
                <a:miter lim="800000"/>
              </a:ln>
            </c:spPr>
          </c:marker>
          <c:dLbls>
            <c:dLbl>
              <c:idx val="0"/>
              <c:layout>
                <c:manualLayout>
                  <c:x val="-9.6128421632613606E-2"/>
                  <c:y val="-4.46013920175138E-2"/>
                </c:manualLayout>
              </c:layout>
              <c:tx>
                <c:rich>
                  <a:bodyPr/>
                  <a:lstStyle/>
                  <a:p>
                    <a:r>
                      <a:rPr lang="en-US" dirty="0"/>
                      <a:t>11.9% </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68-41C7-9033-A4E0A3231B0B}"/>
                </c:ext>
              </c:extLst>
            </c:dLbl>
            <c:dLbl>
              <c:idx val="1"/>
              <c:tx>
                <c:rich>
                  <a:bodyPr/>
                  <a:lstStyle/>
                  <a:p>
                    <a:r>
                      <a:rPr lang="en-US" dirty="0"/>
                      <a:t>12.1% </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68-41C7-9033-A4E0A3231B0B}"/>
                </c:ext>
              </c:extLst>
            </c:dLbl>
            <c:dLbl>
              <c:idx val="2"/>
              <c:layout>
                <c:manualLayout>
                  <c:x val="-0.109388224301189"/>
                  <c:y val="-4.9123704108324701E-2"/>
                </c:manualLayout>
              </c:layout>
              <c:tx>
                <c:rich>
                  <a:bodyPr/>
                  <a:lstStyle/>
                  <a:p>
                    <a:r>
                      <a:rPr lang="en-US" dirty="0"/>
                      <a:t>13.7%</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68-41C7-9033-A4E0A3231B0B}"/>
                </c:ext>
              </c:extLst>
            </c:dLbl>
            <c:dLbl>
              <c:idx val="3"/>
              <c:layout>
                <c:manualLayout>
                  <c:x val="-7.8537793455231097E-2"/>
                  <c:y val="-5.3646372286701799E-2"/>
                </c:manualLayout>
              </c:layout>
              <c:tx>
                <c:rich>
                  <a:bodyPr/>
                  <a:lstStyle/>
                  <a:p>
                    <a:r>
                      <a:rPr lang="en-US" dirty="0"/>
                      <a:t>16.2% </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68-41C7-9033-A4E0A3231B0B}"/>
                </c:ext>
              </c:extLst>
            </c:dLbl>
            <c:dLbl>
              <c:idx val="4"/>
              <c:tx>
                <c:rich>
                  <a:bodyPr/>
                  <a:lstStyle/>
                  <a:p>
                    <a:r>
                      <a:rPr lang="en-US" dirty="0"/>
                      <a:t>17.3% </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68-41C7-9033-A4E0A3231B0B}"/>
                </c:ext>
              </c:extLst>
            </c:dLbl>
            <c:numFmt formatCode="#,##0.0_);\(#,##0.0\)" sourceLinked="0"/>
            <c:spPr>
              <a:noFill/>
              <a:ln>
                <a:noFill/>
              </a:ln>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2011</c:v>
                </c:pt>
                <c:pt idx="1">
                  <c:v>2012</c:v>
                </c:pt>
                <c:pt idx="2">
                  <c:v>2013</c:v>
                </c:pt>
                <c:pt idx="3">
                  <c:v>2014</c:v>
                </c:pt>
                <c:pt idx="4">
                  <c:v>2015</c:v>
                </c:pt>
              </c:numCache>
            </c:numRef>
          </c:cat>
          <c:val>
            <c:numRef>
              <c:f>Sheet1!$B$3:$B$7</c:f>
              <c:numCache>
                <c:formatCode>0.0%</c:formatCode>
                <c:ptCount val="5"/>
                <c:pt idx="0">
                  <c:v>0.121</c:v>
                </c:pt>
                <c:pt idx="1">
                  <c:v>0.13700000000000001</c:v>
                </c:pt>
                <c:pt idx="2">
                  <c:v>0.16200000000000001</c:v>
                </c:pt>
                <c:pt idx="3">
                  <c:v>0.17299999999999999</c:v>
                </c:pt>
                <c:pt idx="4">
                  <c:v>0.19500000000000001</c:v>
                </c:pt>
              </c:numCache>
            </c:numRef>
          </c:val>
          <c:smooth val="0"/>
          <c:extLst>
            <c:ext xmlns:c16="http://schemas.microsoft.com/office/drawing/2014/chart" uri="{C3380CC4-5D6E-409C-BE32-E72D297353CC}">
              <c16:uniqueId val="{00000005-8E68-41C7-9033-A4E0A3231B0B}"/>
            </c:ext>
          </c:extLst>
        </c:ser>
        <c:ser>
          <c:idx val="1"/>
          <c:order val="1"/>
          <c:tx>
            <c:strRef>
              <c:f>Sheet1!$C$1</c:f>
              <c:strCache>
                <c:ptCount val="1"/>
                <c:pt idx="0">
                  <c:v>Boys</c:v>
                </c:pt>
              </c:strCache>
            </c:strRef>
          </c:tx>
          <c:spPr>
            <a:ln cap="flat">
              <a:solidFill>
                <a:schemeClr val="accent2"/>
              </a:solidFill>
              <a:miter lim="800000"/>
            </a:ln>
          </c:spPr>
          <c:marker>
            <c:symbol val="circle"/>
            <c:size val="5"/>
            <c:spPr>
              <a:ln>
                <a:noFill/>
                <a:miter lim="800000"/>
              </a:ln>
            </c:spPr>
          </c:marker>
          <c:dLbls>
            <c:dLbl>
              <c:idx val="0"/>
              <c:tx>
                <c:rich>
                  <a:bodyPr/>
                  <a:lstStyle/>
                  <a:p>
                    <a:r>
                      <a:rPr lang="en-US" dirty="0"/>
                      <a:t>4.4%</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68-41C7-9033-A4E0A3231B0B}"/>
                </c:ext>
              </c:extLst>
            </c:dLbl>
            <c:dLbl>
              <c:idx val="1"/>
              <c:layout>
                <c:manualLayout>
                  <c:x val="-8.8554890967855598E-2"/>
                  <c:y val="-5.8168684377512603E-2"/>
                </c:manualLayout>
              </c:layout>
              <c:tx>
                <c:rich>
                  <a:bodyPr/>
                  <a:lstStyle/>
                  <a:p>
                    <a:r>
                      <a:rPr lang="en-US" dirty="0"/>
                      <a:t>4.5%</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68-41C7-9033-A4E0A3231B0B}"/>
                </c:ext>
              </c:extLst>
            </c:dLbl>
            <c:dLbl>
              <c:idx val="2"/>
              <c:layout>
                <c:manualLayout>
                  <c:x val="-9.3431374219677496E-2"/>
                  <c:y val="-6.7212952471568194E-2"/>
                </c:manualLayout>
              </c:layout>
              <c:tx>
                <c:rich>
                  <a:bodyPr/>
                  <a:lstStyle/>
                  <a:p>
                    <a:r>
                      <a:rPr lang="en-US" dirty="0"/>
                      <a:t>4.7% </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68-41C7-9033-A4E0A3231B0B}"/>
                </c:ext>
              </c:extLst>
            </c:dLbl>
            <c:dLbl>
              <c:idx val="3"/>
              <c:layout>
                <c:manualLayout>
                  <c:x val="-9.0531258342847795E-2"/>
                  <c:y val="-5.8168328289946399E-2"/>
                </c:manualLayout>
              </c:layout>
              <c:tx>
                <c:rich>
                  <a:bodyPr/>
                  <a:lstStyle/>
                  <a:p>
                    <a:r>
                      <a:rPr lang="en-US" dirty="0"/>
                      <a:t>5.3% </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E68-41C7-9033-A4E0A3231B0B}"/>
                </c:ext>
              </c:extLst>
            </c:dLbl>
            <c:dLbl>
              <c:idx val="4"/>
              <c:layout>
                <c:manualLayout>
                  <c:x val="-1.8821464478639499E-2"/>
                  <c:y val="-6.2690640380757306E-2"/>
                </c:manualLayout>
              </c:layout>
              <c:tx>
                <c:rich>
                  <a:bodyPr/>
                  <a:lstStyle/>
                  <a:p>
                    <a:r>
                      <a:rPr lang="en-US" dirty="0"/>
                      <a:t>5.7% </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68-41C7-9033-A4E0A3231B0B}"/>
                </c:ext>
              </c:extLst>
            </c:dLbl>
            <c:numFmt formatCode="#,##0.0_);\(#,##0.0\)" sourceLinked="0"/>
            <c:spPr>
              <a:noFill/>
              <a:ln>
                <a:noFill/>
              </a:ln>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2011</c:v>
                </c:pt>
                <c:pt idx="1">
                  <c:v>2012</c:v>
                </c:pt>
                <c:pt idx="2">
                  <c:v>2013</c:v>
                </c:pt>
                <c:pt idx="3">
                  <c:v>2014</c:v>
                </c:pt>
                <c:pt idx="4">
                  <c:v>2015</c:v>
                </c:pt>
              </c:numCache>
            </c:numRef>
          </c:cat>
          <c:val>
            <c:numRef>
              <c:f>Sheet1!$C$3:$C$7</c:f>
              <c:numCache>
                <c:formatCode>0.0%</c:formatCode>
                <c:ptCount val="5"/>
                <c:pt idx="0">
                  <c:v>4.4999999999999998E-2</c:v>
                </c:pt>
                <c:pt idx="1">
                  <c:v>4.7E-2</c:v>
                </c:pt>
                <c:pt idx="2">
                  <c:v>5.2999999999999999E-2</c:v>
                </c:pt>
                <c:pt idx="3">
                  <c:v>5.7000000000000002E-2</c:v>
                </c:pt>
                <c:pt idx="4">
                  <c:v>5.8000000000000003E-2</c:v>
                </c:pt>
              </c:numCache>
            </c:numRef>
          </c:val>
          <c:smooth val="0"/>
          <c:extLst>
            <c:ext xmlns:c16="http://schemas.microsoft.com/office/drawing/2014/chart" uri="{C3380CC4-5D6E-409C-BE32-E72D297353CC}">
              <c16:uniqueId val="{0000000B-8E68-41C7-9033-A4E0A3231B0B}"/>
            </c:ext>
          </c:extLst>
        </c:ser>
        <c:dLbls>
          <c:dLblPos val="t"/>
          <c:showLegendKey val="0"/>
          <c:showVal val="1"/>
          <c:showCatName val="0"/>
          <c:showSerName val="0"/>
          <c:showPercent val="0"/>
          <c:showBubbleSize val="0"/>
        </c:dLbls>
        <c:marker val="1"/>
        <c:smooth val="0"/>
        <c:axId val="389031552"/>
        <c:axId val="390821728"/>
      </c:lineChart>
      <c:catAx>
        <c:axId val="389031552"/>
        <c:scaling>
          <c:orientation val="minMax"/>
        </c:scaling>
        <c:delete val="0"/>
        <c:axPos val="b"/>
        <c:numFmt formatCode="General" sourceLinked="1"/>
        <c:majorTickMark val="none"/>
        <c:minorTickMark val="none"/>
        <c:tickLblPos val="nextTo"/>
        <c:spPr>
          <a:ln>
            <a:solidFill>
              <a:schemeClr val="accent4"/>
            </a:solidFill>
            <a:miter lim="800000"/>
          </a:ln>
        </c:spPr>
        <c:txPr>
          <a:bodyPr/>
          <a:lstStyle/>
          <a:p>
            <a:pPr>
              <a:defRPr i="1"/>
            </a:pPr>
            <a:endParaRPr lang="en-US"/>
          </a:p>
        </c:txPr>
        <c:crossAx val="390821728"/>
        <c:crosses val="autoZero"/>
        <c:auto val="1"/>
        <c:lblAlgn val="ctr"/>
        <c:lblOffset val="100"/>
        <c:noMultiLvlLbl val="0"/>
      </c:catAx>
      <c:valAx>
        <c:axId val="390821728"/>
        <c:scaling>
          <c:orientation val="minMax"/>
        </c:scaling>
        <c:delete val="0"/>
        <c:axPos val="l"/>
        <c:numFmt formatCode="0%" sourceLinked="0"/>
        <c:majorTickMark val="none"/>
        <c:minorTickMark val="none"/>
        <c:tickLblPos val="nextTo"/>
        <c:spPr>
          <a:ln>
            <a:miter lim="800000"/>
          </a:ln>
        </c:spPr>
        <c:txPr>
          <a:bodyPr/>
          <a:lstStyle/>
          <a:p>
            <a:pPr>
              <a:defRPr i="1"/>
            </a:pPr>
            <a:endParaRPr lang="en-US"/>
          </a:p>
        </c:txPr>
        <c:crossAx val="389031552"/>
        <c:crosses val="autoZero"/>
        <c:crossBetween val="between"/>
      </c:valAx>
      <c:spPr>
        <a:noFill/>
        <a:ln w="25400">
          <a:noFill/>
        </a:ln>
      </c:spPr>
    </c:plotArea>
    <c:legend>
      <c:legendPos val="b"/>
      <c:layout>
        <c:manualLayout>
          <c:xMode val="edge"/>
          <c:yMode val="edge"/>
          <c:x val="0.32751925600259019"/>
          <c:y val="0.8937334527883336"/>
          <c:w val="0.46218701895495001"/>
          <c:h val="7.0673411439953995E-2"/>
        </c:manualLayout>
      </c:layout>
      <c:overlay val="0"/>
      <c:spPr>
        <a:noFill/>
        <a:ln w="9525">
          <a:solidFill>
            <a:schemeClr val="accent4"/>
          </a:solidFill>
          <a:miter lim="800000"/>
        </a:ln>
      </c:spPr>
    </c:legend>
    <c:plotVisOnly val="1"/>
    <c:dispBlanksAs val="gap"/>
    <c:showDLblsOverMax val="0"/>
  </c:chart>
  <c:spPr>
    <a:noFill/>
    <a:ln>
      <a:noFill/>
    </a:ln>
  </c:spPr>
  <c:txPr>
    <a:bodyPr/>
    <a:lstStyle/>
    <a:p>
      <a:pPr>
        <a:defRPr sz="800" baseline="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49349440077899"/>
          <c:y val="0.116438098333332"/>
          <c:w val="0.88650650559922095"/>
          <c:h val="0.756935085279548"/>
        </c:manualLayout>
      </c:layout>
      <c:barChart>
        <c:barDir val="col"/>
        <c:grouping val="clustered"/>
        <c:varyColors val="0"/>
        <c:ser>
          <c:idx val="1"/>
          <c:order val="0"/>
          <c:tx>
            <c:strRef>
              <c:f>Sheet1!$B$1</c:f>
              <c:strCache>
                <c:ptCount val="1"/>
                <c:pt idx="0">
                  <c:v>Graduation</c:v>
                </c:pt>
              </c:strCache>
            </c:strRef>
          </c:tx>
          <c:spPr>
            <a:solidFill>
              <a:schemeClr val="accent1"/>
            </a:solidFill>
            <a:ln w="19050">
              <a:noFill/>
            </a:ln>
          </c:spPr>
          <c:invertIfNegative val="0"/>
          <c:dLbls>
            <c:dLbl>
              <c:idx val="0"/>
              <c:layout>
                <c:manualLayout>
                  <c:x val="1.18355133898565E-2"/>
                  <c:y val="-4.10630213912471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DC-48DD-83B2-5D7781C2CAAF}"/>
                </c:ext>
              </c:extLst>
            </c:dLbl>
            <c:dLbl>
              <c:idx val="1"/>
              <c:delete val="1"/>
              <c:extLst>
                <c:ext xmlns:c15="http://schemas.microsoft.com/office/drawing/2012/chart" uri="{CE6537A1-D6FC-4f65-9D91-7224C49458BB}"/>
                <c:ext xmlns:c16="http://schemas.microsoft.com/office/drawing/2014/chart" uri="{C3380CC4-5D6E-409C-BE32-E72D297353CC}">
                  <c16:uniqueId val="{00000001-F3DC-48DD-83B2-5D7781C2CAAF}"/>
                </c:ext>
              </c:extLst>
            </c:dLbl>
            <c:dLbl>
              <c:idx val="2"/>
              <c:delete val="1"/>
              <c:extLst>
                <c:ext xmlns:c15="http://schemas.microsoft.com/office/drawing/2012/chart" uri="{CE6537A1-D6FC-4f65-9D91-7224C49458BB}"/>
                <c:ext xmlns:c16="http://schemas.microsoft.com/office/drawing/2014/chart" uri="{C3380CC4-5D6E-409C-BE32-E72D297353CC}">
                  <c16:uniqueId val="{00000002-F3DC-48DD-83B2-5D7781C2CAAF}"/>
                </c:ext>
              </c:extLst>
            </c:dLbl>
            <c:dLbl>
              <c:idx val="3"/>
              <c:delete val="1"/>
              <c:extLst>
                <c:ext xmlns:c15="http://schemas.microsoft.com/office/drawing/2012/chart" uri="{CE6537A1-D6FC-4f65-9D91-7224C49458BB}"/>
                <c:ext xmlns:c16="http://schemas.microsoft.com/office/drawing/2014/chart" uri="{C3380CC4-5D6E-409C-BE32-E72D297353CC}">
                  <c16:uniqueId val="{00000003-F3DC-48DD-83B2-5D7781C2CAAF}"/>
                </c:ext>
              </c:extLst>
            </c:dLbl>
            <c:dLbl>
              <c:idx val="4"/>
              <c:delete val="1"/>
              <c:extLst>
                <c:ext xmlns:c15="http://schemas.microsoft.com/office/drawing/2012/chart" uri="{CE6537A1-D6FC-4f65-9D91-7224C49458BB}"/>
                <c:ext xmlns:c16="http://schemas.microsoft.com/office/drawing/2014/chart" uri="{C3380CC4-5D6E-409C-BE32-E72D297353CC}">
                  <c16:uniqueId val="{00000004-F3DC-48DD-83B2-5D7781C2CAAF}"/>
                </c:ext>
              </c:extLst>
            </c:dLbl>
            <c:dLbl>
              <c:idx val="5"/>
              <c:delete val="1"/>
              <c:extLst>
                <c:ext xmlns:c15="http://schemas.microsoft.com/office/drawing/2012/chart" uri="{CE6537A1-D6FC-4f65-9D91-7224C49458BB}"/>
                <c:ext xmlns:c16="http://schemas.microsoft.com/office/drawing/2014/chart" uri="{C3380CC4-5D6E-409C-BE32-E72D297353CC}">
                  <c16:uniqueId val="{00000005-F3DC-48DD-83B2-5D7781C2CAAF}"/>
                </c:ext>
              </c:extLst>
            </c:dLbl>
            <c:dLbl>
              <c:idx val="6"/>
              <c:delete val="1"/>
              <c:extLst>
                <c:ext xmlns:c15="http://schemas.microsoft.com/office/drawing/2012/chart" uri="{CE6537A1-D6FC-4f65-9D91-7224C49458BB}"/>
                <c:ext xmlns:c16="http://schemas.microsoft.com/office/drawing/2014/chart" uri="{C3380CC4-5D6E-409C-BE32-E72D297353CC}">
                  <c16:uniqueId val="{00000006-F3DC-48DD-83B2-5D7781C2CAAF}"/>
                </c:ext>
              </c:extLst>
            </c:dLbl>
            <c:dLbl>
              <c:idx val="7"/>
              <c:delete val="1"/>
              <c:extLst>
                <c:ext xmlns:c15="http://schemas.microsoft.com/office/drawing/2012/chart" uri="{CE6537A1-D6FC-4f65-9D91-7224C49458BB}"/>
                <c:ext xmlns:c16="http://schemas.microsoft.com/office/drawing/2014/chart" uri="{C3380CC4-5D6E-409C-BE32-E72D297353CC}">
                  <c16:uniqueId val="{00000007-F3DC-48DD-83B2-5D7781C2CAAF}"/>
                </c:ext>
              </c:extLst>
            </c:dLbl>
            <c:dLbl>
              <c:idx val="8"/>
              <c:delete val="1"/>
              <c:extLst>
                <c:ext xmlns:c15="http://schemas.microsoft.com/office/drawing/2012/chart" uri="{CE6537A1-D6FC-4f65-9D91-7224C49458BB}"/>
                <c:ext xmlns:c16="http://schemas.microsoft.com/office/drawing/2014/chart" uri="{C3380CC4-5D6E-409C-BE32-E72D297353CC}">
                  <c16:uniqueId val="{00000008-F3DC-48DD-83B2-5D7781C2CAAF}"/>
                </c:ext>
              </c:extLst>
            </c:dLbl>
            <c:dLbl>
              <c:idx val="9"/>
              <c:delete val="1"/>
              <c:extLst>
                <c:ext xmlns:c15="http://schemas.microsoft.com/office/drawing/2012/chart" uri="{CE6537A1-D6FC-4f65-9D91-7224C49458BB}"/>
                <c:ext xmlns:c16="http://schemas.microsoft.com/office/drawing/2014/chart" uri="{C3380CC4-5D6E-409C-BE32-E72D297353CC}">
                  <c16:uniqueId val="{00000009-F3DC-48DD-83B2-5D7781C2CAAF}"/>
                </c:ext>
              </c:extLst>
            </c:dLbl>
            <c:dLbl>
              <c:idx val="10"/>
              <c:delete val="1"/>
              <c:extLst>
                <c:ext xmlns:c15="http://schemas.microsoft.com/office/drawing/2012/chart" uri="{CE6537A1-D6FC-4f65-9D91-7224C49458BB}"/>
                <c:ext xmlns:c16="http://schemas.microsoft.com/office/drawing/2014/chart" uri="{C3380CC4-5D6E-409C-BE32-E72D297353CC}">
                  <c16:uniqueId val="{0000000A-F3DC-48DD-83B2-5D7781C2CAAF}"/>
                </c:ext>
              </c:extLst>
            </c:dLbl>
            <c:dLbl>
              <c:idx val="1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3DC-48DD-83B2-5D7781C2CAAF}"/>
                </c:ext>
              </c:extLst>
            </c:dLbl>
            <c:spPr>
              <a:noFill/>
              <a:ln>
                <a:noFill/>
              </a:ln>
              <a:effectLst/>
            </c:spPr>
            <c:txPr>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Sheet1!$B$2:$B$13</c:f>
              <c:numCache>
                <c:formatCode>0.0%</c:formatCode>
                <c:ptCount val="12"/>
                <c:pt idx="0">
                  <c:v>0.52</c:v>
                </c:pt>
                <c:pt idx="1">
                  <c:v>0.51800000000000002</c:v>
                </c:pt>
                <c:pt idx="2">
                  <c:v>0.52700000000000002</c:v>
                </c:pt>
                <c:pt idx="3">
                  <c:v>0.52300000000000002</c:v>
                </c:pt>
                <c:pt idx="4">
                  <c:v>0.52500000000000002</c:v>
                </c:pt>
                <c:pt idx="5">
                  <c:v>0.52700000000000002</c:v>
                </c:pt>
                <c:pt idx="6">
                  <c:v>0.52300000000000002</c:v>
                </c:pt>
                <c:pt idx="7">
                  <c:v>0.52</c:v>
                </c:pt>
                <c:pt idx="8">
                  <c:v>0.51900000000000002</c:v>
                </c:pt>
                <c:pt idx="9">
                  <c:v>0.52800000000000002</c:v>
                </c:pt>
                <c:pt idx="10">
                  <c:v>0.52600000000000002</c:v>
                </c:pt>
                <c:pt idx="11">
                  <c:v>0.52600000000000002</c:v>
                </c:pt>
              </c:numCache>
            </c:numRef>
          </c:val>
          <c:extLst>
            <c:ext xmlns:c16="http://schemas.microsoft.com/office/drawing/2014/chart" uri="{C3380CC4-5D6E-409C-BE32-E72D297353CC}">
              <c16:uniqueId val="{0000000C-F3DC-48DD-83B2-5D7781C2CAAF}"/>
            </c:ext>
          </c:extLst>
        </c:ser>
        <c:dLbls>
          <c:showLegendKey val="0"/>
          <c:showVal val="0"/>
          <c:showCatName val="0"/>
          <c:showSerName val="0"/>
          <c:showPercent val="0"/>
          <c:showBubbleSize val="0"/>
        </c:dLbls>
        <c:gapWidth val="150"/>
        <c:axId val="34879360"/>
        <c:axId val="34880896"/>
      </c:barChart>
      <c:catAx>
        <c:axId val="34879360"/>
        <c:scaling>
          <c:orientation val="minMax"/>
        </c:scaling>
        <c:delete val="0"/>
        <c:axPos val="b"/>
        <c:numFmt formatCode="General" sourceLinked="1"/>
        <c:majorTickMark val="none"/>
        <c:minorTickMark val="none"/>
        <c:tickLblPos val="nextTo"/>
        <c:txPr>
          <a:bodyPr/>
          <a:lstStyle/>
          <a:p>
            <a:pPr>
              <a:defRPr sz="900"/>
            </a:pPr>
            <a:endParaRPr lang="en-US"/>
          </a:p>
        </c:txPr>
        <c:crossAx val="34880896"/>
        <c:crosses val="autoZero"/>
        <c:auto val="1"/>
        <c:lblAlgn val="ctr"/>
        <c:lblOffset val="100"/>
        <c:noMultiLvlLbl val="0"/>
      </c:catAx>
      <c:valAx>
        <c:axId val="34880896"/>
        <c:scaling>
          <c:orientation val="minMax"/>
          <c:max val="0.8"/>
          <c:min val="0"/>
        </c:scaling>
        <c:delete val="0"/>
        <c:axPos val="l"/>
        <c:numFmt formatCode="0%" sourceLinked="0"/>
        <c:majorTickMark val="none"/>
        <c:minorTickMark val="none"/>
        <c:tickLblPos val="nextTo"/>
        <c:txPr>
          <a:bodyPr/>
          <a:lstStyle/>
          <a:p>
            <a:pPr>
              <a:defRPr sz="900"/>
            </a:pPr>
            <a:endParaRPr lang="en-US"/>
          </a:p>
        </c:txPr>
        <c:crossAx val="34879360"/>
        <c:crosses val="autoZero"/>
        <c:crossBetween val="between"/>
        <c:majorUnit val="0.2"/>
      </c:valAx>
    </c:plotArea>
    <c:plotVisOnly val="1"/>
    <c:dispBlanksAs val="gap"/>
    <c:showDLblsOverMax val="0"/>
  </c:chart>
  <c:txPr>
    <a:bodyPr/>
    <a:lstStyle/>
    <a:p>
      <a:pPr>
        <a:defRPr sz="9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Average SAT Score</c:v>
                </c:pt>
              </c:strCache>
            </c:strRef>
          </c:tx>
          <c:spPr>
            <a:solidFill>
              <a:schemeClr val="accent1"/>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1989</c:v>
                </c:pt>
                <c:pt idx="1">
                  <c:v>2016</c:v>
                </c:pt>
              </c:strCache>
            </c:strRef>
          </c:cat>
          <c:val>
            <c:numRef>
              <c:f>Sheet1!$B$2:$C$2</c:f>
              <c:numCache>
                <c:formatCode>0%</c:formatCode>
                <c:ptCount val="2"/>
                <c:pt idx="0">
                  <c:v>0.31</c:v>
                </c:pt>
                <c:pt idx="1">
                  <c:v>0.56999999999999995</c:v>
                </c:pt>
              </c:numCache>
            </c:numRef>
          </c:val>
          <c:extLst>
            <c:ext xmlns:c16="http://schemas.microsoft.com/office/drawing/2014/chart" uri="{C3380CC4-5D6E-409C-BE32-E72D297353CC}">
              <c16:uniqueId val="{00000000-0703-46F7-ABC1-B6D7AF04C2EC}"/>
            </c:ext>
          </c:extLst>
        </c:ser>
        <c:dLbls>
          <c:dLblPos val="outEnd"/>
          <c:showLegendKey val="0"/>
          <c:showVal val="1"/>
          <c:showCatName val="0"/>
          <c:showSerName val="0"/>
          <c:showPercent val="0"/>
          <c:showBubbleSize val="0"/>
        </c:dLbls>
        <c:gapWidth val="50"/>
        <c:axId val="782958032"/>
        <c:axId val="782958816"/>
      </c:barChart>
      <c:catAx>
        <c:axId val="782958032"/>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82958816"/>
        <c:crosses val="autoZero"/>
        <c:auto val="1"/>
        <c:lblAlgn val="ctr"/>
        <c:lblOffset val="100"/>
        <c:noMultiLvlLbl val="0"/>
      </c:catAx>
      <c:valAx>
        <c:axId val="782958816"/>
        <c:scaling>
          <c:orientation val="minMax"/>
        </c:scaling>
        <c:delete val="1"/>
        <c:axPos val="l"/>
        <c:numFmt formatCode="0%" sourceLinked="1"/>
        <c:majorTickMark val="none"/>
        <c:minorTickMark val="none"/>
        <c:tickLblPos val="nextTo"/>
        <c:crossAx val="7829580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tx>
            <c:strRef>
              <c:f>Sheet1!$B$1</c:f>
              <c:strCache>
                <c:ptCount val="1"/>
                <c:pt idx="0">
                  <c:v>Open</c:v>
                </c:pt>
              </c:strCache>
            </c:strRef>
          </c:tx>
          <c:spPr>
            <a:ln w="28575">
              <a:noFill/>
            </a:ln>
          </c:spPr>
          <c:marker>
            <c:symbol val="none"/>
          </c:marker>
          <c:cat>
            <c:strRef>
              <c:f>Sheet1!$A$2:$A$10</c:f>
              <c:strCache>
                <c:ptCount val="9"/>
                <c:pt idx="0">
                  <c:v>14-19</c:v>
                </c:pt>
                <c:pt idx="1">
                  <c:v>19-21</c:v>
                </c:pt>
                <c:pt idx="2">
                  <c:v>21-22</c:v>
                </c:pt>
                <c:pt idx="3">
                  <c:v>22-23</c:v>
                </c:pt>
                <c:pt idx="4">
                  <c:v>23-24</c:v>
                </c:pt>
                <c:pt idx="5">
                  <c:v>24-25</c:v>
                </c:pt>
                <c:pt idx="6">
                  <c:v>25-27</c:v>
                </c:pt>
                <c:pt idx="7">
                  <c:v>27-30</c:v>
                </c:pt>
                <c:pt idx="8">
                  <c:v>30-35</c:v>
                </c:pt>
              </c:strCache>
            </c:strRef>
          </c:cat>
          <c:val>
            <c:numRef>
              <c:f>Sheet1!$B$2:$B$10</c:f>
              <c:numCache>
                <c:formatCode>General</c:formatCode>
                <c:ptCount val="9"/>
                <c:pt idx="0">
                  <c:v>12</c:v>
                </c:pt>
                <c:pt idx="1">
                  <c:v>33.25</c:v>
                </c:pt>
                <c:pt idx="2">
                  <c:v>36</c:v>
                </c:pt>
                <c:pt idx="3">
                  <c:v>40</c:v>
                </c:pt>
                <c:pt idx="4">
                  <c:v>47</c:v>
                </c:pt>
                <c:pt idx="5">
                  <c:v>55</c:v>
                </c:pt>
                <c:pt idx="6">
                  <c:v>62.75</c:v>
                </c:pt>
                <c:pt idx="7">
                  <c:v>72.5</c:v>
                </c:pt>
                <c:pt idx="8">
                  <c:v>87</c:v>
                </c:pt>
              </c:numCache>
            </c:numRef>
          </c:val>
          <c:smooth val="0"/>
          <c:extLst>
            <c:ext xmlns:c16="http://schemas.microsoft.com/office/drawing/2014/chart" uri="{C3380CC4-5D6E-409C-BE32-E72D297353CC}">
              <c16:uniqueId val="{00000000-89DC-4002-BEBA-63528D07AD8F}"/>
            </c:ext>
          </c:extLst>
        </c:ser>
        <c:ser>
          <c:idx val="1"/>
          <c:order val="1"/>
          <c:tx>
            <c:strRef>
              <c:f>Sheet1!$C$1</c:f>
              <c:strCache>
                <c:ptCount val="1"/>
                <c:pt idx="0">
                  <c:v>High</c:v>
                </c:pt>
              </c:strCache>
            </c:strRef>
          </c:tx>
          <c:spPr>
            <a:ln w="28575">
              <a:noFill/>
            </a:ln>
          </c:spPr>
          <c:marker>
            <c:symbol val="none"/>
          </c:marker>
          <c:cat>
            <c:strRef>
              <c:f>Sheet1!$A$2:$A$10</c:f>
              <c:strCache>
                <c:ptCount val="9"/>
                <c:pt idx="0">
                  <c:v>14-19</c:v>
                </c:pt>
                <c:pt idx="1">
                  <c:v>19-21</c:v>
                </c:pt>
                <c:pt idx="2">
                  <c:v>21-22</c:v>
                </c:pt>
                <c:pt idx="3">
                  <c:v>22-23</c:v>
                </c:pt>
                <c:pt idx="4">
                  <c:v>23-24</c:v>
                </c:pt>
                <c:pt idx="5">
                  <c:v>24-25</c:v>
                </c:pt>
                <c:pt idx="6">
                  <c:v>25-27</c:v>
                </c:pt>
                <c:pt idx="7">
                  <c:v>27-30</c:v>
                </c:pt>
                <c:pt idx="8">
                  <c:v>30-35</c:v>
                </c:pt>
              </c:strCache>
            </c:strRef>
          </c:cat>
          <c:val>
            <c:numRef>
              <c:f>Sheet1!$C$2:$C$10</c:f>
              <c:numCache>
                <c:formatCode>General</c:formatCode>
                <c:ptCount val="9"/>
                <c:pt idx="0">
                  <c:v>37</c:v>
                </c:pt>
                <c:pt idx="1">
                  <c:v>59</c:v>
                </c:pt>
                <c:pt idx="2">
                  <c:v>60</c:v>
                </c:pt>
                <c:pt idx="3">
                  <c:v>71</c:v>
                </c:pt>
                <c:pt idx="4">
                  <c:v>72</c:v>
                </c:pt>
                <c:pt idx="5">
                  <c:v>76</c:v>
                </c:pt>
                <c:pt idx="6">
                  <c:v>85</c:v>
                </c:pt>
                <c:pt idx="7">
                  <c:v>89</c:v>
                </c:pt>
                <c:pt idx="8">
                  <c:v>91</c:v>
                </c:pt>
              </c:numCache>
            </c:numRef>
          </c:val>
          <c:smooth val="0"/>
          <c:extLst>
            <c:ext xmlns:c16="http://schemas.microsoft.com/office/drawing/2014/chart" uri="{C3380CC4-5D6E-409C-BE32-E72D297353CC}">
              <c16:uniqueId val="{00000001-89DC-4002-BEBA-63528D07AD8F}"/>
            </c:ext>
          </c:extLst>
        </c:ser>
        <c:ser>
          <c:idx val="2"/>
          <c:order val="2"/>
          <c:tx>
            <c:strRef>
              <c:f>Sheet1!$D$1</c:f>
              <c:strCache>
                <c:ptCount val="1"/>
                <c:pt idx="0">
                  <c:v>Low</c:v>
                </c:pt>
              </c:strCache>
            </c:strRef>
          </c:tx>
          <c:spPr>
            <a:ln w="28575">
              <a:noFill/>
            </a:ln>
          </c:spPr>
          <c:marker>
            <c:symbol val="none"/>
          </c:marker>
          <c:cat>
            <c:strRef>
              <c:f>Sheet1!$A$2:$A$10</c:f>
              <c:strCache>
                <c:ptCount val="9"/>
                <c:pt idx="0">
                  <c:v>14-19</c:v>
                </c:pt>
                <c:pt idx="1">
                  <c:v>19-21</c:v>
                </c:pt>
                <c:pt idx="2">
                  <c:v>21-22</c:v>
                </c:pt>
                <c:pt idx="3">
                  <c:v>22-23</c:v>
                </c:pt>
                <c:pt idx="4">
                  <c:v>23-24</c:v>
                </c:pt>
                <c:pt idx="5">
                  <c:v>24-25</c:v>
                </c:pt>
                <c:pt idx="6">
                  <c:v>25-27</c:v>
                </c:pt>
                <c:pt idx="7">
                  <c:v>27-30</c:v>
                </c:pt>
                <c:pt idx="8">
                  <c:v>30-35</c:v>
                </c:pt>
              </c:strCache>
            </c:strRef>
          </c:cat>
          <c:val>
            <c:numRef>
              <c:f>Sheet1!$D$2:$D$10</c:f>
              <c:numCache>
                <c:formatCode>General</c:formatCode>
                <c:ptCount val="9"/>
                <c:pt idx="0">
                  <c:v>5</c:v>
                </c:pt>
                <c:pt idx="1">
                  <c:v>5</c:v>
                </c:pt>
                <c:pt idx="2">
                  <c:v>7</c:v>
                </c:pt>
                <c:pt idx="3">
                  <c:v>6</c:v>
                </c:pt>
                <c:pt idx="4">
                  <c:v>7</c:v>
                </c:pt>
                <c:pt idx="5">
                  <c:v>7</c:v>
                </c:pt>
                <c:pt idx="6">
                  <c:v>15</c:v>
                </c:pt>
                <c:pt idx="7">
                  <c:v>27</c:v>
                </c:pt>
                <c:pt idx="8">
                  <c:v>68</c:v>
                </c:pt>
              </c:numCache>
            </c:numRef>
          </c:val>
          <c:smooth val="0"/>
          <c:extLst>
            <c:ext xmlns:c16="http://schemas.microsoft.com/office/drawing/2014/chart" uri="{C3380CC4-5D6E-409C-BE32-E72D297353CC}">
              <c16:uniqueId val="{00000002-89DC-4002-BEBA-63528D07AD8F}"/>
            </c:ext>
          </c:extLst>
        </c:ser>
        <c:ser>
          <c:idx val="3"/>
          <c:order val="3"/>
          <c:tx>
            <c:strRef>
              <c:f>Sheet1!$E$1</c:f>
              <c:strCache>
                <c:ptCount val="1"/>
                <c:pt idx="0">
                  <c:v>Close</c:v>
                </c:pt>
              </c:strCache>
            </c:strRef>
          </c:tx>
          <c:spPr>
            <a:ln w="28575">
              <a:noFill/>
            </a:ln>
          </c:spPr>
          <c:marker>
            <c:symbol val="none"/>
          </c:marker>
          <c:cat>
            <c:strRef>
              <c:f>Sheet1!$A$2:$A$10</c:f>
              <c:strCache>
                <c:ptCount val="9"/>
                <c:pt idx="0">
                  <c:v>14-19</c:v>
                </c:pt>
                <c:pt idx="1">
                  <c:v>19-21</c:v>
                </c:pt>
                <c:pt idx="2">
                  <c:v>21-22</c:v>
                </c:pt>
                <c:pt idx="3">
                  <c:v>22-23</c:v>
                </c:pt>
                <c:pt idx="4">
                  <c:v>23-24</c:v>
                </c:pt>
                <c:pt idx="5">
                  <c:v>24-25</c:v>
                </c:pt>
                <c:pt idx="6">
                  <c:v>25-27</c:v>
                </c:pt>
                <c:pt idx="7">
                  <c:v>27-30</c:v>
                </c:pt>
                <c:pt idx="8">
                  <c:v>30-35</c:v>
                </c:pt>
              </c:strCache>
            </c:strRef>
          </c:cat>
          <c:val>
            <c:numRef>
              <c:f>Sheet1!$E$2:$E$10</c:f>
              <c:numCache>
                <c:formatCode>General</c:formatCode>
                <c:ptCount val="9"/>
                <c:pt idx="0">
                  <c:v>23</c:v>
                </c:pt>
                <c:pt idx="1">
                  <c:v>15.75</c:v>
                </c:pt>
                <c:pt idx="2">
                  <c:v>19</c:v>
                </c:pt>
                <c:pt idx="3">
                  <c:v>19</c:v>
                </c:pt>
                <c:pt idx="4">
                  <c:v>23.75</c:v>
                </c:pt>
                <c:pt idx="5">
                  <c:v>35</c:v>
                </c:pt>
                <c:pt idx="6">
                  <c:v>39</c:v>
                </c:pt>
                <c:pt idx="7">
                  <c:v>52</c:v>
                </c:pt>
                <c:pt idx="8">
                  <c:v>77.75</c:v>
                </c:pt>
              </c:numCache>
            </c:numRef>
          </c:val>
          <c:smooth val="0"/>
          <c:extLst>
            <c:ext xmlns:c16="http://schemas.microsoft.com/office/drawing/2014/chart" uri="{C3380CC4-5D6E-409C-BE32-E72D297353CC}">
              <c16:uniqueId val="{00000003-89DC-4002-BEBA-63528D07AD8F}"/>
            </c:ext>
          </c:extLst>
        </c:ser>
        <c:dLbls>
          <c:showLegendKey val="0"/>
          <c:showVal val="0"/>
          <c:showCatName val="0"/>
          <c:showSerName val="0"/>
          <c:showPercent val="0"/>
          <c:showBubbleSize val="0"/>
        </c:dLbls>
        <c:hiLowLines>
          <c:spPr>
            <a:ln w="28575">
              <a:solidFill>
                <a:schemeClr val="accent3"/>
              </a:solidFill>
              <a:miter lim="800000"/>
            </a:ln>
          </c:spPr>
        </c:hiLowLines>
        <c:upDownBars>
          <c:gapWidth val="150"/>
          <c:upBars>
            <c:spPr>
              <a:solidFill>
                <a:schemeClr val="accent5"/>
              </a:solidFill>
              <a:ln w="12700">
                <a:solidFill>
                  <a:schemeClr val="bg1"/>
                </a:solidFill>
                <a:miter lim="800000"/>
              </a:ln>
            </c:spPr>
          </c:upBars>
          <c:downBars>
            <c:spPr>
              <a:solidFill>
                <a:schemeClr val="accent5"/>
              </a:solidFill>
              <a:ln w="12700">
                <a:solidFill>
                  <a:schemeClr val="bg1"/>
                </a:solidFill>
                <a:miter lim="800000"/>
              </a:ln>
            </c:spPr>
          </c:downBars>
        </c:upDownBars>
        <c:axId val="268350208"/>
        <c:axId val="268352128"/>
      </c:stockChart>
      <c:catAx>
        <c:axId val="268350208"/>
        <c:scaling>
          <c:orientation val="minMax"/>
        </c:scaling>
        <c:delete val="0"/>
        <c:axPos val="b"/>
        <c:title>
          <c:tx>
            <c:rich>
              <a:bodyPr/>
              <a:lstStyle/>
              <a:p>
                <a:pPr>
                  <a:defRPr>
                    <a:latin typeface="+mn-lt"/>
                  </a:defRPr>
                </a:pPr>
                <a:r>
                  <a:rPr lang="en-US" sz="800" b="0" dirty="0">
                    <a:latin typeface="+mn-lt"/>
                  </a:rPr>
                  <a:t>ACT Composite Midpoint</a:t>
                </a:r>
              </a:p>
            </c:rich>
          </c:tx>
          <c:layout>
            <c:manualLayout>
              <c:xMode val="edge"/>
              <c:yMode val="edge"/>
              <c:x val="0.36446193407124983"/>
              <c:y val="0.90783557129413717"/>
            </c:manualLayout>
          </c:layout>
          <c:overlay val="0"/>
        </c:title>
        <c:numFmt formatCode="General" sourceLinked="1"/>
        <c:majorTickMark val="none"/>
        <c:minorTickMark val="none"/>
        <c:tickLblPos val="nextTo"/>
        <c:spPr>
          <a:noFill/>
          <a:ln>
            <a:solidFill>
              <a:schemeClr val="tx1"/>
            </a:solidFill>
            <a:miter lim="800000"/>
          </a:ln>
        </c:spPr>
        <c:txPr>
          <a:bodyPr rot="5400000" vert="horz"/>
          <a:lstStyle/>
          <a:p>
            <a:pPr>
              <a:defRPr sz="800" i="0">
                <a:latin typeface="+mn-lt"/>
              </a:defRPr>
            </a:pPr>
            <a:endParaRPr lang="en-US"/>
          </a:p>
        </c:txPr>
        <c:crossAx val="268352128"/>
        <c:crosses val="autoZero"/>
        <c:auto val="1"/>
        <c:lblAlgn val="ctr"/>
        <c:lblOffset val="100"/>
        <c:noMultiLvlLbl val="1"/>
      </c:catAx>
      <c:valAx>
        <c:axId val="268352128"/>
        <c:scaling>
          <c:orientation val="minMax"/>
          <c:max val="95"/>
          <c:min val="0"/>
        </c:scaling>
        <c:delete val="0"/>
        <c:axPos val="l"/>
        <c:majorGridlines>
          <c:spPr>
            <a:ln>
              <a:noFill/>
            </a:ln>
          </c:spPr>
        </c:majorGridlines>
        <c:title>
          <c:tx>
            <c:rich>
              <a:bodyPr/>
              <a:lstStyle/>
              <a:p>
                <a:pPr>
                  <a:defRPr/>
                </a:pPr>
                <a:r>
                  <a:rPr lang="en-US" sz="800" b="0" dirty="0"/>
                  <a:t>Institutional Four-Year</a:t>
                </a:r>
                <a:r>
                  <a:rPr lang="en-US" sz="800" b="0" baseline="0" dirty="0"/>
                  <a:t> Graduation Rate</a:t>
                </a:r>
                <a:endParaRPr lang="en-US" sz="800" b="0" dirty="0"/>
              </a:p>
            </c:rich>
          </c:tx>
          <c:layout>
            <c:manualLayout>
              <c:xMode val="edge"/>
              <c:yMode val="edge"/>
              <c:x val="0"/>
              <c:y val="7.1584007619018827E-2"/>
            </c:manualLayout>
          </c:layout>
          <c:overlay val="0"/>
        </c:title>
        <c:numFmt formatCode="General" sourceLinked="1"/>
        <c:majorTickMark val="none"/>
        <c:minorTickMark val="none"/>
        <c:tickLblPos val="nextTo"/>
        <c:spPr>
          <a:noFill/>
          <a:ln>
            <a:solidFill>
              <a:schemeClr val="tx1"/>
            </a:solidFill>
            <a:miter lim="800000"/>
          </a:ln>
        </c:spPr>
        <c:txPr>
          <a:bodyPr/>
          <a:lstStyle/>
          <a:p>
            <a:pPr>
              <a:defRPr sz="800" i="0">
                <a:latin typeface="+mn-lt"/>
              </a:defRPr>
            </a:pPr>
            <a:endParaRPr lang="en-US"/>
          </a:p>
        </c:txPr>
        <c:crossAx val="268350208"/>
        <c:crosses val="autoZero"/>
        <c:crossBetween val="between"/>
        <c:majorUnit val="15"/>
      </c:valAx>
    </c:plotArea>
    <c:plotVisOnly val="1"/>
    <c:dispBlanksAs val="gap"/>
    <c:showDLblsOverMax val="0"/>
  </c:chart>
  <c:txPr>
    <a:bodyPr/>
    <a:lstStyle/>
    <a:p>
      <a:pPr>
        <a:defRPr sz="900" baseline="0">
          <a:latin typeface="Arial"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12-17T14:04:08.265" idx="19">
    <p:pos x="10" y="10"/>
    <p:text>What canadian data do we have here? - DJB</p:text>
    <p:extLst>
      <p:ext uri="{C676402C-5697-4E1C-873F-D02D1690AC5C}">
        <p15:threadingInfo xmlns:p15="http://schemas.microsoft.com/office/powerpoint/2012/main" timeZoneBias="300"/>
      </p:ext>
    </p:extLst>
  </p:cm>
  <p:cm authorId="2" dt="2019-01-03T16:09:38.795" idx="22">
    <p:pos x="10" y="106"/>
    <p:text>Didn't the NSC release something recently saying that we ticked up? -DJB</p:text>
    <p:extLst>
      <p:ext uri="{C676402C-5697-4E1C-873F-D02D1690AC5C}">
        <p15:threadingInfo xmlns:p15="http://schemas.microsoft.com/office/powerpoint/2012/main" timeZoneBias="300">
          <p15:parentCm authorId="2" idx="19"/>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1-03T16:18:10.408" idx="26">
    <p:pos x="10" y="10"/>
    <p:text>Isn't this too static? Students change over time. Do you have to change along with them? Where does this come from?</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1-03T16:20:46.197" idx="27">
    <p:pos x="10" y="10"/>
    <p:text>SSC-focused</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5D81F-8998-4EC0-946F-D76A704E7235}" type="doc">
      <dgm:prSet loTypeId="urn:microsoft.com/office/officeart/2005/8/layout/pyramid1" loCatId="pyramid" qsTypeId="urn:microsoft.com/office/officeart/2005/8/quickstyle/simple1" qsCatId="simple" csTypeId="urn:microsoft.com/office/officeart/2005/8/colors/accent1_2" csCatId="accent1" phldr="1"/>
      <dgm:spPr/>
    </dgm:pt>
    <dgm:pt modelId="{CBE5E783-2502-4DC0-B21E-193834BE6AE9}">
      <dgm:prSet phldrT="[Text]" custT="1"/>
      <dgm:spPr>
        <a:solidFill>
          <a:schemeClr val="accent1"/>
        </a:solidFill>
        <a:ln w="19050">
          <a:solidFill>
            <a:schemeClr val="bg1"/>
          </a:solidFill>
          <a:miter lim="800000"/>
        </a:ln>
      </dgm:spPr>
      <dgm:t>
        <a:bodyPr anchor="ctr"/>
        <a:lstStyle/>
        <a:p>
          <a:pPr>
            <a:lnSpc>
              <a:spcPct val="100000"/>
            </a:lnSpc>
            <a:spcBef>
              <a:spcPts val="0"/>
            </a:spcBef>
            <a:spcAft>
              <a:spcPts val="300"/>
            </a:spcAft>
          </a:pPr>
          <a:endParaRPr lang="en-US" sz="1050" b="1" dirty="0">
            <a:solidFill>
              <a:schemeClr val="tx1"/>
            </a:solidFill>
            <a:latin typeface="+mn-lt"/>
          </a:endParaRPr>
        </a:p>
      </dgm:t>
    </dgm:pt>
    <dgm:pt modelId="{88C9108B-151B-4EEB-98C2-304EB08147E0}" type="parTrans" cxnId="{B3345712-957F-4340-9302-C75315A392F1}">
      <dgm:prSet/>
      <dgm:spPr/>
      <dgm:t>
        <a:bodyPr/>
        <a:lstStyle/>
        <a:p>
          <a:endParaRPr lang="en-US" sz="800" b="1">
            <a:solidFill>
              <a:schemeClr val="tx1"/>
            </a:solidFill>
            <a:latin typeface="+mn-lt"/>
          </a:endParaRPr>
        </a:p>
      </dgm:t>
    </dgm:pt>
    <dgm:pt modelId="{0ABA693C-C114-4912-A689-25B49BD57AC2}" type="sibTrans" cxnId="{B3345712-957F-4340-9302-C75315A392F1}">
      <dgm:prSet/>
      <dgm:spPr/>
      <dgm:t>
        <a:bodyPr/>
        <a:lstStyle/>
        <a:p>
          <a:endParaRPr lang="en-US" sz="800" b="1">
            <a:solidFill>
              <a:schemeClr val="tx1"/>
            </a:solidFill>
            <a:latin typeface="+mn-lt"/>
          </a:endParaRPr>
        </a:p>
      </dgm:t>
    </dgm:pt>
    <dgm:pt modelId="{287F842D-5A76-4301-AD02-005A0FEE4E7C}">
      <dgm:prSet phldrT="[Text]" custT="1"/>
      <dgm:spPr>
        <a:solidFill>
          <a:schemeClr val="accent1"/>
        </a:solidFill>
        <a:ln w="19050">
          <a:solidFill>
            <a:schemeClr val="bg1"/>
          </a:solidFill>
          <a:miter lim="800000"/>
        </a:ln>
      </dgm:spPr>
      <dgm:t>
        <a:bodyPr/>
        <a:lstStyle/>
        <a:p>
          <a:pPr>
            <a:lnSpc>
              <a:spcPct val="100000"/>
            </a:lnSpc>
            <a:spcAft>
              <a:spcPts val="300"/>
            </a:spcAft>
          </a:pPr>
          <a:endParaRPr lang="en-US" sz="1050" b="1" dirty="0">
            <a:solidFill>
              <a:schemeClr val="tx1"/>
            </a:solidFill>
            <a:latin typeface="+mn-lt"/>
          </a:endParaRPr>
        </a:p>
      </dgm:t>
    </dgm:pt>
    <dgm:pt modelId="{BB410D69-B4BF-4625-8D65-71C809182177}" type="parTrans" cxnId="{28E8019A-8A39-4AF1-916A-A60159891AD2}">
      <dgm:prSet/>
      <dgm:spPr/>
      <dgm:t>
        <a:bodyPr/>
        <a:lstStyle/>
        <a:p>
          <a:endParaRPr lang="en-US" sz="800" b="1">
            <a:solidFill>
              <a:schemeClr val="tx1"/>
            </a:solidFill>
            <a:latin typeface="+mn-lt"/>
          </a:endParaRPr>
        </a:p>
      </dgm:t>
    </dgm:pt>
    <dgm:pt modelId="{4152A76F-0850-4E7C-BBAD-A6A74F403187}" type="sibTrans" cxnId="{28E8019A-8A39-4AF1-916A-A60159891AD2}">
      <dgm:prSet/>
      <dgm:spPr/>
      <dgm:t>
        <a:bodyPr/>
        <a:lstStyle/>
        <a:p>
          <a:endParaRPr lang="en-US" sz="800" b="1">
            <a:solidFill>
              <a:schemeClr val="tx1"/>
            </a:solidFill>
            <a:latin typeface="+mn-lt"/>
          </a:endParaRPr>
        </a:p>
      </dgm:t>
    </dgm:pt>
    <dgm:pt modelId="{872722B2-D744-497F-93AE-25123C218E7F}">
      <dgm:prSet phldrT="[Text]" custT="1"/>
      <dgm:spPr>
        <a:solidFill>
          <a:schemeClr val="accent2"/>
        </a:solidFill>
        <a:ln w="19050">
          <a:solidFill>
            <a:schemeClr val="bg1"/>
          </a:solidFill>
          <a:miter lim="800000"/>
        </a:ln>
      </dgm:spPr>
      <dgm:t>
        <a:bodyPr/>
        <a:lstStyle/>
        <a:p>
          <a:pPr>
            <a:lnSpc>
              <a:spcPct val="100000"/>
            </a:lnSpc>
            <a:spcAft>
              <a:spcPts val="300"/>
            </a:spcAft>
          </a:pPr>
          <a:endParaRPr lang="en-US" sz="1050" b="1" dirty="0">
            <a:solidFill>
              <a:schemeClr val="tx1"/>
            </a:solidFill>
            <a:latin typeface="+mn-lt"/>
          </a:endParaRPr>
        </a:p>
      </dgm:t>
    </dgm:pt>
    <dgm:pt modelId="{955DE15B-0345-4035-B113-750DFB8F0DB7}" type="parTrans" cxnId="{BECBA072-AF0E-4515-A9B0-E4E59CD8D2C2}">
      <dgm:prSet/>
      <dgm:spPr/>
      <dgm:t>
        <a:bodyPr/>
        <a:lstStyle/>
        <a:p>
          <a:endParaRPr lang="en-US" sz="800" b="1">
            <a:solidFill>
              <a:schemeClr val="tx1"/>
            </a:solidFill>
            <a:latin typeface="+mn-lt"/>
          </a:endParaRPr>
        </a:p>
      </dgm:t>
    </dgm:pt>
    <dgm:pt modelId="{1AD96314-1DEA-4271-8FA3-F72ECD216667}" type="sibTrans" cxnId="{BECBA072-AF0E-4515-A9B0-E4E59CD8D2C2}">
      <dgm:prSet/>
      <dgm:spPr/>
      <dgm:t>
        <a:bodyPr/>
        <a:lstStyle/>
        <a:p>
          <a:endParaRPr lang="en-US" sz="800" b="1">
            <a:solidFill>
              <a:schemeClr val="tx1"/>
            </a:solidFill>
            <a:latin typeface="+mn-lt"/>
          </a:endParaRPr>
        </a:p>
      </dgm:t>
    </dgm:pt>
    <dgm:pt modelId="{F44EC7B4-2436-45DB-B065-E33CA8E4FC7A}" type="pres">
      <dgm:prSet presAssocID="{C0E5D81F-8998-4EC0-946F-D76A704E7235}" presName="Name0" presStyleCnt="0">
        <dgm:presLayoutVars>
          <dgm:dir/>
          <dgm:animLvl val="lvl"/>
          <dgm:resizeHandles val="exact"/>
        </dgm:presLayoutVars>
      </dgm:prSet>
      <dgm:spPr/>
    </dgm:pt>
    <dgm:pt modelId="{8DE5B69D-8599-4FD8-BA3F-1D9CFF7E13D0}" type="pres">
      <dgm:prSet presAssocID="{CBE5E783-2502-4DC0-B21E-193834BE6AE9}" presName="Name8" presStyleCnt="0"/>
      <dgm:spPr/>
    </dgm:pt>
    <dgm:pt modelId="{8787AFFE-B400-4F50-978B-DF1DA1851314}" type="pres">
      <dgm:prSet presAssocID="{CBE5E783-2502-4DC0-B21E-193834BE6AE9}" presName="level" presStyleLbl="node1" presStyleIdx="0" presStyleCnt="3">
        <dgm:presLayoutVars>
          <dgm:chMax val="1"/>
          <dgm:bulletEnabled val="1"/>
        </dgm:presLayoutVars>
      </dgm:prSet>
      <dgm:spPr/>
    </dgm:pt>
    <dgm:pt modelId="{48991D6F-4B42-4C51-848E-404FC43D4E4A}" type="pres">
      <dgm:prSet presAssocID="{CBE5E783-2502-4DC0-B21E-193834BE6AE9}" presName="levelTx" presStyleLbl="revTx" presStyleIdx="0" presStyleCnt="0">
        <dgm:presLayoutVars>
          <dgm:chMax val="1"/>
          <dgm:bulletEnabled val="1"/>
        </dgm:presLayoutVars>
      </dgm:prSet>
      <dgm:spPr/>
    </dgm:pt>
    <dgm:pt modelId="{37312E1E-660A-432D-873A-BA2965ACC5D7}" type="pres">
      <dgm:prSet presAssocID="{287F842D-5A76-4301-AD02-005A0FEE4E7C}" presName="Name8" presStyleCnt="0"/>
      <dgm:spPr/>
    </dgm:pt>
    <dgm:pt modelId="{88991A4F-5294-48CE-812E-9DC7776209B6}" type="pres">
      <dgm:prSet presAssocID="{287F842D-5A76-4301-AD02-005A0FEE4E7C}" presName="level" presStyleLbl="node1" presStyleIdx="1" presStyleCnt="3">
        <dgm:presLayoutVars>
          <dgm:chMax val="1"/>
          <dgm:bulletEnabled val="1"/>
        </dgm:presLayoutVars>
      </dgm:prSet>
      <dgm:spPr/>
    </dgm:pt>
    <dgm:pt modelId="{897886E9-C6F3-43A1-A239-1F3FA4200BC3}" type="pres">
      <dgm:prSet presAssocID="{287F842D-5A76-4301-AD02-005A0FEE4E7C}" presName="levelTx" presStyleLbl="revTx" presStyleIdx="0" presStyleCnt="0">
        <dgm:presLayoutVars>
          <dgm:chMax val="1"/>
          <dgm:bulletEnabled val="1"/>
        </dgm:presLayoutVars>
      </dgm:prSet>
      <dgm:spPr/>
    </dgm:pt>
    <dgm:pt modelId="{3C3DE3DE-53D8-45D6-B02B-03780CCC98E3}" type="pres">
      <dgm:prSet presAssocID="{872722B2-D744-497F-93AE-25123C218E7F}" presName="Name8" presStyleCnt="0"/>
      <dgm:spPr/>
    </dgm:pt>
    <dgm:pt modelId="{B86F1253-6CFB-4333-8333-E215F240786E}" type="pres">
      <dgm:prSet presAssocID="{872722B2-D744-497F-93AE-25123C218E7F}" presName="level" presStyleLbl="node1" presStyleIdx="2" presStyleCnt="3">
        <dgm:presLayoutVars>
          <dgm:chMax val="1"/>
          <dgm:bulletEnabled val="1"/>
        </dgm:presLayoutVars>
      </dgm:prSet>
      <dgm:spPr/>
    </dgm:pt>
    <dgm:pt modelId="{D9326F3D-716F-4200-A4F0-6415ACFC6704}" type="pres">
      <dgm:prSet presAssocID="{872722B2-D744-497F-93AE-25123C218E7F}" presName="levelTx" presStyleLbl="revTx" presStyleIdx="0" presStyleCnt="0">
        <dgm:presLayoutVars>
          <dgm:chMax val="1"/>
          <dgm:bulletEnabled val="1"/>
        </dgm:presLayoutVars>
      </dgm:prSet>
      <dgm:spPr/>
    </dgm:pt>
  </dgm:ptLst>
  <dgm:cxnLst>
    <dgm:cxn modelId="{94FAB20B-863E-48FA-AE1D-AB2BC5070167}" type="presOf" srcId="{287F842D-5A76-4301-AD02-005A0FEE4E7C}" destId="{88991A4F-5294-48CE-812E-9DC7776209B6}" srcOrd="0" destOrd="0" presId="urn:microsoft.com/office/officeart/2005/8/layout/pyramid1"/>
    <dgm:cxn modelId="{B3345712-957F-4340-9302-C75315A392F1}" srcId="{C0E5D81F-8998-4EC0-946F-D76A704E7235}" destId="{CBE5E783-2502-4DC0-B21E-193834BE6AE9}" srcOrd="0" destOrd="0" parTransId="{88C9108B-151B-4EEB-98C2-304EB08147E0}" sibTransId="{0ABA693C-C114-4912-A689-25B49BD57AC2}"/>
    <dgm:cxn modelId="{D9DE6247-9847-4729-A44B-D10C994E0939}" type="presOf" srcId="{CBE5E783-2502-4DC0-B21E-193834BE6AE9}" destId="{48991D6F-4B42-4C51-848E-404FC43D4E4A}" srcOrd="1" destOrd="0" presId="urn:microsoft.com/office/officeart/2005/8/layout/pyramid1"/>
    <dgm:cxn modelId="{8EF15671-AD3B-421D-85B0-696D19C8262F}" type="presOf" srcId="{872722B2-D744-497F-93AE-25123C218E7F}" destId="{D9326F3D-716F-4200-A4F0-6415ACFC6704}" srcOrd="1" destOrd="0" presId="urn:microsoft.com/office/officeart/2005/8/layout/pyramid1"/>
    <dgm:cxn modelId="{BECBA072-AF0E-4515-A9B0-E4E59CD8D2C2}" srcId="{C0E5D81F-8998-4EC0-946F-D76A704E7235}" destId="{872722B2-D744-497F-93AE-25123C218E7F}" srcOrd="2" destOrd="0" parTransId="{955DE15B-0345-4035-B113-750DFB8F0DB7}" sibTransId="{1AD96314-1DEA-4271-8FA3-F72ECD216667}"/>
    <dgm:cxn modelId="{CFD51F73-4079-43FA-A48E-11013A3E4CD5}" type="presOf" srcId="{872722B2-D744-497F-93AE-25123C218E7F}" destId="{B86F1253-6CFB-4333-8333-E215F240786E}" srcOrd="0" destOrd="0" presId="urn:microsoft.com/office/officeart/2005/8/layout/pyramid1"/>
    <dgm:cxn modelId="{DDAF6575-0017-4EB4-BD4A-92B066C9BC78}" type="presOf" srcId="{C0E5D81F-8998-4EC0-946F-D76A704E7235}" destId="{F44EC7B4-2436-45DB-B065-E33CA8E4FC7A}" srcOrd="0" destOrd="0" presId="urn:microsoft.com/office/officeart/2005/8/layout/pyramid1"/>
    <dgm:cxn modelId="{28E8019A-8A39-4AF1-916A-A60159891AD2}" srcId="{C0E5D81F-8998-4EC0-946F-D76A704E7235}" destId="{287F842D-5A76-4301-AD02-005A0FEE4E7C}" srcOrd="1" destOrd="0" parTransId="{BB410D69-B4BF-4625-8D65-71C809182177}" sibTransId="{4152A76F-0850-4E7C-BBAD-A6A74F403187}"/>
    <dgm:cxn modelId="{FCB492CE-C420-473D-8B56-8FFCC00542F8}" type="presOf" srcId="{287F842D-5A76-4301-AD02-005A0FEE4E7C}" destId="{897886E9-C6F3-43A1-A239-1F3FA4200BC3}" srcOrd="1" destOrd="0" presId="urn:microsoft.com/office/officeart/2005/8/layout/pyramid1"/>
    <dgm:cxn modelId="{B69EDBDF-9111-4A75-A02C-D5C3744A704D}" type="presOf" srcId="{CBE5E783-2502-4DC0-B21E-193834BE6AE9}" destId="{8787AFFE-B400-4F50-978B-DF1DA1851314}" srcOrd="0" destOrd="0" presId="urn:microsoft.com/office/officeart/2005/8/layout/pyramid1"/>
    <dgm:cxn modelId="{375D1A00-300C-407B-8D40-404E81BAF294}" type="presParOf" srcId="{F44EC7B4-2436-45DB-B065-E33CA8E4FC7A}" destId="{8DE5B69D-8599-4FD8-BA3F-1D9CFF7E13D0}" srcOrd="0" destOrd="0" presId="urn:microsoft.com/office/officeart/2005/8/layout/pyramid1"/>
    <dgm:cxn modelId="{16131E22-C710-48A3-82C5-59000822D911}" type="presParOf" srcId="{8DE5B69D-8599-4FD8-BA3F-1D9CFF7E13D0}" destId="{8787AFFE-B400-4F50-978B-DF1DA1851314}" srcOrd="0" destOrd="0" presId="urn:microsoft.com/office/officeart/2005/8/layout/pyramid1"/>
    <dgm:cxn modelId="{E1C83820-5E50-4797-A8E4-55796EE25025}" type="presParOf" srcId="{8DE5B69D-8599-4FD8-BA3F-1D9CFF7E13D0}" destId="{48991D6F-4B42-4C51-848E-404FC43D4E4A}" srcOrd="1" destOrd="0" presId="urn:microsoft.com/office/officeart/2005/8/layout/pyramid1"/>
    <dgm:cxn modelId="{40F2877D-1D86-441B-BCB8-36A99FA952DC}" type="presParOf" srcId="{F44EC7B4-2436-45DB-B065-E33CA8E4FC7A}" destId="{37312E1E-660A-432D-873A-BA2965ACC5D7}" srcOrd="1" destOrd="0" presId="urn:microsoft.com/office/officeart/2005/8/layout/pyramid1"/>
    <dgm:cxn modelId="{8E68F458-1E0B-4CE0-9AE4-6AE17FE55783}" type="presParOf" srcId="{37312E1E-660A-432D-873A-BA2965ACC5D7}" destId="{88991A4F-5294-48CE-812E-9DC7776209B6}" srcOrd="0" destOrd="0" presId="urn:microsoft.com/office/officeart/2005/8/layout/pyramid1"/>
    <dgm:cxn modelId="{6E80B47A-9B95-45CF-956A-47EC5B7543EF}" type="presParOf" srcId="{37312E1E-660A-432D-873A-BA2965ACC5D7}" destId="{897886E9-C6F3-43A1-A239-1F3FA4200BC3}" srcOrd="1" destOrd="0" presId="urn:microsoft.com/office/officeart/2005/8/layout/pyramid1"/>
    <dgm:cxn modelId="{0FC7DF41-669E-4BAE-A655-4E1DD410A19B}" type="presParOf" srcId="{F44EC7B4-2436-45DB-B065-E33CA8E4FC7A}" destId="{3C3DE3DE-53D8-45D6-B02B-03780CCC98E3}" srcOrd="2" destOrd="0" presId="urn:microsoft.com/office/officeart/2005/8/layout/pyramid1"/>
    <dgm:cxn modelId="{A64C388E-5751-4B76-8F9A-4B6EA14FC436}" type="presParOf" srcId="{3C3DE3DE-53D8-45D6-B02B-03780CCC98E3}" destId="{B86F1253-6CFB-4333-8333-E215F240786E}" srcOrd="0" destOrd="0" presId="urn:microsoft.com/office/officeart/2005/8/layout/pyramid1"/>
    <dgm:cxn modelId="{42260576-6B73-47FA-95CB-15D25011742B}" type="presParOf" srcId="{3C3DE3DE-53D8-45D6-B02B-03780CCC98E3}" destId="{D9326F3D-716F-4200-A4F0-6415ACFC670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E5D81F-8998-4EC0-946F-D76A704E7235}" type="doc">
      <dgm:prSet loTypeId="urn:microsoft.com/office/officeart/2005/8/layout/pyramid1" loCatId="pyramid" qsTypeId="urn:microsoft.com/office/officeart/2005/8/quickstyle/simple1" qsCatId="simple" csTypeId="urn:microsoft.com/office/officeart/2005/8/colors/accent1_2" csCatId="accent1" phldr="1"/>
      <dgm:spPr/>
    </dgm:pt>
    <dgm:pt modelId="{CBE5E783-2502-4DC0-B21E-193834BE6AE9}">
      <dgm:prSet phldrT="[Text]" custT="1"/>
      <dgm:spPr>
        <a:solidFill>
          <a:schemeClr val="accent1"/>
        </a:solidFill>
        <a:ln w="19050">
          <a:solidFill>
            <a:schemeClr val="bg1"/>
          </a:solidFill>
          <a:miter lim="800000"/>
        </a:ln>
      </dgm:spPr>
      <dgm:t>
        <a:bodyPr anchor="ctr"/>
        <a:lstStyle/>
        <a:p>
          <a:pPr>
            <a:lnSpc>
              <a:spcPct val="100000"/>
            </a:lnSpc>
            <a:spcBef>
              <a:spcPts val="0"/>
            </a:spcBef>
            <a:spcAft>
              <a:spcPts val="300"/>
            </a:spcAft>
          </a:pPr>
          <a:endParaRPr lang="en-US" sz="1050" b="1" dirty="0">
            <a:solidFill>
              <a:schemeClr val="tx1"/>
            </a:solidFill>
            <a:latin typeface="+mn-lt"/>
          </a:endParaRPr>
        </a:p>
      </dgm:t>
    </dgm:pt>
    <dgm:pt modelId="{88C9108B-151B-4EEB-98C2-304EB08147E0}" type="parTrans" cxnId="{B3345712-957F-4340-9302-C75315A392F1}">
      <dgm:prSet/>
      <dgm:spPr/>
      <dgm:t>
        <a:bodyPr/>
        <a:lstStyle/>
        <a:p>
          <a:endParaRPr lang="en-US" sz="800" b="1">
            <a:solidFill>
              <a:schemeClr val="tx1"/>
            </a:solidFill>
            <a:latin typeface="+mn-lt"/>
          </a:endParaRPr>
        </a:p>
      </dgm:t>
    </dgm:pt>
    <dgm:pt modelId="{0ABA693C-C114-4912-A689-25B49BD57AC2}" type="sibTrans" cxnId="{B3345712-957F-4340-9302-C75315A392F1}">
      <dgm:prSet/>
      <dgm:spPr/>
      <dgm:t>
        <a:bodyPr/>
        <a:lstStyle/>
        <a:p>
          <a:endParaRPr lang="en-US" sz="800" b="1">
            <a:solidFill>
              <a:schemeClr val="tx1"/>
            </a:solidFill>
            <a:latin typeface="+mn-lt"/>
          </a:endParaRPr>
        </a:p>
      </dgm:t>
    </dgm:pt>
    <dgm:pt modelId="{287F842D-5A76-4301-AD02-005A0FEE4E7C}">
      <dgm:prSet phldrT="[Text]" custT="1"/>
      <dgm:spPr>
        <a:solidFill>
          <a:schemeClr val="accent2"/>
        </a:solidFill>
        <a:ln w="19050">
          <a:solidFill>
            <a:schemeClr val="bg1"/>
          </a:solidFill>
          <a:miter lim="800000"/>
        </a:ln>
      </dgm:spPr>
      <dgm:t>
        <a:bodyPr/>
        <a:lstStyle/>
        <a:p>
          <a:pPr>
            <a:lnSpc>
              <a:spcPct val="100000"/>
            </a:lnSpc>
            <a:spcAft>
              <a:spcPts val="300"/>
            </a:spcAft>
          </a:pPr>
          <a:endParaRPr lang="en-US" sz="1050" b="1" dirty="0">
            <a:solidFill>
              <a:schemeClr val="tx1"/>
            </a:solidFill>
            <a:latin typeface="+mn-lt"/>
          </a:endParaRPr>
        </a:p>
      </dgm:t>
    </dgm:pt>
    <dgm:pt modelId="{BB410D69-B4BF-4625-8D65-71C809182177}" type="parTrans" cxnId="{28E8019A-8A39-4AF1-916A-A60159891AD2}">
      <dgm:prSet/>
      <dgm:spPr/>
      <dgm:t>
        <a:bodyPr/>
        <a:lstStyle/>
        <a:p>
          <a:endParaRPr lang="en-US" sz="800" b="1">
            <a:solidFill>
              <a:schemeClr val="tx1"/>
            </a:solidFill>
            <a:latin typeface="+mn-lt"/>
          </a:endParaRPr>
        </a:p>
      </dgm:t>
    </dgm:pt>
    <dgm:pt modelId="{4152A76F-0850-4E7C-BBAD-A6A74F403187}" type="sibTrans" cxnId="{28E8019A-8A39-4AF1-916A-A60159891AD2}">
      <dgm:prSet/>
      <dgm:spPr/>
      <dgm:t>
        <a:bodyPr/>
        <a:lstStyle/>
        <a:p>
          <a:endParaRPr lang="en-US" sz="800" b="1">
            <a:solidFill>
              <a:schemeClr val="tx1"/>
            </a:solidFill>
            <a:latin typeface="+mn-lt"/>
          </a:endParaRPr>
        </a:p>
      </dgm:t>
    </dgm:pt>
    <dgm:pt modelId="{872722B2-D744-497F-93AE-25123C218E7F}">
      <dgm:prSet phldrT="[Text]" custT="1"/>
      <dgm:spPr>
        <a:solidFill>
          <a:schemeClr val="accent1"/>
        </a:solidFill>
        <a:ln w="19050">
          <a:solidFill>
            <a:schemeClr val="bg1"/>
          </a:solidFill>
          <a:miter lim="800000"/>
        </a:ln>
      </dgm:spPr>
      <dgm:t>
        <a:bodyPr/>
        <a:lstStyle/>
        <a:p>
          <a:pPr>
            <a:lnSpc>
              <a:spcPct val="100000"/>
            </a:lnSpc>
            <a:spcAft>
              <a:spcPts val="300"/>
            </a:spcAft>
          </a:pPr>
          <a:endParaRPr lang="en-US" sz="1050" b="1" dirty="0">
            <a:solidFill>
              <a:schemeClr val="tx1"/>
            </a:solidFill>
            <a:latin typeface="+mn-lt"/>
          </a:endParaRPr>
        </a:p>
      </dgm:t>
    </dgm:pt>
    <dgm:pt modelId="{955DE15B-0345-4035-B113-750DFB8F0DB7}" type="parTrans" cxnId="{BECBA072-AF0E-4515-A9B0-E4E59CD8D2C2}">
      <dgm:prSet/>
      <dgm:spPr/>
      <dgm:t>
        <a:bodyPr/>
        <a:lstStyle/>
        <a:p>
          <a:endParaRPr lang="en-US" sz="800" b="1">
            <a:solidFill>
              <a:schemeClr val="tx1"/>
            </a:solidFill>
            <a:latin typeface="+mn-lt"/>
          </a:endParaRPr>
        </a:p>
      </dgm:t>
    </dgm:pt>
    <dgm:pt modelId="{1AD96314-1DEA-4271-8FA3-F72ECD216667}" type="sibTrans" cxnId="{BECBA072-AF0E-4515-A9B0-E4E59CD8D2C2}">
      <dgm:prSet/>
      <dgm:spPr/>
      <dgm:t>
        <a:bodyPr/>
        <a:lstStyle/>
        <a:p>
          <a:endParaRPr lang="en-US" sz="800" b="1">
            <a:solidFill>
              <a:schemeClr val="tx1"/>
            </a:solidFill>
            <a:latin typeface="+mn-lt"/>
          </a:endParaRPr>
        </a:p>
      </dgm:t>
    </dgm:pt>
    <dgm:pt modelId="{F44EC7B4-2436-45DB-B065-E33CA8E4FC7A}" type="pres">
      <dgm:prSet presAssocID="{C0E5D81F-8998-4EC0-946F-D76A704E7235}" presName="Name0" presStyleCnt="0">
        <dgm:presLayoutVars>
          <dgm:dir/>
          <dgm:animLvl val="lvl"/>
          <dgm:resizeHandles val="exact"/>
        </dgm:presLayoutVars>
      </dgm:prSet>
      <dgm:spPr/>
    </dgm:pt>
    <dgm:pt modelId="{8DE5B69D-8599-4FD8-BA3F-1D9CFF7E13D0}" type="pres">
      <dgm:prSet presAssocID="{CBE5E783-2502-4DC0-B21E-193834BE6AE9}" presName="Name8" presStyleCnt="0"/>
      <dgm:spPr/>
    </dgm:pt>
    <dgm:pt modelId="{8787AFFE-B400-4F50-978B-DF1DA1851314}" type="pres">
      <dgm:prSet presAssocID="{CBE5E783-2502-4DC0-B21E-193834BE6AE9}" presName="level" presStyleLbl="node1" presStyleIdx="0" presStyleCnt="3">
        <dgm:presLayoutVars>
          <dgm:chMax val="1"/>
          <dgm:bulletEnabled val="1"/>
        </dgm:presLayoutVars>
      </dgm:prSet>
      <dgm:spPr/>
    </dgm:pt>
    <dgm:pt modelId="{48991D6F-4B42-4C51-848E-404FC43D4E4A}" type="pres">
      <dgm:prSet presAssocID="{CBE5E783-2502-4DC0-B21E-193834BE6AE9}" presName="levelTx" presStyleLbl="revTx" presStyleIdx="0" presStyleCnt="0">
        <dgm:presLayoutVars>
          <dgm:chMax val="1"/>
          <dgm:bulletEnabled val="1"/>
        </dgm:presLayoutVars>
      </dgm:prSet>
      <dgm:spPr/>
    </dgm:pt>
    <dgm:pt modelId="{37312E1E-660A-432D-873A-BA2965ACC5D7}" type="pres">
      <dgm:prSet presAssocID="{287F842D-5A76-4301-AD02-005A0FEE4E7C}" presName="Name8" presStyleCnt="0"/>
      <dgm:spPr/>
    </dgm:pt>
    <dgm:pt modelId="{88991A4F-5294-48CE-812E-9DC7776209B6}" type="pres">
      <dgm:prSet presAssocID="{287F842D-5A76-4301-AD02-005A0FEE4E7C}" presName="level" presStyleLbl="node1" presStyleIdx="1" presStyleCnt="3">
        <dgm:presLayoutVars>
          <dgm:chMax val="1"/>
          <dgm:bulletEnabled val="1"/>
        </dgm:presLayoutVars>
      </dgm:prSet>
      <dgm:spPr/>
    </dgm:pt>
    <dgm:pt modelId="{897886E9-C6F3-43A1-A239-1F3FA4200BC3}" type="pres">
      <dgm:prSet presAssocID="{287F842D-5A76-4301-AD02-005A0FEE4E7C}" presName="levelTx" presStyleLbl="revTx" presStyleIdx="0" presStyleCnt="0">
        <dgm:presLayoutVars>
          <dgm:chMax val="1"/>
          <dgm:bulletEnabled val="1"/>
        </dgm:presLayoutVars>
      </dgm:prSet>
      <dgm:spPr/>
    </dgm:pt>
    <dgm:pt modelId="{3C3DE3DE-53D8-45D6-B02B-03780CCC98E3}" type="pres">
      <dgm:prSet presAssocID="{872722B2-D744-497F-93AE-25123C218E7F}" presName="Name8" presStyleCnt="0"/>
      <dgm:spPr/>
    </dgm:pt>
    <dgm:pt modelId="{B86F1253-6CFB-4333-8333-E215F240786E}" type="pres">
      <dgm:prSet presAssocID="{872722B2-D744-497F-93AE-25123C218E7F}" presName="level" presStyleLbl="node1" presStyleIdx="2" presStyleCnt="3">
        <dgm:presLayoutVars>
          <dgm:chMax val="1"/>
          <dgm:bulletEnabled val="1"/>
        </dgm:presLayoutVars>
      </dgm:prSet>
      <dgm:spPr/>
    </dgm:pt>
    <dgm:pt modelId="{D9326F3D-716F-4200-A4F0-6415ACFC6704}" type="pres">
      <dgm:prSet presAssocID="{872722B2-D744-497F-93AE-25123C218E7F}" presName="levelTx" presStyleLbl="revTx" presStyleIdx="0" presStyleCnt="0">
        <dgm:presLayoutVars>
          <dgm:chMax val="1"/>
          <dgm:bulletEnabled val="1"/>
        </dgm:presLayoutVars>
      </dgm:prSet>
      <dgm:spPr/>
    </dgm:pt>
  </dgm:ptLst>
  <dgm:cxnLst>
    <dgm:cxn modelId="{5746B211-6F97-4923-BEF2-B6341311CFE7}" type="presOf" srcId="{872722B2-D744-497F-93AE-25123C218E7F}" destId="{D9326F3D-716F-4200-A4F0-6415ACFC6704}" srcOrd="1" destOrd="0" presId="urn:microsoft.com/office/officeart/2005/8/layout/pyramid1"/>
    <dgm:cxn modelId="{B3345712-957F-4340-9302-C75315A392F1}" srcId="{C0E5D81F-8998-4EC0-946F-D76A704E7235}" destId="{CBE5E783-2502-4DC0-B21E-193834BE6AE9}" srcOrd="0" destOrd="0" parTransId="{88C9108B-151B-4EEB-98C2-304EB08147E0}" sibTransId="{0ABA693C-C114-4912-A689-25B49BD57AC2}"/>
    <dgm:cxn modelId="{ED398113-7CED-4D59-9B23-A781EE509989}" type="presOf" srcId="{C0E5D81F-8998-4EC0-946F-D76A704E7235}" destId="{F44EC7B4-2436-45DB-B065-E33CA8E4FC7A}" srcOrd="0" destOrd="0" presId="urn:microsoft.com/office/officeart/2005/8/layout/pyramid1"/>
    <dgm:cxn modelId="{BDE2F313-C716-497C-BBD5-CC0E660DB467}" type="presOf" srcId="{287F842D-5A76-4301-AD02-005A0FEE4E7C}" destId="{897886E9-C6F3-43A1-A239-1F3FA4200BC3}" srcOrd="1" destOrd="0" presId="urn:microsoft.com/office/officeart/2005/8/layout/pyramid1"/>
    <dgm:cxn modelId="{3F617E2C-E44B-43E2-BF6D-5AEF7305A5D9}" type="presOf" srcId="{872722B2-D744-497F-93AE-25123C218E7F}" destId="{B86F1253-6CFB-4333-8333-E215F240786E}" srcOrd="0" destOrd="0" presId="urn:microsoft.com/office/officeart/2005/8/layout/pyramid1"/>
    <dgm:cxn modelId="{BECBA072-AF0E-4515-A9B0-E4E59CD8D2C2}" srcId="{C0E5D81F-8998-4EC0-946F-D76A704E7235}" destId="{872722B2-D744-497F-93AE-25123C218E7F}" srcOrd="2" destOrd="0" parTransId="{955DE15B-0345-4035-B113-750DFB8F0DB7}" sibTransId="{1AD96314-1DEA-4271-8FA3-F72ECD216667}"/>
    <dgm:cxn modelId="{A1858155-A528-47B7-A142-19ABCD88F942}" type="presOf" srcId="{CBE5E783-2502-4DC0-B21E-193834BE6AE9}" destId="{8787AFFE-B400-4F50-978B-DF1DA1851314}" srcOrd="0" destOrd="0" presId="urn:microsoft.com/office/officeart/2005/8/layout/pyramid1"/>
    <dgm:cxn modelId="{33252883-EC59-4A23-9BDD-2FFB4255CD73}" type="presOf" srcId="{CBE5E783-2502-4DC0-B21E-193834BE6AE9}" destId="{48991D6F-4B42-4C51-848E-404FC43D4E4A}" srcOrd="1" destOrd="0" presId="urn:microsoft.com/office/officeart/2005/8/layout/pyramid1"/>
    <dgm:cxn modelId="{28E8019A-8A39-4AF1-916A-A60159891AD2}" srcId="{C0E5D81F-8998-4EC0-946F-D76A704E7235}" destId="{287F842D-5A76-4301-AD02-005A0FEE4E7C}" srcOrd="1" destOrd="0" parTransId="{BB410D69-B4BF-4625-8D65-71C809182177}" sibTransId="{4152A76F-0850-4E7C-BBAD-A6A74F403187}"/>
    <dgm:cxn modelId="{63FF05ED-DCAB-488A-88F9-2BB8CD77EA99}" type="presOf" srcId="{287F842D-5A76-4301-AD02-005A0FEE4E7C}" destId="{88991A4F-5294-48CE-812E-9DC7776209B6}" srcOrd="0" destOrd="0" presId="urn:microsoft.com/office/officeart/2005/8/layout/pyramid1"/>
    <dgm:cxn modelId="{B681B855-5B89-4491-9C62-A1E7CF3B3541}" type="presParOf" srcId="{F44EC7B4-2436-45DB-B065-E33CA8E4FC7A}" destId="{8DE5B69D-8599-4FD8-BA3F-1D9CFF7E13D0}" srcOrd="0" destOrd="0" presId="urn:microsoft.com/office/officeart/2005/8/layout/pyramid1"/>
    <dgm:cxn modelId="{A6920767-CFB0-493B-B8AA-D8089C96B9E6}" type="presParOf" srcId="{8DE5B69D-8599-4FD8-BA3F-1D9CFF7E13D0}" destId="{8787AFFE-B400-4F50-978B-DF1DA1851314}" srcOrd="0" destOrd="0" presId="urn:microsoft.com/office/officeart/2005/8/layout/pyramid1"/>
    <dgm:cxn modelId="{7E1CAD85-2B1F-4F4D-BD9B-E549B1D1A04F}" type="presParOf" srcId="{8DE5B69D-8599-4FD8-BA3F-1D9CFF7E13D0}" destId="{48991D6F-4B42-4C51-848E-404FC43D4E4A}" srcOrd="1" destOrd="0" presId="urn:microsoft.com/office/officeart/2005/8/layout/pyramid1"/>
    <dgm:cxn modelId="{52B37A1C-D907-4A57-95BD-903D301C0E58}" type="presParOf" srcId="{F44EC7B4-2436-45DB-B065-E33CA8E4FC7A}" destId="{37312E1E-660A-432D-873A-BA2965ACC5D7}" srcOrd="1" destOrd="0" presId="urn:microsoft.com/office/officeart/2005/8/layout/pyramid1"/>
    <dgm:cxn modelId="{A81D5354-5212-4D28-B6AF-E632DE6A95A2}" type="presParOf" srcId="{37312E1E-660A-432D-873A-BA2965ACC5D7}" destId="{88991A4F-5294-48CE-812E-9DC7776209B6}" srcOrd="0" destOrd="0" presId="urn:microsoft.com/office/officeart/2005/8/layout/pyramid1"/>
    <dgm:cxn modelId="{49E36F84-0EA0-4244-8972-9C257185E2AF}" type="presParOf" srcId="{37312E1E-660A-432D-873A-BA2965ACC5D7}" destId="{897886E9-C6F3-43A1-A239-1F3FA4200BC3}" srcOrd="1" destOrd="0" presId="urn:microsoft.com/office/officeart/2005/8/layout/pyramid1"/>
    <dgm:cxn modelId="{23A1E167-0EC2-457E-B3DC-4085EEC6ADCD}" type="presParOf" srcId="{F44EC7B4-2436-45DB-B065-E33CA8E4FC7A}" destId="{3C3DE3DE-53D8-45D6-B02B-03780CCC98E3}" srcOrd="2" destOrd="0" presId="urn:microsoft.com/office/officeart/2005/8/layout/pyramid1"/>
    <dgm:cxn modelId="{2A9AE0A2-FF19-4D11-8515-62327E1E4B1C}" type="presParOf" srcId="{3C3DE3DE-53D8-45D6-B02B-03780CCC98E3}" destId="{B86F1253-6CFB-4333-8333-E215F240786E}" srcOrd="0" destOrd="0" presId="urn:microsoft.com/office/officeart/2005/8/layout/pyramid1"/>
    <dgm:cxn modelId="{39638A53-55C2-44A2-B90B-15472C71AB51}" type="presParOf" srcId="{3C3DE3DE-53D8-45D6-B02B-03780CCC98E3}" destId="{D9326F3D-716F-4200-A4F0-6415ACFC670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E5D81F-8998-4EC0-946F-D76A704E7235}" type="doc">
      <dgm:prSet loTypeId="urn:microsoft.com/office/officeart/2005/8/layout/pyramid1" loCatId="pyramid" qsTypeId="urn:microsoft.com/office/officeart/2005/8/quickstyle/simple1" qsCatId="simple" csTypeId="urn:microsoft.com/office/officeart/2005/8/colors/accent1_2" csCatId="accent1" phldr="1"/>
      <dgm:spPr/>
    </dgm:pt>
    <dgm:pt modelId="{CBE5E783-2502-4DC0-B21E-193834BE6AE9}">
      <dgm:prSet phldrT="[Text]" custT="1"/>
      <dgm:spPr>
        <a:solidFill>
          <a:schemeClr val="accent2"/>
        </a:solidFill>
        <a:ln w="19050">
          <a:solidFill>
            <a:schemeClr val="bg1"/>
          </a:solidFill>
          <a:miter lim="800000"/>
        </a:ln>
      </dgm:spPr>
      <dgm:t>
        <a:bodyPr anchor="ctr"/>
        <a:lstStyle/>
        <a:p>
          <a:pPr>
            <a:lnSpc>
              <a:spcPct val="100000"/>
            </a:lnSpc>
            <a:spcBef>
              <a:spcPts val="0"/>
            </a:spcBef>
            <a:spcAft>
              <a:spcPts val="300"/>
            </a:spcAft>
          </a:pPr>
          <a:endParaRPr lang="en-US" sz="1050" b="1" dirty="0">
            <a:solidFill>
              <a:schemeClr val="tx1"/>
            </a:solidFill>
            <a:latin typeface="+mn-lt"/>
          </a:endParaRPr>
        </a:p>
      </dgm:t>
    </dgm:pt>
    <dgm:pt modelId="{88C9108B-151B-4EEB-98C2-304EB08147E0}" type="parTrans" cxnId="{B3345712-957F-4340-9302-C75315A392F1}">
      <dgm:prSet/>
      <dgm:spPr/>
      <dgm:t>
        <a:bodyPr/>
        <a:lstStyle/>
        <a:p>
          <a:endParaRPr lang="en-US" sz="800" b="1">
            <a:solidFill>
              <a:schemeClr val="tx1"/>
            </a:solidFill>
            <a:latin typeface="+mn-lt"/>
          </a:endParaRPr>
        </a:p>
      </dgm:t>
    </dgm:pt>
    <dgm:pt modelId="{0ABA693C-C114-4912-A689-25B49BD57AC2}" type="sibTrans" cxnId="{B3345712-957F-4340-9302-C75315A392F1}">
      <dgm:prSet/>
      <dgm:spPr/>
      <dgm:t>
        <a:bodyPr/>
        <a:lstStyle/>
        <a:p>
          <a:endParaRPr lang="en-US" sz="800" b="1">
            <a:solidFill>
              <a:schemeClr val="tx1"/>
            </a:solidFill>
            <a:latin typeface="+mn-lt"/>
          </a:endParaRPr>
        </a:p>
      </dgm:t>
    </dgm:pt>
    <dgm:pt modelId="{287F842D-5A76-4301-AD02-005A0FEE4E7C}">
      <dgm:prSet phldrT="[Text]" custT="1"/>
      <dgm:spPr>
        <a:solidFill>
          <a:schemeClr val="accent1"/>
        </a:solidFill>
        <a:ln w="19050">
          <a:solidFill>
            <a:schemeClr val="bg1"/>
          </a:solidFill>
          <a:miter lim="800000"/>
        </a:ln>
      </dgm:spPr>
      <dgm:t>
        <a:bodyPr/>
        <a:lstStyle/>
        <a:p>
          <a:pPr>
            <a:lnSpc>
              <a:spcPct val="100000"/>
            </a:lnSpc>
            <a:spcAft>
              <a:spcPts val="300"/>
            </a:spcAft>
          </a:pPr>
          <a:endParaRPr lang="en-US" sz="1050" b="1" dirty="0">
            <a:solidFill>
              <a:schemeClr val="tx1"/>
            </a:solidFill>
            <a:latin typeface="+mn-lt"/>
          </a:endParaRPr>
        </a:p>
      </dgm:t>
    </dgm:pt>
    <dgm:pt modelId="{BB410D69-B4BF-4625-8D65-71C809182177}" type="parTrans" cxnId="{28E8019A-8A39-4AF1-916A-A60159891AD2}">
      <dgm:prSet/>
      <dgm:spPr/>
      <dgm:t>
        <a:bodyPr/>
        <a:lstStyle/>
        <a:p>
          <a:endParaRPr lang="en-US" sz="800" b="1">
            <a:solidFill>
              <a:schemeClr val="tx1"/>
            </a:solidFill>
            <a:latin typeface="+mn-lt"/>
          </a:endParaRPr>
        </a:p>
      </dgm:t>
    </dgm:pt>
    <dgm:pt modelId="{4152A76F-0850-4E7C-BBAD-A6A74F403187}" type="sibTrans" cxnId="{28E8019A-8A39-4AF1-916A-A60159891AD2}">
      <dgm:prSet/>
      <dgm:spPr/>
      <dgm:t>
        <a:bodyPr/>
        <a:lstStyle/>
        <a:p>
          <a:endParaRPr lang="en-US" sz="800" b="1">
            <a:solidFill>
              <a:schemeClr val="tx1"/>
            </a:solidFill>
            <a:latin typeface="+mn-lt"/>
          </a:endParaRPr>
        </a:p>
      </dgm:t>
    </dgm:pt>
    <dgm:pt modelId="{872722B2-D744-497F-93AE-25123C218E7F}">
      <dgm:prSet phldrT="[Text]" custT="1"/>
      <dgm:spPr>
        <a:solidFill>
          <a:schemeClr val="accent1"/>
        </a:solidFill>
        <a:ln w="19050">
          <a:solidFill>
            <a:schemeClr val="bg1"/>
          </a:solidFill>
          <a:miter lim="800000"/>
        </a:ln>
      </dgm:spPr>
      <dgm:t>
        <a:bodyPr/>
        <a:lstStyle/>
        <a:p>
          <a:pPr>
            <a:lnSpc>
              <a:spcPct val="100000"/>
            </a:lnSpc>
            <a:spcAft>
              <a:spcPts val="300"/>
            </a:spcAft>
          </a:pPr>
          <a:endParaRPr lang="en-US" sz="1050" b="1" dirty="0">
            <a:solidFill>
              <a:schemeClr val="tx1"/>
            </a:solidFill>
            <a:latin typeface="+mn-lt"/>
          </a:endParaRPr>
        </a:p>
      </dgm:t>
    </dgm:pt>
    <dgm:pt modelId="{955DE15B-0345-4035-B113-750DFB8F0DB7}" type="parTrans" cxnId="{BECBA072-AF0E-4515-A9B0-E4E59CD8D2C2}">
      <dgm:prSet/>
      <dgm:spPr/>
      <dgm:t>
        <a:bodyPr/>
        <a:lstStyle/>
        <a:p>
          <a:endParaRPr lang="en-US" sz="800" b="1">
            <a:solidFill>
              <a:schemeClr val="tx1"/>
            </a:solidFill>
            <a:latin typeface="+mn-lt"/>
          </a:endParaRPr>
        </a:p>
      </dgm:t>
    </dgm:pt>
    <dgm:pt modelId="{1AD96314-1DEA-4271-8FA3-F72ECD216667}" type="sibTrans" cxnId="{BECBA072-AF0E-4515-A9B0-E4E59CD8D2C2}">
      <dgm:prSet/>
      <dgm:spPr/>
      <dgm:t>
        <a:bodyPr/>
        <a:lstStyle/>
        <a:p>
          <a:endParaRPr lang="en-US" sz="800" b="1">
            <a:solidFill>
              <a:schemeClr val="tx1"/>
            </a:solidFill>
            <a:latin typeface="+mn-lt"/>
          </a:endParaRPr>
        </a:p>
      </dgm:t>
    </dgm:pt>
    <dgm:pt modelId="{F44EC7B4-2436-45DB-B065-E33CA8E4FC7A}" type="pres">
      <dgm:prSet presAssocID="{C0E5D81F-8998-4EC0-946F-D76A704E7235}" presName="Name0" presStyleCnt="0">
        <dgm:presLayoutVars>
          <dgm:dir/>
          <dgm:animLvl val="lvl"/>
          <dgm:resizeHandles val="exact"/>
        </dgm:presLayoutVars>
      </dgm:prSet>
      <dgm:spPr/>
    </dgm:pt>
    <dgm:pt modelId="{8DE5B69D-8599-4FD8-BA3F-1D9CFF7E13D0}" type="pres">
      <dgm:prSet presAssocID="{CBE5E783-2502-4DC0-B21E-193834BE6AE9}" presName="Name8" presStyleCnt="0"/>
      <dgm:spPr/>
    </dgm:pt>
    <dgm:pt modelId="{8787AFFE-B400-4F50-978B-DF1DA1851314}" type="pres">
      <dgm:prSet presAssocID="{CBE5E783-2502-4DC0-B21E-193834BE6AE9}" presName="level" presStyleLbl="node1" presStyleIdx="0" presStyleCnt="3">
        <dgm:presLayoutVars>
          <dgm:chMax val="1"/>
          <dgm:bulletEnabled val="1"/>
        </dgm:presLayoutVars>
      </dgm:prSet>
      <dgm:spPr/>
    </dgm:pt>
    <dgm:pt modelId="{48991D6F-4B42-4C51-848E-404FC43D4E4A}" type="pres">
      <dgm:prSet presAssocID="{CBE5E783-2502-4DC0-B21E-193834BE6AE9}" presName="levelTx" presStyleLbl="revTx" presStyleIdx="0" presStyleCnt="0">
        <dgm:presLayoutVars>
          <dgm:chMax val="1"/>
          <dgm:bulletEnabled val="1"/>
        </dgm:presLayoutVars>
      </dgm:prSet>
      <dgm:spPr/>
    </dgm:pt>
    <dgm:pt modelId="{37312E1E-660A-432D-873A-BA2965ACC5D7}" type="pres">
      <dgm:prSet presAssocID="{287F842D-5A76-4301-AD02-005A0FEE4E7C}" presName="Name8" presStyleCnt="0"/>
      <dgm:spPr/>
    </dgm:pt>
    <dgm:pt modelId="{88991A4F-5294-48CE-812E-9DC7776209B6}" type="pres">
      <dgm:prSet presAssocID="{287F842D-5A76-4301-AD02-005A0FEE4E7C}" presName="level" presStyleLbl="node1" presStyleIdx="1" presStyleCnt="3">
        <dgm:presLayoutVars>
          <dgm:chMax val="1"/>
          <dgm:bulletEnabled val="1"/>
        </dgm:presLayoutVars>
      </dgm:prSet>
      <dgm:spPr/>
    </dgm:pt>
    <dgm:pt modelId="{897886E9-C6F3-43A1-A239-1F3FA4200BC3}" type="pres">
      <dgm:prSet presAssocID="{287F842D-5A76-4301-AD02-005A0FEE4E7C}" presName="levelTx" presStyleLbl="revTx" presStyleIdx="0" presStyleCnt="0">
        <dgm:presLayoutVars>
          <dgm:chMax val="1"/>
          <dgm:bulletEnabled val="1"/>
        </dgm:presLayoutVars>
      </dgm:prSet>
      <dgm:spPr/>
    </dgm:pt>
    <dgm:pt modelId="{3C3DE3DE-53D8-45D6-B02B-03780CCC98E3}" type="pres">
      <dgm:prSet presAssocID="{872722B2-D744-497F-93AE-25123C218E7F}" presName="Name8" presStyleCnt="0"/>
      <dgm:spPr/>
    </dgm:pt>
    <dgm:pt modelId="{B86F1253-6CFB-4333-8333-E215F240786E}" type="pres">
      <dgm:prSet presAssocID="{872722B2-D744-497F-93AE-25123C218E7F}" presName="level" presStyleLbl="node1" presStyleIdx="2" presStyleCnt="3">
        <dgm:presLayoutVars>
          <dgm:chMax val="1"/>
          <dgm:bulletEnabled val="1"/>
        </dgm:presLayoutVars>
      </dgm:prSet>
      <dgm:spPr/>
    </dgm:pt>
    <dgm:pt modelId="{D9326F3D-716F-4200-A4F0-6415ACFC6704}" type="pres">
      <dgm:prSet presAssocID="{872722B2-D744-497F-93AE-25123C218E7F}" presName="levelTx" presStyleLbl="revTx" presStyleIdx="0" presStyleCnt="0">
        <dgm:presLayoutVars>
          <dgm:chMax val="1"/>
          <dgm:bulletEnabled val="1"/>
        </dgm:presLayoutVars>
      </dgm:prSet>
      <dgm:spPr/>
    </dgm:pt>
  </dgm:ptLst>
  <dgm:cxnLst>
    <dgm:cxn modelId="{B3345712-957F-4340-9302-C75315A392F1}" srcId="{C0E5D81F-8998-4EC0-946F-D76A704E7235}" destId="{CBE5E783-2502-4DC0-B21E-193834BE6AE9}" srcOrd="0" destOrd="0" parTransId="{88C9108B-151B-4EEB-98C2-304EB08147E0}" sibTransId="{0ABA693C-C114-4912-A689-25B49BD57AC2}"/>
    <dgm:cxn modelId="{1BEACF32-A5EA-4EDF-8164-E58E6712B455}" type="presOf" srcId="{872722B2-D744-497F-93AE-25123C218E7F}" destId="{B86F1253-6CFB-4333-8333-E215F240786E}" srcOrd="0" destOrd="0" presId="urn:microsoft.com/office/officeart/2005/8/layout/pyramid1"/>
    <dgm:cxn modelId="{67DF8837-28ED-456D-AB91-202E1C857732}" type="presOf" srcId="{CBE5E783-2502-4DC0-B21E-193834BE6AE9}" destId="{8787AFFE-B400-4F50-978B-DF1DA1851314}" srcOrd="0" destOrd="0" presId="urn:microsoft.com/office/officeart/2005/8/layout/pyramid1"/>
    <dgm:cxn modelId="{BECBA072-AF0E-4515-A9B0-E4E59CD8D2C2}" srcId="{C0E5D81F-8998-4EC0-946F-D76A704E7235}" destId="{872722B2-D744-497F-93AE-25123C218E7F}" srcOrd="2" destOrd="0" parTransId="{955DE15B-0345-4035-B113-750DFB8F0DB7}" sibTransId="{1AD96314-1DEA-4271-8FA3-F72ECD216667}"/>
    <dgm:cxn modelId="{50304F97-08CA-474E-AA8B-1BFAFFA73719}" type="presOf" srcId="{287F842D-5A76-4301-AD02-005A0FEE4E7C}" destId="{88991A4F-5294-48CE-812E-9DC7776209B6}" srcOrd="0" destOrd="0" presId="urn:microsoft.com/office/officeart/2005/8/layout/pyramid1"/>
    <dgm:cxn modelId="{28E8019A-8A39-4AF1-916A-A60159891AD2}" srcId="{C0E5D81F-8998-4EC0-946F-D76A704E7235}" destId="{287F842D-5A76-4301-AD02-005A0FEE4E7C}" srcOrd="1" destOrd="0" parTransId="{BB410D69-B4BF-4625-8D65-71C809182177}" sibTransId="{4152A76F-0850-4E7C-BBAD-A6A74F403187}"/>
    <dgm:cxn modelId="{308950B1-19AF-464F-AC1D-A918B764EEB8}" type="presOf" srcId="{CBE5E783-2502-4DC0-B21E-193834BE6AE9}" destId="{48991D6F-4B42-4C51-848E-404FC43D4E4A}" srcOrd="1" destOrd="0" presId="urn:microsoft.com/office/officeart/2005/8/layout/pyramid1"/>
    <dgm:cxn modelId="{751C9CD6-FD7F-49B5-89C3-71D4488C3C25}" type="presOf" srcId="{287F842D-5A76-4301-AD02-005A0FEE4E7C}" destId="{897886E9-C6F3-43A1-A239-1F3FA4200BC3}" srcOrd="1" destOrd="0" presId="urn:microsoft.com/office/officeart/2005/8/layout/pyramid1"/>
    <dgm:cxn modelId="{29AB3BF2-0A1F-4402-9227-1D5070BD820F}" type="presOf" srcId="{872722B2-D744-497F-93AE-25123C218E7F}" destId="{D9326F3D-716F-4200-A4F0-6415ACFC6704}" srcOrd="1" destOrd="0" presId="urn:microsoft.com/office/officeart/2005/8/layout/pyramid1"/>
    <dgm:cxn modelId="{E32753F8-F3B5-4D16-BF6B-F955F763B7AD}" type="presOf" srcId="{C0E5D81F-8998-4EC0-946F-D76A704E7235}" destId="{F44EC7B4-2436-45DB-B065-E33CA8E4FC7A}" srcOrd="0" destOrd="0" presId="urn:microsoft.com/office/officeart/2005/8/layout/pyramid1"/>
    <dgm:cxn modelId="{64FE3184-9897-4206-85A3-BFA20AC70A02}" type="presParOf" srcId="{F44EC7B4-2436-45DB-B065-E33CA8E4FC7A}" destId="{8DE5B69D-8599-4FD8-BA3F-1D9CFF7E13D0}" srcOrd="0" destOrd="0" presId="urn:microsoft.com/office/officeart/2005/8/layout/pyramid1"/>
    <dgm:cxn modelId="{003929E7-0550-4855-AFCB-F8DE2278A92B}" type="presParOf" srcId="{8DE5B69D-8599-4FD8-BA3F-1D9CFF7E13D0}" destId="{8787AFFE-B400-4F50-978B-DF1DA1851314}" srcOrd="0" destOrd="0" presId="urn:microsoft.com/office/officeart/2005/8/layout/pyramid1"/>
    <dgm:cxn modelId="{207A30A3-B9D3-42E6-A6E6-5157380B580A}" type="presParOf" srcId="{8DE5B69D-8599-4FD8-BA3F-1D9CFF7E13D0}" destId="{48991D6F-4B42-4C51-848E-404FC43D4E4A}" srcOrd="1" destOrd="0" presId="urn:microsoft.com/office/officeart/2005/8/layout/pyramid1"/>
    <dgm:cxn modelId="{A61838AF-1B7D-40F5-B601-7BE5C901A782}" type="presParOf" srcId="{F44EC7B4-2436-45DB-B065-E33CA8E4FC7A}" destId="{37312E1E-660A-432D-873A-BA2965ACC5D7}" srcOrd="1" destOrd="0" presId="urn:microsoft.com/office/officeart/2005/8/layout/pyramid1"/>
    <dgm:cxn modelId="{E5800091-60B6-4401-98F7-E08713E3A243}" type="presParOf" srcId="{37312E1E-660A-432D-873A-BA2965ACC5D7}" destId="{88991A4F-5294-48CE-812E-9DC7776209B6}" srcOrd="0" destOrd="0" presId="urn:microsoft.com/office/officeart/2005/8/layout/pyramid1"/>
    <dgm:cxn modelId="{5DFAA0C9-9904-4B65-94E0-8B9DAD2305AD}" type="presParOf" srcId="{37312E1E-660A-432D-873A-BA2965ACC5D7}" destId="{897886E9-C6F3-43A1-A239-1F3FA4200BC3}" srcOrd="1" destOrd="0" presId="urn:microsoft.com/office/officeart/2005/8/layout/pyramid1"/>
    <dgm:cxn modelId="{353777AB-4AFF-45E1-A58C-76388C7D03A1}" type="presParOf" srcId="{F44EC7B4-2436-45DB-B065-E33CA8E4FC7A}" destId="{3C3DE3DE-53D8-45D6-B02B-03780CCC98E3}" srcOrd="2" destOrd="0" presId="urn:microsoft.com/office/officeart/2005/8/layout/pyramid1"/>
    <dgm:cxn modelId="{A7EB0FC6-362A-49C9-82A9-CCC990DC7CE0}" type="presParOf" srcId="{3C3DE3DE-53D8-45D6-B02B-03780CCC98E3}" destId="{B86F1253-6CFB-4333-8333-E215F240786E}" srcOrd="0" destOrd="0" presId="urn:microsoft.com/office/officeart/2005/8/layout/pyramid1"/>
    <dgm:cxn modelId="{56CC3352-E83D-4D9D-8A58-608348B9179E}" type="presParOf" srcId="{3C3DE3DE-53D8-45D6-B02B-03780CCC98E3}" destId="{D9326F3D-716F-4200-A4F0-6415ACFC670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7AFFE-B400-4F50-978B-DF1DA1851314}">
      <dsp:nvSpPr>
        <dsp:cNvPr id="0" name=""/>
        <dsp:cNvSpPr/>
      </dsp:nvSpPr>
      <dsp:spPr>
        <a:xfrm>
          <a:off x="221363" y="0"/>
          <a:ext cx="221363" cy="138319"/>
        </a:xfrm>
        <a:prstGeom prst="trapezoid">
          <a:avLst>
            <a:gd name="adj" fmla="val 80019"/>
          </a:avLst>
        </a:prstGeom>
        <a:solidFill>
          <a:schemeClr val="accent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100000"/>
            </a:lnSpc>
            <a:spcBef>
              <a:spcPct val="0"/>
            </a:spcBef>
            <a:spcAft>
              <a:spcPts val="300"/>
            </a:spcAft>
            <a:buNone/>
          </a:pPr>
          <a:endParaRPr lang="en-US" sz="1050" b="1" kern="1200" dirty="0">
            <a:solidFill>
              <a:schemeClr val="tx1"/>
            </a:solidFill>
            <a:latin typeface="+mn-lt"/>
          </a:endParaRPr>
        </a:p>
      </dsp:txBody>
      <dsp:txXfrm>
        <a:off x="221363" y="0"/>
        <a:ext cx="221363" cy="138319"/>
      </dsp:txXfrm>
    </dsp:sp>
    <dsp:sp modelId="{88991A4F-5294-48CE-812E-9DC7776209B6}">
      <dsp:nvSpPr>
        <dsp:cNvPr id="0" name=""/>
        <dsp:cNvSpPr/>
      </dsp:nvSpPr>
      <dsp:spPr>
        <a:xfrm>
          <a:off x="110681" y="138319"/>
          <a:ext cx="442727" cy="138319"/>
        </a:xfrm>
        <a:prstGeom prst="trapezoid">
          <a:avLst>
            <a:gd name="adj" fmla="val 80019"/>
          </a:avLst>
        </a:prstGeom>
        <a:solidFill>
          <a:schemeClr val="accent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100000"/>
            </a:lnSpc>
            <a:spcBef>
              <a:spcPct val="0"/>
            </a:spcBef>
            <a:spcAft>
              <a:spcPts val="300"/>
            </a:spcAft>
            <a:buNone/>
          </a:pPr>
          <a:endParaRPr lang="en-US" sz="1050" b="1" kern="1200" dirty="0">
            <a:solidFill>
              <a:schemeClr val="tx1"/>
            </a:solidFill>
            <a:latin typeface="+mn-lt"/>
          </a:endParaRPr>
        </a:p>
      </dsp:txBody>
      <dsp:txXfrm>
        <a:off x="188159" y="138319"/>
        <a:ext cx="287772" cy="138319"/>
      </dsp:txXfrm>
    </dsp:sp>
    <dsp:sp modelId="{B86F1253-6CFB-4333-8333-E215F240786E}">
      <dsp:nvSpPr>
        <dsp:cNvPr id="0" name=""/>
        <dsp:cNvSpPr/>
      </dsp:nvSpPr>
      <dsp:spPr>
        <a:xfrm>
          <a:off x="0" y="276639"/>
          <a:ext cx="664091" cy="138319"/>
        </a:xfrm>
        <a:prstGeom prst="trapezoid">
          <a:avLst>
            <a:gd name="adj" fmla="val 80019"/>
          </a:avLst>
        </a:prstGeom>
        <a:solidFill>
          <a:schemeClr val="accent2"/>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100000"/>
            </a:lnSpc>
            <a:spcBef>
              <a:spcPct val="0"/>
            </a:spcBef>
            <a:spcAft>
              <a:spcPts val="300"/>
            </a:spcAft>
            <a:buNone/>
          </a:pPr>
          <a:endParaRPr lang="en-US" sz="1050" b="1" kern="1200" dirty="0">
            <a:solidFill>
              <a:schemeClr val="tx1"/>
            </a:solidFill>
            <a:latin typeface="+mn-lt"/>
          </a:endParaRPr>
        </a:p>
      </dsp:txBody>
      <dsp:txXfrm>
        <a:off x="116215" y="276639"/>
        <a:ext cx="431659" cy="138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7AFFE-B400-4F50-978B-DF1DA1851314}">
      <dsp:nvSpPr>
        <dsp:cNvPr id="0" name=""/>
        <dsp:cNvSpPr/>
      </dsp:nvSpPr>
      <dsp:spPr>
        <a:xfrm>
          <a:off x="221363" y="0"/>
          <a:ext cx="221363" cy="138319"/>
        </a:xfrm>
        <a:prstGeom prst="trapezoid">
          <a:avLst>
            <a:gd name="adj" fmla="val 80019"/>
          </a:avLst>
        </a:prstGeom>
        <a:solidFill>
          <a:schemeClr val="accent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100000"/>
            </a:lnSpc>
            <a:spcBef>
              <a:spcPct val="0"/>
            </a:spcBef>
            <a:spcAft>
              <a:spcPts val="300"/>
            </a:spcAft>
            <a:buNone/>
          </a:pPr>
          <a:endParaRPr lang="en-US" sz="1050" b="1" kern="1200" dirty="0">
            <a:solidFill>
              <a:schemeClr val="tx1"/>
            </a:solidFill>
            <a:latin typeface="+mn-lt"/>
          </a:endParaRPr>
        </a:p>
      </dsp:txBody>
      <dsp:txXfrm>
        <a:off x="221363" y="0"/>
        <a:ext cx="221363" cy="138319"/>
      </dsp:txXfrm>
    </dsp:sp>
    <dsp:sp modelId="{88991A4F-5294-48CE-812E-9DC7776209B6}">
      <dsp:nvSpPr>
        <dsp:cNvPr id="0" name=""/>
        <dsp:cNvSpPr/>
      </dsp:nvSpPr>
      <dsp:spPr>
        <a:xfrm>
          <a:off x="110681" y="138319"/>
          <a:ext cx="442727" cy="138319"/>
        </a:xfrm>
        <a:prstGeom prst="trapezoid">
          <a:avLst>
            <a:gd name="adj" fmla="val 80019"/>
          </a:avLst>
        </a:prstGeom>
        <a:solidFill>
          <a:schemeClr val="accent2"/>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100000"/>
            </a:lnSpc>
            <a:spcBef>
              <a:spcPct val="0"/>
            </a:spcBef>
            <a:spcAft>
              <a:spcPts val="300"/>
            </a:spcAft>
            <a:buNone/>
          </a:pPr>
          <a:endParaRPr lang="en-US" sz="1050" b="1" kern="1200" dirty="0">
            <a:solidFill>
              <a:schemeClr val="tx1"/>
            </a:solidFill>
            <a:latin typeface="+mn-lt"/>
          </a:endParaRPr>
        </a:p>
      </dsp:txBody>
      <dsp:txXfrm>
        <a:off x="188159" y="138319"/>
        <a:ext cx="287772" cy="138319"/>
      </dsp:txXfrm>
    </dsp:sp>
    <dsp:sp modelId="{B86F1253-6CFB-4333-8333-E215F240786E}">
      <dsp:nvSpPr>
        <dsp:cNvPr id="0" name=""/>
        <dsp:cNvSpPr/>
      </dsp:nvSpPr>
      <dsp:spPr>
        <a:xfrm>
          <a:off x="0" y="276639"/>
          <a:ext cx="664091" cy="138319"/>
        </a:xfrm>
        <a:prstGeom prst="trapezoid">
          <a:avLst>
            <a:gd name="adj" fmla="val 80019"/>
          </a:avLst>
        </a:prstGeom>
        <a:solidFill>
          <a:schemeClr val="accent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100000"/>
            </a:lnSpc>
            <a:spcBef>
              <a:spcPct val="0"/>
            </a:spcBef>
            <a:spcAft>
              <a:spcPts val="300"/>
            </a:spcAft>
            <a:buNone/>
          </a:pPr>
          <a:endParaRPr lang="en-US" sz="1050" b="1" kern="1200" dirty="0">
            <a:solidFill>
              <a:schemeClr val="tx1"/>
            </a:solidFill>
            <a:latin typeface="+mn-lt"/>
          </a:endParaRPr>
        </a:p>
      </dsp:txBody>
      <dsp:txXfrm>
        <a:off x="116215" y="276639"/>
        <a:ext cx="431659" cy="138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7AFFE-B400-4F50-978B-DF1DA1851314}">
      <dsp:nvSpPr>
        <dsp:cNvPr id="0" name=""/>
        <dsp:cNvSpPr/>
      </dsp:nvSpPr>
      <dsp:spPr>
        <a:xfrm>
          <a:off x="221363" y="0"/>
          <a:ext cx="221363" cy="138319"/>
        </a:xfrm>
        <a:prstGeom prst="trapezoid">
          <a:avLst>
            <a:gd name="adj" fmla="val 80019"/>
          </a:avLst>
        </a:prstGeom>
        <a:solidFill>
          <a:schemeClr val="accent2"/>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100000"/>
            </a:lnSpc>
            <a:spcBef>
              <a:spcPct val="0"/>
            </a:spcBef>
            <a:spcAft>
              <a:spcPts val="300"/>
            </a:spcAft>
            <a:buNone/>
          </a:pPr>
          <a:endParaRPr lang="en-US" sz="1050" b="1" kern="1200" dirty="0">
            <a:solidFill>
              <a:schemeClr val="tx1"/>
            </a:solidFill>
            <a:latin typeface="+mn-lt"/>
          </a:endParaRPr>
        </a:p>
      </dsp:txBody>
      <dsp:txXfrm>
        <a:off x="221363" y="0"/>
        <a:ext cx="221363" cy="138319"/>
      </dsp:txXfrm>
    </dsp:sp>
    <dsp:sp modelId="{88991A4F-5294-48CE-812E-9DC7776209B6}">
      <dsp:nvSpPr>
        <dsp:cNvPr id="0" name=""/>
        <dsp:cNvSpPr/>
      </dsp:nvSpPr>
      <dsp:spPr>
        <a:xfrm>
          <a:off x="110681" y="138319"/>
          <a:ext cx="442727" cy="138319"/>
        </a:xfrm>
        <a:prstGeom prst="trapezoid">
          <a:avLst>
            <a:gd name="adj" fmla="val 80019"/>
          </a:avLst>
        </a:prstGeom>
        <a:solidFill>
          <a:schemeClr val="accent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100000"/>
            </a:lnSpc>
            <a:spcBef>
              <a:spcPct val="0"/>
            </a:spcBef>
            <a:spcAft>
              <a:spcPts val="300"/>
            </a:spcAft>
            <a:buNone/>
          </a:pPr>
          <a:endParaRPr lang="en-US" sz="1050" b="1" kern="1200" dirty="0">
            <a:solidFill>
              <a:schemeClr val="tx1"/>
            </a:solidFill>
            <a:latin typeface="+mn-lt"/>
          </a:endParaRPr>
        </a:p>
      </dsp:txBody>
      <dsp:txXfrm>
        <a:off x="188159" y="138319"/>
        <a:ext cx="287772" cy="138319"/>
      </dsp:txXfrm>
    </dsp:sp>
    <dsp:sp modelId="{B86F1253-6CFB-4333-8333-E215F240786E}">
      <dsp:nvSpPr>
        <dsp:cNvPr id="0" name=""/>
        <dsp:cNvSpPr/>
      </dsp:nvSpPr>
      <dsp:spPr>
        <a:xfrm>
          <a:off x="0" y="276639"/>
          <a:ext cx="664091" cy="138319"/>
        </a:xfrm>
        <a:prstGeom prst="trapezoid">
          <a:avLst>
            <a:gd name="adj" fmla="val 80019"/>
          </a:avLst>
        </a:prstGeom>
        <a:solidFill>
          <a:schemeClr val="accent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100000"/>
            </a:lnSpc>
            <a:spcBef>
              <a:spcPct val="0"/>
            </a:spcBef>
            <a:spcAft>
              <a:spcPts val="300"/>
            </a:spcAft>
            <a:buNone/>
          </a:pPr>
          <a:endParaRPr lang="en-US" sz="1050" b="1" kern="1200" dirty="0">
            <a:solidFill>
              <a:schemeClr val="tx1"/>
            </a:solidFill>
            <a:latin typeface="+mn-lt"/>
          </a:endParaRPr>
        </a:p>
      </dsp:txBody>
      <dsp:txXfrm>
        <a:off x="116215" y="276639"/>
        <a:ext cx="431659" cy="1383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atin typeface="Verdana" panose="020B0604030504040204" pitchFamily="34" charset="0"/>
              </a:defRPr>
            </a:lvl1pPr>
          </a:lstStyle>
          <a:p>
            <a:fld id="{635E5181-CEC9-49C9-AE2F-31A35049DD97}" type="datetimeFigureOut">
              <a:rPr lang="en-US" smtClean="0"/>
              <a:pPr/>
              <a:t>8/26/2019</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usinessinsider.com/afp-generation-z-born-in-the-digital-age-2015-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3</a:t>
            </a:fld>
            <a:endParaRPr lang="en-US" dirty="0"/>
          </a:p>
        </p:txBody>
      </p:sp>
    </p:spTree>
    <p:extLst>
      <p:ext uri="{BB962C8B-B14F-4D97-AF65-F5344CB8AC3E}">
        <p14:creationId xmlns:p14="http://schemas.microsoft.com/office/powerpoint/2010/main" val="1052400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074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2506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60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24</a:t>
            </a:fld>
            <a:endParaRPr lang="en-US" dirty="0"/>
          </a:p>
        </p:txBody>
      </p:sp>
    </p:spTree>
    <p:extLst>
      <p:ext uri="{BB962C8B-B14F-4D97-AF65-F5344CB8AC3E}">
        <p14:creationId xmlns:p14="http://schemas.microsoft.com/office/powerpoint/2010/main" val="511768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Our first question pertains to your</a:t>
            </a:r>
            <a:r>
              <a:rPr lang="en-US" baseline="0" dirty="0"/>
              <a:t> professional academic advisors.  How will their role evolve to support ?</a:t>
            </a:r>
            <a:endParaRPr lang="en-US" dirty="0"/>
          </a:p>
          <a:p>
            <a:endParaRPr lang="en-US" baseline="0" dirty="0"/>
          </a:p>
          <a:p>
            <a:r>
              <a:rPr lang="en-US" baseline="0" dirty="0"/>
              <a:t>To make advisors into student success population managers, capable of providing the support outlined in the previous section, would require an evolution in the way that advisors think about their roles. Today, we still have many advisors that put registration at the core of their role, with retention and student success activities kind of tacked on the outside. They feel this way, in part, because that’s how their roles were originally set up and that is how they are incentivized to spend their time. </a:t>
            </a:r>
          </a:p>
          <a:p>
            <a:endParaRPr lang="en-US" baseline="0" dirty="0"/>
          </a:p>
          <a:p>
            <a:r>
              <a:rPr lang="en-US" baseline="0" dirty="0"/>
              <a:t>We need to figure out ways to reshape the advisor role so that student success is at the center of a multi-dimensional support philosophy.  Registration is still a part of this role, but the overall responsibilities will need to expand to include things like finances, academic performance, and campus engagement.  </a:t>
            </a:r>
            <a:endParaRPr lang="en-US" dirty="0"/>
          </a:p>
          <a:p>
            <a:endParaRPr lang="en-US" dirty="0"/>
          </a:p>
          <a:p>
            <a:r>
              <a:rPr lang="en-US" dirty="0"/>
              <a:t>To accelerate this change, schools will need to change</a:t>
            </a:r>
            <a:r>
              <a:rPr lang="en-US" baseline="0" dirty="0"/>
              <a:t> the job description and performance reviews for their advisors.  This is not a small task.  We’ve seen some schools work with advisors to update their defined roles.  We’ve also seen other schools decided that it would be easier to keep their traditional advisors in place and instead hire a new cadre of “student success managers” to sit alongside them.  These student success managers have job descriptions that more closely align with the right side of this page, and are held accountable for a broader range of success metrics in their performance reviews.</a:t>
            </a:r>
          </a:p>
          <a:p>
            <a:endParaRPr lang="en-US" baseline="0" dirty="0"/>
          </a:p>
          <a:p>
            <a:r>
              <a:rPr lang="en-US" baseline="0" dirty="0"/>
              <a:t>Questions for the room:</a:t>
            </a:r>
          </a:p>
          <a:p>
            <a:pPr marL="226908" indent="-226908">
              <a:buAutoNum type="arabicPeriod"/>
            </a:pPr>
            <a:r>
              <a:rPr lang="en-US" baseline="0" dirty="0"/>
              <a:t>Would our advisors describe themselves as more on the left side or right side of the page?</a:t>
            </a:r>
          </a:p>
          <a:p>
            <a:pPr marL="226908" indent="-226908">
              <a:buAutoNum type="arabicPeriod"/>
            </a:pPr>
            <a:r>
              <a:rPr lang="en-US" baseline="0" dirty="0"/>
              <a:t>What responsibilities should we include in the right side model?</a:t>
            </a:r>
          </a:p>
          <a:p>
            <a:pPr marL="226908" indent="-226908">
              <a:buAutoNum type="arabicPeriod"/>
            </a:pPr>
            <a:r>
              <a:rPr lang="en-US" baseline="0" dirty="0"/>
              <a:t>Should we ask our current staff to adapt or do we need to hire new people?</a:t>
            </a:r>
          </a:p>
          <a:p>
            <a:pPr marL="226908" indent="-226908">
              <a:buAutoNum type="arabicPeriod"/>
            </a:pPr>
            <a:r>
              <a:rPr lang="en-US" baseline="0" dirty="0"/>
              <a:t>How will the performance review process need to change? </a:t>
            </a:r>
          </a:p>
        </p:txBody>
      </p:sp>
    </p:spTree>
    <p:extLst>
      <p:ext uri="{BB962C8B-B14F-4D97-AF65-F5344CB8AC3E}">
        <p14:creationId xmlns:p14="http://schemas.microsoft.com/office/powerpoint/2010/main" val="2071189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Once you have risk levels</a:t>
            </a:r>
            <a:r>
              <a:rPr lang="en-US" baseline="0" dirty="0"/>
              <a:t>, you need to define what you are doing with each level.  Health care has a pyramid, but we’ve defined a strategy that looks more like a staircase, with multiple layers stacked atop one another.</a:t>
            </a:r>
          </a:p>
          <a:p>
            <a:endParaRPr lang="en-US" baseline="0" dirty="0"/>
          </a:p>
          <a:p>
            <a:r>
              <a:rPr lang="en-US" baseline="0" dirty="0"/>
              <a:t>For all students, we need to install preventative measures.  In a moment we will talk a little about how some progressive schools are putting practices and policies in place to keep students on track and out of the higher risk categories. </a:t>
            </a:r>
          </a:p>
          <a:p>
            <a:endParaRPr lang="en-US" baseline="0" dirty="0"/>
          </a:p>
          <a:p>
            <a:r>
              <a:rPr lang="en-US" baseline="0" dirty="0"/>
              <a:t>For the next level, medium and high risk students are monitored with a “safety net” meant to proactive catch and intervene with problems.  This is what a lot of members use SSC campaigns for – to go after students who are missing little things, like a success marker course, or who haven’t done important tasks, like register for the next term. </a:t>
            </a:r>
          </a:p>
          <a:p>
            <a:endParaRPr lang="en-US" baseline="0" dirty="0"/>
          </a:p>
          <a:p>
            <a:r>
              <a:rPr lang="en-US" baseline="0" dirty="0"/>
              <a:t>Finally, for just the highest risk students, we want to focus on proving high-touch care.  This is where the case management features in SSC are especially useful.  </a:t>
            </a:r>
          </a:p>
          <a:p>
            <a:pPr marL="170181" indent="-170181">
              <a:buFont typeface="Arial" charset="0"/>
              <a:buChar char="•"/>
            </a:pPr>
            <a:endParaRPr lang="en-US" baseline="0" dirty="0"/>
          </a:p>
          <a:p>
            <a:r>
              <a:rPr lang="en-US" dirty="0"/>
              <a:t>As it turns</a:t>
            </a:r>
            <a:r>
              <a:rPr lang="en-US" baseline="0" dirty="0"/>
              <a:t> out, the most schools in the Collaborative that have been the most effective at raising their student success rates have already been installing aspects of this model.  I want to spend the bulk of our remaining time walking you through what that looks like.</a:t>
            </a:r>
            <a:endParaRPr lang="en-US" dirty="0"/>
          </a:p>
        </p:txBody>
      </p:sp>
    </p:spTree>
    <p:extLst>
      <p:ext uri="{BB962C8B-B14F-4D97-AF65-F5344CB8AC3E}">
        <p14:creationId xmlns:p14="http://schemas.microsoft.com/office/powerpoint/2010/main" val="2124684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95924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a:ea typeface="Verdana" panose="020B0604030504040204" pitchFamily="34" charset="0"/>
                <a:cs typeface="Verdana" panose="020B0604030504040204" pitchFamily="34" charset="0"/>
              </a:rPr>
              <a:t>One way to work with the willing is to create a structure that leverages their data skills while unburdening faculty who are less comfortable with data-driven advising. </a:t>
            </a:r>
            <a:r>
              <a:rPr lang="en-US" b="1" dirty="0">
                <a:ea typeface="Verdana" panose="020B0604030504040204" pitchFamily="34" charset="0"/>
                <a:cs typeface="Verdana" panose="020B0604030504040204" pitchFamily="34" charset="0"/>
              </a:rPr>
              <a:t>UMass Dartmouth’s Psychology Department </a:t>
            </a:r>
            <a:r>
              <a:rPr lang="en-US" dirty="0">
                <a:ea typeface="Verdana" panose="020B0604030504040204" pitchFamily="34" charset="0"/>
                <a:cs typeface="Verdana" panose="020B0604030504040204" pitchFamily="34" charset="0"/>
              </a:rPr>
              <a:t>is currently </a:t>
            </a:r>
            <a:r>
              <a:rPr lang="en-US" b="1" dirty="0">
                <a:ea typeface="Verdana" panose="020B0604030504040204" pitchFamily="34" charset="0"/>
                <a:cs typeface="Verdana" panose="020B0604030504040204" pitchFamily="34" charset="0"/>
              </a:rPr>
              <a:t>re-organizing to assign caseloads specialized by student risk. </a:t>
            </a:r>
            <a:r>
              <a:rPr lang="en-US" dirty="0">
                <a:ea typeface="Verdana" panose="020B0604030504040204" pitchFamily="34" charset="0"/>
                <a:cs typeface="Verdana" panose="020B0604030504040204" pitchFamily="34" charset="0"/>
              </a:rPr>
              <a:t>Psychology is one of the largest majors on campus with approximately 400 students. In the past, faculty advised equal numbers of randomly-assigned students—causing faculty to feel overburdened with large, diverse caseloads especially during peak advising times.</a:t>
            </a:r>
          </a:p>
          <a:p>
            <a:endParaRPr lang="en-US" dirty="0">
              <a:ea typeface="Verdana" panose="020B0604030504040204" pitchFamily="34" charset="0"/>
              <a:cs typeface="Verdana" panose="020B0604030504040204" pitchFamily="34" charset="0"/>
            </a:endParaRPr>
          </a:p>
          <a:p>
            <a:r>
              <a:rPr lang="en-US" dirty="0">
                <a:ea typeface="Verdana" panose="020B0604030504040204" pitchFamily="34" charset="0"/>
                <a:cs typeface="Verdana" panose="020B0604030504040204" pitchFamily="34" charset="0"/>
              </a:rPr>
              <a:t>This past year, the new department chair devised five faculty advisor roles shown here: </a:t>
            </a:r>
            <a:r>
              <a:rPr lang="en-US" dirty="0" err="1">
                <a:ea typeface="Verdana" panose="020B0604030504040204" pitchFamily="34" charset="0"/>
                <a:cs typeface="Verdana" panose="020B0604030504040204" pitchFamily="34" charset="0"/>
              </a:rPr>
              <a:t>probationists</a:t>
            </a:r>
            <a:r>
              <a:rPr lang="en-US" dirty="0">
                <a:ea typeface="Verdana" panose="020B0604030504040204" pitchFamily="34" charset="0"/>
                <a:cs typeface="Verdana" panose="020B0604030504040204" pitchFamily="34" charset="0"/>
              </a:rPr>
              <a:t>, auditors, </a:t>
            </a:r>
            <a:r>
              <a:rPr lang="en-US" dirty="0" err="1">
                <a:ea typeface="Verdana" panose="020B0604030504040204" pitchFamily="34" charset="0"/>
                <a:cs typeface="Verdana" panose="020B0604030504040204" pitchFamily="34" charset="0"/>
              </a:rPr>
              <a:t>freshmanists</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transferists</a:t>
            </a:r>
            <a:r>
              <a:rPr lang="en-US" dirty="0">
                <a:ea typeface="Verdana" panose="020B0604030504040204" pitchFamily="34" charset="0"/>
                <a:cs typeface="Verdana" panose="020B0604030504040204" pitchFamily="34" charset="0"/>
              </a:rPr>
              <a:t>, and generalists (he made up some words along the way, I didn’t realize how difficult they were to say aloud!). If we take them in reverse order:</a:t>
            </a:r>
          </a:p>
          <a:p>
            <a:pPr lvl="1"/>
            <a:r>
              <a:rPr lang="en-US" sz="1100" b="1" dirty="0">
                <a:latin typeface="Verdana" panose="020B0604030504040204" pitchFamily="34" charset="0"/>
                <a:ea typeface="Verdana" panose="020B0604030504040204" pitchFamily="34" charset="0"/>
                <a:cs typeface="Verdana" panose="020B0604030504040204" pitchFamily="34" charset="0"/>
              </a:rPr>
              <a:t>Generalists</a:t>
            </a:r>
            <a:r>
              <a:rPr lang="en-US" sz="1100" dirty="0">
                <a:latin typeface="Verdana" panose="020B0604030504040204" pitchFamily="34" charset="0"/>
                <a:ea typeface="Verdana" panose="020B0604030504040204" pitchFamily="34" charset="0"/>
                <a:cs typeface="Verdana" panose="020B0604030504040204" pitchFamily="34" charset="0"/>
              </a:rPr>
              <a:t> – work with larger cohorts of “low maintenance” students who need help with basic tasks.</a:t>
            </a:r>
          </a:p>
          <a:p>
            <a:pPr lvl="1"/>
            <a:r>
              <a:rPr lang="en-US" sz="1100" b="1" dirty="0" err="1">
                <a:latin typeface="Verdana" panose="020B0604030504040204" pitchFamily="34" charset="0"/>
                <a:ea typeface="Verdana" panose="020B0604030504040204" pitchFamily="34" charset="0"/>
                <a:cs typeface="Verdana" panose="020B0604030504040204" pitchFamily="34" charset="0"/>
              </a:rPr>
              <a:t>Transferists</a:t>
            </a:r>
            <a:r>
              <a:rPr lang="en-US" sz="1100" dirty="0">
                <a:latin typeface="Verdana" panose="020B0604030504040204" pitchFamily="34" charset="0"/>
                <a:ea typeface="Verdana" panose="020B0604030504040204" pitchFamily="34" charset="0"/>
                <a:cs typeface="Verdana" panose="020B0604030504040204" pitchFamily="34" charset="0"/>
              </a:rPr>
              <a:t> – work with a slightly smaller cohort of only transfer students. Because these students often have unique and complex articulation needs, </a:t>
            </a:r>
            <a:r>
              <a:rPr lang="en-US" sz="1100" dirty="0" err="1">
                <a:latin typeface="Verdana" panose="020B0604030504040204" pitchFamily="34" charset="0"/>
                <a:ea typeface="Verdana" panose="020B0604030504040204" pitchFamily="34" charset="0"/>
                <a:cs typeface="Verdana" panose="020B0604030504040204" pitchFamily="34" charset="0"/>
              </a:rPr>
              <a:t>transferists</a:t>
            </a:r>
            <a:r>
              <a:rPr lang="en-US" sz="1100" dirty="0">
                <a:latin typeface="Verdana" panose="020B0604030504040204" pitchFamily="34" charset="0"/>
                <a:ea typeface="Verdana" panose="020B0604030504040204" pitchFamily="34" charset="0"/>
                <a:cs typeface="Verdana" panose="020B0604030504040204" pitchFamily="34" charset="0"/>
              </a:rPr>
              <a:t> will need to be the ones up to speed on the nitty gritty details of articulation.</a:t>
            </a:r>
          </a:p>
          <a:p>
            <a:pPr lvl="1"/>
            <a:r>
              <a:rPr lang="en-US" sz="1100" b="1" dirty="0" err="1">
                <a:latin typeface="Verdana" panose="020B0604030504040204" pitchFamily="34" charset="0"/>
                <a:ea typeface="Verdana" panose="020B0604030504040204" pitchFamily="34" charset="0"/>
                <a:cs typeface="Verdana" panose="020B0604030504040204" pitchFamily="34" charset="0"/>
              </a:rPr>
              <a:t>Freshmanists</a:t>
            </a:r>
            <a:r>
              <a:rPr lang="en-US" sz="1100" b="1" dirty="0">
                <a:latin typeface="Verdana" panose="020B0604030504040204" pitchFamily="34" charset="0"/>
                <a:ea typeface="Verdana" panose="020B0604030504040204" pitchFamily="34" charset="0"/>
                <a:cs typeface="Verdana" panose="020B0604030504040204" pitchFamily="34" charset="0"/>
              </a:rPr>
              <a:t> </a:t>
            </a:r>
            <a:r>
              <a:rPr lang="en-US" sz="1100" dirty="0">
                <a:latin typeface="Verdana" panose="020B0604030504040204" pitchFamily="34" charset="0"/>
                <a:ea typeface="Verdana" panose="020B0604030504040204" pitchFamily="34" charset="0"/>
                <a:cs typeface="Verdana" panose="020B0604030504040204" pitchFamily="34" charset="0"/>
              </a:rPr>
              <a:t>are faculty who also teach the Intro to College course for psych majors, and are responsible for meeting with freshman. They also function as gatekeeper for the major (meeting with students interested in switching in)</a:t>
            </a:r>
            <a:endParaRPr lang="en-US" sz="1100" b="1" dirty="0">
              <a:latin typeface="Verdana" panose="020B0604030504040204" pitchFamily="34" charset="0"/>
              <a:ea typeface="Verdana" panose="020B0604030504040204" pitchFamily="34" charset="0"/>
              <a:cs typeface="Verdana" panose="020B0604030504040204" pitchFamily="34" charset="0"/>
            </a:endParaRPr>
          </a:p>
          <a:p>
            <a:pPr lvl="1"/>
            <a:r>
              <a:rPr lang="en-US" sz="1100" dirty="0">
                <a:latin typeface="Verdana" panose="020B0604030504040204" pitchFamily="34" charset="0"/>
                <a:ea typeface="Verdana" panose="020B0604030504040204" pitchFamily="34" charset="0"/>
                <a:cs typeface="Verdana" panose="020B0604030504040204" pitchFamily="34" charset="0"/>
              </a:rPr>
              <a:t>Faculty in the </a:t>
            </a:r>
            <a:r>
              <a:rPr lang="en-US" sz="1100" b="1" dirty="0">
                <a:latin typeface="Verdana" panose="020B0604030504040204" pitchFamily="34" charset="0"/>
                <a:ea typeface="Verdana" panose="020B0604030504040204" pitchFamily="34" charset="0"/>
                <a:cs typeface="Verdana" panose="020B0604030504040204" pitchFamily="34" charset="0"/>
              </a:rPr>
              <a:t>Auditors</a:t>
            </a:r>
            <a:r>
              <a:rPr lang="en-US" sz="1100" dirty="0">
                <a:latin typeface="Verdana" panose="020B0604030504040204" pitchFamily="34" charset="0"/>
                <a:ea typeface="Verdana" panose="020B0604030504040204" pitchFamily="34" charset="0"/>
                <a:cs typeface="Verdana" panose="020B0604030504040204" pitchFamily="34" charset="0"/>
              </a:rPr>
              <a:t> role do not have an assigned caseload, but rather are responsible for identifying and reaching out to students who are off path, and connecting them with the appropriate advisor.</a:t>
            </a:r>
          </a:p>
          <a:p>
            <a:pPr lvl="1"/>
            <a:r>
              <a:rPr lang="en-US" sz="1100" dirty="0">
                <a:latin typeface="Verdana" panose="020B0604030504040204" pitchFamily="34" charset="0"/>
                <a:ea typeface="Verdana" panose="020B0604030504040204" pitchFamily="34" charset="0"/>
                <a:cs typeface="Verdana" panose="020B0604030504040204" pitchFamily="34" charset="0"/>
              </a:rPr>
              <a:t>Finally, the </a:t>
            </a:r>
            <a:r>
              <a:rPr lang="en-US" sz="1100" b="1" dirty="0" err="1">
                <a:latin typeface="Verdana" panose="020B0604030504040204" pitchFamily="34" charset="0"/>
                <a:ea typeface="Verdana" panose="020B0604030504040204" pitchFamily="34" charset="0"/>
                <a:cs typeface="Verdana" panose="020B0604030504040204" pitchFamily="34" charset="0"/>
              </a:rPr>
              <a:t>Probationist</a:t>
            </a:r>
            <a:r>
              <a:rPr lang="en-US" sz="1100" dirty="0">
                <a:latin typeface="Verdana" panose="020B0604030504040204" pitchFamily="34" charset="0"/>
                <a:ea typeface="Verdana" panose="020B0604030504040204" pitchFamily="34" charset="0"/>
                <a:cs typeface="Verdana" panose="020B0604030504040204" pitchFamily="34" charset="0"/>
              </a:rPr>
              <a:t> is responsible for meeting with the highest risk students, students on probation, and working with them to create improvement contracts and discuss alternative majors. Currently, the chair himself serves in this role.</a:t>
            </a:r>
          </a:p>
          <a:p>
            <a:endParaRPr lang="en-US" dirty="0">
              <a:ea typeface="Verdana" panose="020B0604030504040204" pitchFamily="34" charset="0"/>
              <a:cs typeface="Verdana" panose="020B0604030504040204" pitchFamily="34" charset="0"/>
            </a:endParaRPr>
          </a:p>
          <a:p>
            <a:r>
              <a:rPr lang="en-US" dirty="0">
                <a:ea typeface="Verdana" panose="020B0604030504040204" pitchFamily="34" charset="0"/>
                <a:cs typeface="Verdana" panose="020B0604030504040204" pitchFamily="34" charset="0"/>
              </a:rPr>
              <a:t>Auditor and </a:t>
            </a:r>
            <a:r>
              <a:rPr lang="en-US" dirty="0" err="1">
                <a:ea typeface="Verdana" panose="020B0604030504040204" pitchFamily="34" charset="0"/>
                <a:cs typeface="Verdana" panose="020B0604030504040204" pitchFamily="34" charset="0"/>
              </a:rPr>
              <a:t>Probationist</a:t>
            </a:r>
            <a:r>
              <a:rPr lang="en-US" dirty="0">
                <a:ea typeface="Verdana" panose="020B0604030504040204" pitchFamily="34" charset="0"/>
                <a:cs typeface="Verdana" panose="020B0604030504040204" pitchFamily="34" charset="0"/>
              </a:rPr>
              <a:t> are roles for the most engaged faculty, those comfortable with a proactive approach and the use of data in advising. Smaller caseloads ensure that these </a:t>
            </a:r>
            <a:r>
              <a:rPr lang="en-US" dirty="0"/>
              <a:t>they </a:t>
            </a:r>
            <a:r>
              <a:rPr lang="en-US" dirty="0">
                <a:ea typeface="Verdana" panose="020B0604030504040204" pitchFamily="34" charset="0"/>
                <a:cs typeface="Verdana" panose="020B0604030504040204" pitchFamily="34" charset="0"/>
              </a:rPr>
              <a:t>avoid burnout. This practice would fit well within the Population Health framework Ed introduced yesterday for serving different risk populations.</a:t>
            </a:r>
          </a:p>
        </p:txBody>
      </p:sp>
    </p:spTree>
    <p:extLst>
      <p:ext uri="{BB962C8B-B14F-4D97-AF65-F5344CB8AC3E}">
        <p14:creationId xmlns:p14="http://schemas.microsoft.com/office/powerpoint/2010/main" val="3724706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define Mike’s role as a consultant a little bit more. Mike tailored in-person and group training sessions to each department. He </a:t>
            </a:r>
            <a:r>
              <a:rPr lang="en-US" b="1" dirty="0"/>
              <a:t>kept his ear to the ground listening for challenges that SSC could solve </a:t>
            </a:r>
            <a:r>
              <a:rPr lang="en-US" dirty="0"/>
              <a:t>either proactively or in the moment. For example, Mike knew faculty campus-wide had been complaining about the difficulty of navigating Banner to find student information, so he led a group training on SSC’s student overview and the 30-second gut check. When Mike heard the psychology department chair talking about the need for an easier way to create lists of advisees (without waiting for the registrar’s office), he trained that chair on SSC filters and list creation.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Hamline didn’t achieve this level of engagement over night, and it took time for Mike to develop this approach. But we can learn now from his two </a:t>
            </a:r>
            <a:r>
              <a:rPr lang="en-US" b="1" dirty="0"/>
              <a:t>key insights about faculty </a:t>
            </a:r>
            <a:r>
              <a:rPr lang="en-US" dirty="0"/>
              <a:t>training: focus </a:t>
            </a:r>
            <a:r>
              <a:rPr lang="en-US" sz="1100" dirty="0"/>
              <a:t>on solving problems rather than delivering one-size-fits-all training,</a:t>
            </a:r>
            <a:r>
              <a:rPr lang="en-US" sz="1100" baseline="0" dirty="0"/>
              <a:t> and t</a:t>
            </a:r>
            <a:r>
              <a:rPr lang="en-US" sz="1100" dirty="0"/>
              <a:t>ake advantage of difficult questions to create “a-ha moments.” Because Mike</a:t>
            </a:r>
            <a:r>
              <a:rPr lang="en-US" sz="1100" baseline="0" dirty="0"/>
              <a:t> is a peer – he know what questions to anticipate and how to pivot to build buy-in during these trainings. Mike</a:t>
            </a:r>
            <a:r>
              <a:rPr lang="en-US" sz="1100" dirty="0"/>
              <a:t> also echoed the sentiment that it’s not worth investing in the 5% of your faculty that are the most resistant to this. As he put it, “you can’t win ‘</a:t>
            </a:r>
            <a:r>
              <a:rPr lang="en-US" sz="1100" dirty="0" err="1"/>
              <a:t>em</a:t>
            </a:r>
            <a:r>
              <a:rPr lang="en-US" sz="1100" dirty="0"/>
              <a:t> all.”</a:t>
            </a:r>
          </a:p>
          <a:p>
            <a:pPr lvl="0"/>
            <a:endParaRPr lang="en-US" sz="1100" dirty="0">
              <a:solidFill>
                <a:schemeClr val="accent6"/>
              </a:solidFill>
            </a:endParaRPr>
          </a:p>
          <a:p>
            <a:endParaRPr lang="en-US" dirty="0"/>
          </a:p>
        </p:txBody>
      </p:sp>
    </p:spTree>
    <p:extLst>
      <p:ext uri="{BB962C8B-B14F-4D97-AF65-F5344CB8AC3E}">
        <p14:creationId xmlns:p14="http://schemas.microsoft.com/office/powerpoint/2010/main" val="2710168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highly effective extension of faculty representatives is a dedicated faculty trainer.</a:t>
            </a:r>
          </a:p>
          <a:p>
            <a:endParaRPr lang="en-US" dirty="0"/>
          </a:p>
          <a:p>
            <a:r>
              <a:rPr lang="en-US" dirty="0"/>
              <a:t>At Hamline University – this trainer is </a:t>
            </a:r>
            <a:r>
              <a:rPr lang="en-US" b="1" dirty="0"/>
              <a:t>Mike Noreen. </a:t>
            </a:r>
            <a:r>
              <a:rPr lang="en-US" dirty="0"/>
              <a:t>A year ago the Associate Provost at Hamline (a private institution with primarily faculty advising) approached Mike to be the faculty champion for the SSC initiative, and added “EAB Leadership Coordinator” to his job title. Hamline’s utilization is high relative to other faculty advising schools, so we wanted to dig in and find out what worked.</a:t>
            </a:r>
          </a:p>
          <a:p>
            <a:endParaRPr lang="en-US" dirty="0"/>
          </a:p>
          <a:p>
            <a:r>
              <a:rPr lang="en-US" dirty="0"/>
              <a:t>What we found was that </a:t>
            </a:r>
            <a:r>
              <a:rPr lang="en-US" b="1" dirty="0"/>
              <a:t>Mike’s role is actually two-fold. </a:t>
            </a:r>
            <a:r>
              <a:rPr lang="en-US" dirty="0"/>
              <a:t>First, he played and continues to play a key role in faculty training. Mike has made himself available for in-person training by request and will go to faculty’s offices.</a:t>
            </a:r>
          </a:p>
          <a:p>
            <a:endParaRPr lang="en-US" dirty="0"/>
          </a:p>
          <a:p>
            <a:r>
              <a:rPr lang="en-US" dirty="0"/>
              <a:t>Second (and this was surprising), Mike acts as a </a:t>
            </a:r>
            <a:r>
              <a:rPr lang="en-US" b="1" dirty="0"/>
              <a:t>peer consultant</a:t>
            </a:r>
            <a:r>
              <a:rPr lang="en-US" dirty="0"/>
              <a:t>, listening to faculty members’ unique challenges and presenting SSC as a solution to those challenges. </a:t>
            </a:r>
            <a:r>
              <a:rPr lang="en-US" b="1" dirty="0"/>
              <a:t>One of the reasons this works so well is that other faculty view Mike as a highly credible problem-solver and ally.</a:t>
            </a:r>
          </a:p>
        </p:txBody>
      </p:sp>
    </p:spTree>
    <p:extLst>
      <p:ext uri="{BB962C8B-B14F-4D97-AF65-F5344CB8AC3E}">
        <p14:creationId xmlns:p14="http://schemas.microsoft.com/office/powerpoint/2010/main" val="172420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Verdana" panose="020B0604030504040204" pitchFamily="34" charset="0"/>
                <a:ea typeface="+mn-ea"/>
                <a:cs typeface="+mn-cs"/>
              </a:rPr>
              <a:t>Speech Overview:  </a:t>
            </a:r>
            <a:r>
              <a:rPr lang="en-US" sz="1200" kern="1200" dirty="0">
                <a:solidFill>
                  <a:schemeClr val="tx1"/>
                </a:solidFill>
                <a:effectLst/>
                <a:latin typeface="Verdana" panose="020B0604030504040204" pitchFamily="34" charset="0"/>
                <a:ea typeface="+mn-ea"/>
                <a:cs typeface="+mn-cs"/>
              </a:rPr>
              <a:t>The first demand risk factor that we’ll discuss is around fertility rates as its foundational to any discussion on future enrollment.  As we can see from this map, there isn’t a glimmer of hope for most states.  But what we’ll aim to illuminate on the next few slides is that there are other enrollment demand factors that we can inflect to reverse the losses from declines in fertility rates.</a:t>
            </a:r>
          </a:p>
        </p:txBody>
      </p:sp>
      <p:sp>
        <p:nvSpPr>
          <p:cNvPr id="4" name="Slide Number Placeholder 3"/>
          <p:cNvSpPr>
            <a:spLocks noGrp="1"/>
          </p:cNvSpPr>
          <p:nvPr>
            <p:ph type="sldNum" sz="quarter" idx="10"/>
          </p:nvPr>
        </p:nvSpPr>
        <p:spPr/>
        <p:txBody>
          <a:bodyPr/>
          <a:lstStyle/>
          <a:p>
            <a:fld id="{BF4803AB-2594-4B0A-8DC3-A3880FE8631C}" type="slidenum">
              <a:rPr lang="en-US" smtClean="0"/>
              <a:pPr/>
              <a:t>4</a:t>
            </a:fld>
            <a:endParaRPr lang="en-US" dirty="0"/>
          </a:p>
        </p:txBody>
      </p:sp>
    </p:spTree>
    <p:extLst>
      <p:ext uri="{BB962C8B-B14F-4D97-AF65-F5344CB8AC3E}">
        <p14:creationId xmlns:p14="http://schemas.microsoft.com/office/powerpoint/2010/main" val="591587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608" y="5248656"/>
            <a:ext cx="6455664" cy="4047744"/>
          </a:xfrm>
        </p:spPr>
        <p:txBody>
          <a:bodyPr>
            <a:noAutofit/>
          </a:bodyPr>
          <a:lstStyle/>
          <a:p>
            <a:pPr defTabSz="914349">
              <a:defRPr/>
            </a:pPr>
            <a:r>
              <a:rPr lang="en-US" dirty="0"/>
              <a:t>First,</a:t>
            </a:r>
            <a:r>
              <a:rPr lang="en-US" baseline="0" dirty="0"/>
              <a:t> let’s address the peaks. </a:t>
            </a:r>
          </a:p>
          <a:p>
            <a:pPr defTabSz="914349">
              <a:defRPr/>
            </a:pPr>
            <a:endParaRPr lang="en-US" baseline="0" dirty="0"/>
          </a:p>
          <a:p>
            <a:pPr defTabSz="914349">
              <a:defRPr/>
            </a:pPr>
            <a:r>
              <a:rPr lang="en-US" baseline="0" dirty="0"/>
              <a:t>Because of the long gaps between peak advising periods, faculty advisors often feel like they fall out of practice with advising. And when registration kicks in, it’s too late to get up to speed. What faculty really seem to need is a central and organized place where they can find answers</a:t>
            </a:r>
            <a:r>
              <a:rPr lang="en-US" dirty="0"/>
              <a:t> and resources, and learn independently on-demand.</a:t>
            </a:r>
            <a:r>
              <a:rPr lang="en-US" baseline="0" dirty="0"/>
              <a:t> </a:t>
            </a:r>
            <a:r>
              <a:rPr lang="en-US" b="1" baseline="0" dirty="0"/>
              <a:t>A</a:t>
            </a:r>
            <a:r>
              <a:rPr lang="en-US" b="1" dirty="0"/>
              <a:t> faculty resource portal </a:t>
            </a:r>
            <a:r>
              <a:rPr lang="en-US" b="1" baseline="0" dirty="0"/>
              <a:t>is</a:t>
            </a:r>
            <a:r>
              <a:rPr lang="en-US" b="1" dirty="0"/>
              <a:t> a simple and seemingly obvious practice – but it’s actually not that common.</a:t>
            </a:r>
          </a:p>
          <a:p>
            <a:pPr defTabSz="914349">
              <a:defRPr/>
            </a:pPr>
            <a:endParaRPr lang="en-US" b="1" baseline="0" dirty="0"/>
          </a:p>
          <a:p>
            <a:pPr defTabSz="914349">
              <a:defRPr/>
            </a:pPr>
            <a:r>
              <a:rPr lang="en-US" dirty="0"/>
              <a:t>If you attended </a:t>
            </a:r>
            <a:r>
              <a:rPr lang="en-US" b="1" dirty="0"/>
              <a:t>Slippery Rock’s </a:t>
            </a:r>
            <a:r>
              <a:rPr lang="en-US" dirty="0"/>
              <a:t>case study presentation yesterday, you heard about their comprehensive faculty CMS, which is also profiled in the Faculty Engagement Toolkit. On this slide we have two other great examples. On the left is </a:t>
            </a:r>
            <a:r>
              <a:rPr lang="en-US" b="1" dirty="0"/>
              <a:t>University of West Georgia’s </a:t>
            </a:r>
            <a:r>
              <a:rPr lang="en-US" dirty="0"/>
              <a:t>comprehensive faculty toolkit. This was created by an ad hoc committee of faculty tasked with finding solutions to lingering campus problems. The toolkit is structured as a alphabetical list of topics or problems that might come up during an advising conversation – with the appropriate resource and the department to contact for more information/refer a student.</a:t>
            </a:r>
          </a:p>
          <a:p>
            <a:pPr defTabSz="914349">
              <a:defRPr/>
            </a:pPr>
            <a:endParaRPr lang="en-US" b="1" dirty="0"/>
          </a:p>
          <a:p>
            <a:pPr defTabSz="914349">
              <a:defRPr/>
            </a:pPr>
            <a:r>
              <a:rPr lang="en-US" b="1" dirty="0"/>
              <a:t>Indiana University of Pennsylvania</a:t>
            </a:r>
            <a:r>
              <a:rPr lang="en-US" dirty="0"/>
              <a:t> has a similar faculty resource portal, with a page dedicated entirely to SSC. This has effectively removed a lot of </a:t>
            </a:r>
            <a:r>
              <a:rPr lang="en-US" b="1" dirty="0"/>
              <a:t>barriers to accessing and effectively utilizing SSC. </a:t>
            </a:r>
            <a:r>
              <a:rPr lang="en-US" dirty="0"/>
              <a:t>You can see the resources housed on that page here, some provided by EAB, others adapted or created by the AVP for Undergraduate Student Success to be specific to faculty and specific to IUP. F</a:t>
            </a:r>
            <a:r>
              <a:rPr lang="en-US" baseline="0" dirty="0"/>
              <a:t>aculty advisors often feel like their resources are hand-me-downs from professional advising. A dedicated resource hub signals to faculty advisors that SSC leaders understand their unique needs. </a:t>
            </a:r>
          </a:p>
          <a:p>
            <a:pPr marR="0" algn="l" defTabSz="914349" rtl="0" eaLnBrk="1" fontAlgn="auto" latinLnBrk="0" hangingPunct="1">
              <a:lnSpc>
                <a:spcPct val="100000"/>
              </a:lnSpc>
              <a:spcBef>
                <a:spcPts val="0"/>
              </a:spcBef>
              <a:spcAft>
                <a:spcPts val="0"/>
              </a:spcAft>
              <a:buClrTx/>
              <a:buSzTx/>
              <a:tabLst/>
              <a:defRPr/>
            </a:pPr>
            <a:endParaRPr lang="en-US" dirty="0"/>
          </a:p>
          <a:p>
            <a:pPr marR="0" algn="l" defTabSz="914349" rtl="0" eaLnBrk="1" fontAlgn="auto" latinLnBrk="0" hangingPunct="1">
              <a:lnSpc>
                <a:spcPct val="100000"/>
              </a:lnSpc>
              <a:spcBef>
                <a:spcPts val="0"/>
              </a:spcBef>
              <a:spcAft>
                <a:spcPts val="0"/>
              </a:spcAft>
              <a:buClrTx/>
              <a:buSzTx/>
              <a:tabLst/>
              <a:defRPr/>
            </a:pPr>
            <a:r>
              <a:rPr lang="en-US" dirty="0"/>
              <a:t>Again, this is profiled in the toolkit (which is on Box) and the resources themselves are</a:t>
            </a:r>
            <a:r>
              <a:rPr lang="en-US" baseline="0" dirty="0"/>
              <a:t> available upon request.</a:t>
            </a:r>
          </a:p>
        </p:txBody>
      </p:sp>
    </p:spTree>
    <p:extLst>
      <p:ext uri="{BB962C8B-B14F-4D97-AF65-F5344CB8AC3E}">
        <p14:creationId xmlns:p14="http://schemas.microsoft.com/office/powerpoint/2010/main" val="1766967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a:t>Another</a:t>
            </a:r>
            <a:r>
              <a:rPr lang="en-US" baseline="0" dirty="0"/>
              <a:t> strategy </a:t>
            </a:r>
            <a:r>
              <a:rPr lang="en-US" dirty="0"/>
              <a:t>you saw profiled in </a:t>
            </a:r>
            <a:r>
              <a:rPr lang="en-US" baseline="0" dirty="0"/>
              <a:t>the toolkit,</a:t>
            </a:r>
            <a:r>
              <a:rPr lang="en-US" dirty="0"/>
              <a:t> which can be deployed during peak or off-peak advising times, is </a:t>
            </a:r>
            <a:r>
              <a:rPr lang="en-US" b="1" baseline="0" dirty="0"/>
              <a:t>proactive nudge emails</a:t>
            </a:r>
            <a:r>
              <a:rPr lang="en-US" dirty="0"/>
              <a:t>. </a:t>
            </a:r>
          </a:p>
          <a:p>
            <a:endParaRPr lang="en-US" dirty="0"/>
          </a:p>
          <a:p>
            <a:r>
              <a:rPr lang="en-US" dirty="0"/>
              <a:t>These are </a:t>
            </a:r>
            <a:r>
              <a:rPr lang="en-US" baseline="0" dirty="0"/>
              <a:t>an effective way of getting faculty to engage by essential</a:t>
            </a:r>
            <a:r>
              <a:rPr lang="en-US" dirty="0"/>
              <a:t>ly doing the work for them, providing a </a:t>
            </a:r>
            <a:r>
              <a:rPr lang="en-US" b="1" dirty="0"/>
              <a:t>quick/easy opportunity for even your most discouraged faculty to engage in data-driven advising</a:t>
            </a:r>
            <a:r>
              <a:rPr lang="en-US" dirty="0"/>
              <a:t>. In this strategy, SSC leaders, professional advisors, or even faculty champions send nudge emails to faculty members that provide everything they need to send a single round of proactive outreach. </a:t>
            </a:r>
          </a:p>
          <a:p>
            <a:endParaRPr lang="en-US" dirty="0"/>
          </a:p>
          <a:p>
            <a:r>
              <a:rPr lang="en-US" dirty="0"/>
              <a:t>As you see in the </a:t>
            </a:r>
            <a:r>
              <a:rPr lang="en-US" b="1" dirty="0"/>
              <a:t>timeline on the left, </a:t>
            </a:r>
            <a:r>
              <a:rPr lang="en-US" dirty="0"/>
              <a:t>SSC leaders first identify a piece of email outreach that a group of students would benefit from receiving from their faculty advisor. Then, leaders send an email to the faculty advisor including an explicit ask, the list of students to contact, and even a template email. You can see an </a:t>
            </a:r>
            <a:r>
              <a:rPr lang="en-US" b="1" dirty="0"/>
              <a:t>example</a:t>
            </a:r>
            <a:r>
              <a:rPr lang="en-US" dirty="0"/>
              <a:t> on the right, and there are others in the Faculty Engagement Toolkit.</a:t>
            </a:r>
          </a:p>
          <a:p>
            <a:endParaRPr lang="en-US" dirty="0"/>
          </a:p>
          <a:p>
            <a:r>
              <a:rPr lang="en-US" dirty="0"/>
              <a:t>In this way, at a minimum, students receive a proactive message from their advisor at a time when they need it. But SSC leaders that have used this tactic in the past also say it is powerful for showing faculty advisors how simple proactive outreach can be using SSC. If you’ve done any teaching and you’re familiar with the phrase “I do, We do, You do” this strategy is a “We do”.  By doing it for them a couple times, and letting them see the results, some faculty will begin to send proactive outreach on their own.</a:t>
            </a:r>
          </a:p>
        </p:txBody>
      </p:sp>
    </p:spTree>
    <p:extLst>
      <p:ext uri="{BB962C8B-B14F-4D97-AF65-F5344CB8AC3E}">
        <p14:creationId xmlns:p14="http://schemas.microsoft.com/office/powerpoint/2010/main" val="2027122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might nudge emails look like if you execute them as a comprehensive strategy?</a:t>
            </a:r>
            <a:endParaRPr lang="en-US" baseline="0" dirty="0"/>
          </a:p>
          <a:p>
            <a:endParaRPr lang="en-US" dirty="0"/>
          </a:p>
          <a:p>
            <a:r>
              <a:rPr lang="en-US" b="1" baseline="0" dirty="0"/>
              <a:t>Shippensburg University </a:t>
            </a:r>
            <a:r>
              <a:rPr lang="en-US" dirty="0"/>
              <a:t>did exactly this, with positive results. Shippensburg i</a:t>
            </a:r>
            <a:r>
              <a:rPr lang="en-US" baseline="0" dirty="0"/>
              <a:t>s another all-faculty advising school in Pennsylvania.</a:t>
            </a:r>
            <a:r>
              <a:rPr lang="en-US" dirty="0"/>
              <a:t> The Program Owner, Tracy Schoolcraft, launched a series of “just-in-time tips” or nudge emails to faculty advisors across campus. If you attended their case study presentation yesterday, this slide will look familiar. Each of the 11 circles on the </a:t>
            </a:r>
            <a:r>
              <a:rPr lang="en-US" b="1" dirty="0"/>
              <a:t>calendar</a:t>
            </a:r>
            <a:r>
              <a:rPr lang="en-US" dirty="0"/>
              <a:t> represents the timing of an email that went out across the 16-week semester, with examples highlighted in blue.</a:t>
            </a:r>
          </a:p>
          <a:p>
            <a:endParaRPr lang="en-US" dirty="0"/>
          </a:p>
          <a:p>
            <a:r>
              <a:rPr lang="en-US" dirty="0"/>
              <a:t>Tracy found that </a:t>
            </a:r>
            <a:r>
              <a:rPr lang="en-US" b="1" dirty="0"/>
              <a:t>four key things contributed to the effectiveness of these emails: </a:t>
            </a:r>
            <a:r>
              <a:rPr lang="en-US" dirty="0"/>
              <a:t>urgency in messaging, clear action steps, behavior reinforcement (constant reminders that SSC exists and can be helpful in these ways), and peer validation. We know how important it is for faculty to learn from other faculty, and that real-time validation can go a long way.</a:t>
            </a:r>
          </a:p>
          <a:p>
            <a:endParaRPr lang="en-US" dirty="0"/>
          </a:p>
          <a:p>
            <a:r>
              <a:rPr lang="en-US" dirty="0"/>
              <a:t>This strategy among others helped Shippensburg to achieve </a:t>
            </a:r>
            <a:r>
              <a:rPr lang="en-US" b="1" dirty="0"/>
              <a:t>high SSC</a:t>
            </a:r>
            <a:r>
              <a:rPr lang="en-US" b="1" baseline="0" dirty="0"/>
              <a:t> </a:t>
            </a:r>
            <a:r>
              <a:rPr lang="en-US" b="1" dirty="0"/>
              <a:t>engagement among faculty advisors</a:t>
            </a:r>
            <a:r>
              <a:rPr lang="en-US" dirty="0"/>
              <a:t>, comparable</a:t>
            </a:r>
            <a:r>
              <a:rPr lang="en-US" baseline="0" dirty="0"/>
              <a:t> to Hamline’s utilization which you saw on</a:t>
            </a:r>
            <a:r>
              <a:rPr lang="en-US" dirty="0"/>
              <a:t> a previous slide.</a:t>
            </a:r>
            <a:endParaRPr lang="en-US" baseline="0" dirty="0"/>
          </a:p>
        </p:txBody>
      </p:sp>
    </p:spTree>
    <p:extLst>
      <p:ext uri="{BB962C8B-B14F-4D97-AF65-F5344CB8AC3E}">
        <p14:creationId xmlns:p14="http://schemas.microsoft.com/office/powerpoint/2010/main" val="1656351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46063"/>
            <a:ext cx="6529387" cy="4895850"/>
          </a:xfrm>
        </p:spPr>
      </p:sp>
      <p:sp>
        <p:nvSpPr>
          <p:cNvPr id="3" name="Notes Placeholder 2"/>
          <p:cNvSpPr>
            <a:spLocks noGrp="1"/>
          </p:cNvSpPr>
          <p:nvPr>
            <p:ph type="body" idx="1"/>
          </p:nvPr>
        </p:nvSpPr>
        <p:spPr>
          <a:xfrm>
            <a:off x="457199" y="5305927"/>
            <a:ext cx="6087979" cy="3231706"/>
          </a:xfrm>
        </p:spPr>
        <p:txBody>
          <a:bodyPr>
            <a:noAutofit/>
          </a:bodyPr>
          <a:lstStyle/>
          <a:p>
            <a:pPr defTabSz="918071">
              <a:defRPr/>
            </a:pPr>
            <a:r>
              <a:rPr lang="en-US" b="1" dirty="0"/>
              <a:t>Transition: </a:t>
            </a:r>
            <a:r>
              <a:rPr lang="en-US" dirty="0"/>
              <a:t>One way</a:t>
            </a:r>
            <a:r>
              <a:rPr lang="en-US" baseline="0" dirty="0"/>
              <a:t> to assign caseloads strategically that allows for specialization as well as consistency is through the use of major clusters.</a:t>
            </a:r>
          </a:p>
          <a:p>
            <a:pPr defTabSz="918071">
              <a:defRPr/>
            </a:pPr>
            <a:endParaRPr lang="en-US" baseline="0" dirty="0"/>
          </a:p>
          <a:p>
            <a:pPr defTabSz="918071">
              <a:defRPr/>
            </a:pPr>
            <a:r>
              <a:rPr lang="en-US" baseline="0" dirty="0"/>
              <a:t>Abilene Christian University is a small private university in Texas. They underwent a rapid advising overhaul and created “major clusters” to serve as the basis for student caseloads. </a:t>
            </a:r>
          </a:p>
          <a:p>
            <a:pPr defTabSz="918071">
              <a:defRPr/>
            </a:pPr>
            <a:endParaRPr lang="en-US" baseline="0" dirty="0"/>
          </a:p>
          <a:p>
            <a:pPr marL="0" marR="0" lvl="0" indent="0" algn="l" defTabSz="918071" rtl="0" eaLnBrk="1" fontAlgn="auto" latinLnBrk="0" hangingPunct="1">
              <a:lnSpc>
                <a:spcPct val="100000"/>
              </a:lnSpc>
              <a:spcBef>
                <a:spcPts val="0"/>
              </a:spcBef>
              <a:spcAft>
                <a:spcPts val="0"/>
              </a:spcAft>
              <a:buClrTx/>
              <a:buSzTx/>
              <a:buFontTx/>
              <a:buNone/>
              <a:tabLst/>
              <a:defRPr/>
            </a:pPr>
            <a:r>
              <a:rPr lang="en-US" baseline="0" dirty="0"/>
              <a:t>In January of this year, they made the decision to centralize advising and hired new staff and transitioned others which gave them a total of 16 professional advisors who would be housed in a new central space. They wanted to minimize students transitioning between advisors, knowing that 70% of students at ACU change their original major declaration. </a:t>
            </a:r>
          </a:p>
          <a:p>
            <a:pPr marL="0" marR="0" lvl="0" indent="0" algn="l" defTabSz="918071"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8071" rtl="0" eaLnBrk="1" fontAlgn="auto" latinLnBrk="0" hangingPunct="1">
              <a:lnSpc>
                <a:spcPct val="100000"/>
              </a:lnSpc>
              <a:spcBef>
                <a:spcPts val="0"/>
              </a:spcBef>
              <a:spcAft>
                <a:spcPts val="0"/>
              </a:spcAft>
              <a:buClrTx/>
              <a:buSzTx/>
              <a:buFontTx/>
              <a:buNone/>
              <a:tabLst/>
              <a:defRPr/>
            </a:pPr>
            <a:r>
              <a:rPr lang="en-US" baseline="0" dirty="0"/>
              <a:t>Inspired in part by the University of Texas at San Antonio’s major clusters, they started by examining Major Switching Patterns in their Institution Reports to come up with a recommendation for how to combine majors together.</a:t>
            </a:r>
          </a:p>
          <a:p>
            <a:pPr marL="0" marR="0" lvl="0" indent="0" algn="l" defTabSz="918071"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8071" rtl="0" eaLnBrk="1" fontAlgn="auto" latinLnBrk="0" hangingPunct="1">
              <a:lnSpc>
                <a:spcPct val="100000"/>
              </a:lnSpc>
              <a:spcBef>
                <a:spcPts val="0"/>
              </a:spcBef>
              <a:spcAft>
                <a:spcPts val="0"/>
              </a:spcAft>
              <a:buClrTx/>
              <a:buSzTx/>
              <a:buFontTx/>
              <a:buNone/>
              <a:tabLst/>
              <a:defRPr/>
            </a:pPr>
            <a:r>
              <a:rPr lang="en-US" i="1" baseline="0" dirty="0"/>
              <a:t>I’ll note here that major clusters and meta majors are different: meta majors in an academic context/in the context of guided pathways (designed to shorten time to degree by making courses “count” for multiple programs) whereas major clusters are often designed specifically for advising assignments. GSU assigns advisors based on their academic meta majors, so that’s an option as well. </a:t>
            </a:r>
          </a:p>
          <a:p>
            <a:pPr defTabSz="918071">
              <a:defRPr/>
            </a:pPr>
            <a:endParaRPr lang="en-US" baseline="0" dirty="0"/>
          </a:p>
          <a:p>
            <a:pPr defTabSz="918071">
              <a:defRPr/>
            </a:pPr>
            <a:r>
              <a:rPr lang="en-US" baseline="0" dirty="0"/>
              <a:t>Across the summer, ACU shopped the recommendation around to faculty, deans, and the newly hired advisors for feedback, and finalized the clusters in time for the fall semester. They ended up with 16 total clusters, with 1-10 majors and approximately 300 students in each. It was critical to them that the clusters be equitable in size.</a:t>
            </a:r>
          </a:p>
          <a:p>
            <a:pPr defTabSz="918071">
              <a:defRPr/>
            </a:pPr>
            <a:endParaRPr lang="en-US" baseline="0" dirty="0"/>
          </a:p>
          <a:p>
            <a:pPr defTabSz="918071">
              <a:defRPr/>
            </a:pPr>
            <a:r>
              <a:rPr lang="en-US" baseline="0" dirty="0"/>
              <a:t>The benefits of the new model were that students were more likely to keep their advisor all four years, advisors were able to specialize and develop expertise in one area, and advisors work closely with a subset of faculty.</a:t>
            </a:r>
          </a:p>
          <a:p>
            <a:pPr defTabSz="918071">
              <a:defRPr/>
            </a:pPr>
            <a:endParaRPr lang="en-US" baseline="0" dirty="0"/>
          </a:p>
          <a:p>
            <a:r>
              <a:rPr lang="en-US" b="0" i="1" kern="1200" dirty="0">
                <a:solidFill>
                  <a:schemeClr val="tx1"/>
                </a:solidFill>
                <a:effectLst/>
              </a:rPr>
              <a:t>Tamara Long, Dean of Admissions</a:t>
            </a:r>
          </a:p>
          <a:p>
            <a:r>
              <a:rPr lang="en-US" b="0" i="1" kern="1200" dirty="0">
                <a:solidFill>
                  <a:schemeClr val="tx1"/>
                </a:solidFill>
                <a:effectLst/>
              </a:rPr>
              <a:t>Bart Herridge, Dean, Student Engagement &amp; Retention</a:t>
            </a:r>
          </a:p>
        </p:txBody>
      </p:sp>
    </p:spTree>
    <p:extLst>
      <p:ext uri="{BB962C8B-B14F-4D97-AF65-F5344CB8AC3E}">
        <p14:creationId xmlns:p14="http://schemas.microsoft.com/office/powerpoint/2010/main" val="790544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46063"/>
            <a:ext cx="6529387" cy="4895850"/>
          </a:xfrm>
        </p:spPr>
      </p:sp>
      <p:sp>
        <p:nvSpPr>
          <p:cNvPr id="3" name="Notes Placeholder 2"/>
          <p:cNvSpPr>
            <a:spLocks noGrp="1"/>
          </p:cNvSpPr>
          <p:nvPr>
            <p:ph type="body" idx="1"/>
          </p:nvPr>
        </p:nvSpPr>
        <p:spPr>
          <a:xfrm>
            <a:off x="409074" y="5245768"/>
            <a:ext cx="6256421" cy="3291864"/>
          </a:xfrm>
        </p:spPr>
        <p:txBody>
          <a:bodyPr>
            <a:noAutofit/>
          </a:bodyPr>
          <a:lstStyle/>
          <a:p>
            <a:r>
              <a:rPr lang="en-US" b="1" dirty="0"/>
              <a:t>Transition:</a:t>
            </a:r>
            <a:r>
              <a:rPr lang="en-US" b="1" baseline="0" dirty="0"/>
              <a:t> </a:t>
            </a:r>
            <a:r>
              <a:rPr lang="en-US" baseline="0" dirty="0"/>
              <a:t>One unique component of what ACU did was solicit input from not only faculty but from advisors during the formation of the clusters. Then, they thoughtfully paired advisors with clusters based on their background and expertise. To illustrate this, here are four actual major clusters (and ACTUAL advisors) at ACU. </a:t>
            </a:r>
          </a:p>
          <a:p>
            <a:endParaRPr lang="en-US" baseline="0" dirty="0"/>
          </a:p>
          <a:p>
            <a:pPr marL="228600" indent="-228600">
              <a:buFont typeface="+mj-lt"/>
              <a:buAutoNum type="arabicPeriod"/>
            </a:pPr>
            <a:r>
              <a:rPr lang="en-US" b="0" baseline="0" dirty="0"/>
              <a:t>Lindsey has a STEM background, and advises Biochemistry, Biology, and Chemistry students. Lindsey helped navigate some tension between the Biology and Chemistry faculty; historically at ACU, these two departments compete for students and the faculty didn’t want to “share” the same advisor. Lindsey, along with leadership, helped convince the faculty that it was in the students’ best interest to be served by the same (qualified) advisor.</a:t>
            </a:r>
          </a:p>
          <a:p>
            <a:pPr marL="228600" indent="-228600">
              <a:buFont typeface="+mj-lt"/>
              <a:buAutoNum type="arabicPeriod"/>
            </a:pPr>
            <a:endParaRPr lang="en-US" b="0" baseline="0" dirty="0"/>
          </a:p>
          <a:p>
            <a:pPr marL="228600" indent="-228600">
              <a:buFont typeface="+mj-lt"/>
              <a:buAutoNum type="arabicPeriod"/>
            </a:pPr>
            <a:r>
              <a:rPr lang="en-US" b="0" baseline="0" dirty="0"/>
              <a:t>James is a former athletic director and high school football coach who works with Exercise Science, Kinesiology, and Nutrition—often athletes with a lot of transition between these majors.</a:t>
            </a:r>
          </a:p>
          <a:p>
            <a:pPr marL="228600" indent="-228600">
              <a:buFont typeface="+mj-lt"/>
              <a:buAutoNum type="arabicPeriod"/>
            </a:pPr>
            <a:endParaRPr lang="en-US" b="0" baseline="0" dirty="0"/>
          </a:p>
          <a:p>
            <a:pPr marL="228600" indent="-228600">
              <a:buFont typeface="+mj-lt"/>
              <a:buAutoNum type="arabicPeriod"/>
            </a:pPr>
            <a:r>
              <a:rPr lang="en-US" b="0" baseline="0" dirty="0"/>
              <a:t>Sheila is a former communications faculty member passionate about working with students in need, so she serves Bridge Scholars and Undeclared students—students in need of a bit more guidance and support. To make the numbers work she also advises students in the Communications Disorders major—a niche program with very little transition in or out.</a:t>
            </a:r>
          </a:p>
          <a:p>
            <a:pPr marL="228600" indent="-228600">
              <a:buFont typeface="+mj-lt"/>
              <a:buAutoNum type="arabicPeriod"/>
            </a:pPr>
            <a:endParaRPr lang="en-US" b="0"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a:t> Nursing happens to be a large major, so that is the one major that Janelle (a Registered RN) advises. </a:t>
            </a:r>
          </a:p>
          <a:p>
            <a:endParaRPr lang="en-US" baseline="0" dirty="0"/>
          </a:p>
          <a:p>
            <a:r>
              <a:rPr lang="en-US" baseline="0" dirty="0"/>
              <a:t>In the future, ACU will match new advisors with the best possible major cluster based on that candidate’s experience and passion.</a:t>
            </a:r>
          </a:p>
        </p:txBody>
      </p:sp>
    </p:spTree>
    <p:extLst>
      <p:ext uri="{BB962C8B-B14F-4D97-AF65-F5344CB8AC3E}">
        <p14:creationId xmlns:p14="http://schemas.microsoft.com/office/powerpoint/2010/main" val="240124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6</a:t>
            </a:fld>
            <a:endParaRPr lang="en-US" dirty="0"/>
          </a:p>
        </p:txBody>
      </p:sp>
    </p:spTree>
    <p:extLst>
      <p:ext uri="{BB962C8B-B14F-4D97-AF65-F5344CB8AC3E}">
        <p14:creationId xmlns:p14="http://schemas.microsoft.com/office/powerpoint/2010/main" val="261990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Tone: this is old news.  </a:t>
            </a:r>
            <a:endParaRPr lang="en-US" dirty="0"/>
          </a:p>
          <a:p>
            <a:endParaRPr lang="en-US" sz="1200"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We’ll start our discussion today with a graph that we’ve all seen before. College costs continue to rise and this has been true for decades now. When we plot the growth the net tuition over time, we find that the cost of going to college, measured in terms of net tuition, fees, room and board at private institutions has been increasing every year for the last two decades with the exception of a few years during the Great Recession. We’re not even talking about published tuition and fees, that our students and families read about in the headlines. We’re talking about net and since 2000, we’ve seen a 23% increase in average net TFRB, while the median household income grew by only 3%. </a:t>
            </a:r>
          </a:p>
          <a:p>
            <a:endParaRPr lang="en-US" sz="1200" kern="1200" dirty="0">
              <a:solidFill>
                <a:schemeClr val="tx1"/>
              </a:solidFill>
              <a:effectLst/>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Verdana" panose="020B0604030504040204" pitchFamily="34" charset="0"/>
                <a:ea typeface="+mn-ea"/>
                <a:cs typeface="+mn-cs"/>
              </a:rPr>
              <a:t>What our families also understand and have heard loud and clear is that debt continues to accumulate. A few years ago when started talking about debt at EAB, we showed to you a number that seemed astronomical. It was 1.1 trillion in student debt. When we unpacked that number, we found that lots of it came from the for-profit world, lots of it is graduate debt. We found that some of this debt is actually good debt – it means more students are in college, there are more borrowers than in the past. But that nuance is getting lost. Just a few years later, the 1.1 trillion has increased to 1.5 trillion and we’re still trying to outrun the narrative of toxic student debt. It has now gone from just a difficult story to almost a punchline. </a:t>
            </a:r>
            <a:r>
              <a:rPr lang="en-US" sz="1200" kern="1200" baseline="0" dirty="0">
                <a:solidFill>
                  <a:schemeClr val="tx1"/>
                </a:solidFill>
                <a:effectLst/>
                <a:latin typeface="Verdana" panose="020B0604030504040204" pitchFamily="34" charset="0"/>
                <a:ea typeface="+mn-ea"/>
                <a:cs typeface="+mn-cs"/>
              </a:rPr>
              <a:t> </a:t>
            </a:r>
          </a:p>
          <a:p>
            <a:endParaRPr lang="en-US" sz="1200" kern="1200" dirty="0">
              <a:solidFill>
                <a:schemeClr val="tx1"/>
              </a:solidFill>
              <a:effectLst/>
              <a:latin typeface="Verdana" panose="020B0604030504040204" pitchFamily="34" charset="0"/>
              <a:ea typeface="+mn-ea"/>
              <a:cs typeface="+mn-cs"/>
            </a:endParaRPr>
          </a:p>
          <a:p>
            <a:endParaRPr lang="en-US" sz="1200" kern="1200" dirty="0">
              <a:solidFill>
                <a:schemeClr val="tx1"/>
              </a:solidFill>
              <a:effectLst/>
              <a:latin typeface="Verdana" panose="020B0604030504040204" pitchFamily="34" charset="0"/>
              <a:ea typeface="+mn-ea"/>
              <a:cs typeface="+mn-cs"/>
            </a:endParaRPr>
          </a:p>
        </p:txBody>
      </p:sp>
      <p:sp>
        <p:nvSpPr>
          <p:cNvPr id="4" name="Slide Number Placeholder 3"/>
          <p:cNvSpPr>
            <a:spLocks noGrp="1"/>
          </p:cNvSpPr>
          <p:nvPr>
            <p:ph type="sldNum" sz="quarter" idx="10"/>
          </p:nvPr>
        </p:nvSpPr>
        <p:spPr/>
        <p:txBody>
          <a:bodyPr/>
          <a:lstStyle/>
          <a:p>
            <a:fld id="{BF4803AB-2594-4B0A-8DC3-A3880FE8631C}" type="slidenum">
              <a:rPr lang="en-US" smtClean="0"/>
              <a:pPr/>
              <a:t>8</a:t>
            </a:fld>
            <a:endParaRPr lang="en-US" dirty="0"/>
          </a:p>
        </p:txBody>
      </p:sp>
    </p:spTree>
    <p:extLst>
      <p:ext uri="{BB962C8B-B14F-4D97-AF65-F5344CB8AC3E}">
        <p14:creationId xmlns:p14="http://schemas.microsoft.com/office/powerpoint/2010/main" val="23121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http://www.businessinsider.com/afp-generation-z-born-in-the-digital-age-2015-2</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 action="ppaction://noaction"/>
              </a:rPr>
              <a:t>https://www.eab.com/daily-briefing/2016/01/11/move-over-millennials-generation-z-is-coming-to-college</a:t>
            </a:r>
            <a:r>
              <a:rPr lang="en-US"/>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 action="ppaction://noaction"/>
              </a:rPr>
              <a:t>ttps://www.eab.com/SearchAll?q=generation%20z&amp;fq=_readaccessids_int_mv|</a:t>
            </a:r>
            <a:endParaRPr lang="en-US"/>
          </a:p>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9</a:t>
            </a:fld>
            <a:endParaRPr lang="en-US" dirty="0"/>
          </a:p>
        </p:txBody>
      </p:sp>
    </p:spTree>
    <p:extLst>
      <p:ext uri="{BB962C8B-B14F-4D97-AF65-F5344CB8AC3E}">
        <p14:creationId xmlns:p14="http://schemas.microsoft.com/office/powerpoint/2010/main" val="2195073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179182" indent="-179182">
              <a:buFont typeface="Arial" panose="020B0604020202020204" pitchFamily="34" charset="0"/>
              <a:buChar char="•"/>
            </a:pPr>
            <a:r>
              <a:rPr lang="en-US" dirty="0"/>
              <a:t>By all indication, the demand is only going to continue to grow on campus. </a:t>
            </a:r>
          </a:p>
          <a:p>
            <a:pPr marL="179182" indent="-179182">
              <a:buFont typeface="Arial" panose="020B0604020202020204" pitchFamily="34" charset="0"/>
              <a:buChar char="•"/>
            </a:pPr>
            <a:endParaRPr lang="en-US" dirty="0"/>
          </a:p>
          <a:p>
            <a:pPr marL="179182" indent="-179182">
              <a:buFont typeface="Arial" panose="020B0604020202020204" pitchFamily="34" charset="0"/>
              <a:buChar char="•"/>
            </a:pPr>
            <a:r>
              <a:rPr lang="en-US" dirty="0"/>
              <a:t>Data</a:t>
            </a:r>
            <a:r>
              <a:rPr lang="en-US" baseline="0" dirty="0"/>
              <a:t> shows that depression and anxiety are on the rise among teens. </a:t>
            </a:r>
          </a:p>
          <a:p>
            <a:pPr marL="179182" indent="-179182">
              <a:buFont typeface="Arial" panose="020B0604020202020204" pitchFamily="34" charset="0"/>
              <a:buChar char="•"/>
            </a:pPr>
            <a:endParaRPr lang="en-US" baseline="0" dirty="0"/>
          </a:p>
          <a:p>
            <a:pPr marL="179182" indent="-179182">
              <a:buFont typeface="Arial" panose="020B0604020202020204" pitchFamily="34" charset="0"/>
              <a:buChar char="•"/>
            </a:pPr>
            <a:r>
              <a:rPr lang="en-US" baseline="0" dirty="0"/>
              <a:t>Last few years have shown steadily climbing rates in the number of adolescent girls and boys who suffered from a major depressive episode in the last 12 months.</a:t>
            </a:r>
          </a:p>
          <a:p>
            <a:pPr marL="179182" indent="-179182">
              <a:buFont typeface="Arial" panose="020B0604020202020204" pitchFamily="34" charset="0"/>
              <a:buChar char="•"/>
            </a:pPr>
            <a:endParaRPr lang="en-US" baseline="0" dirty="0"/>
          </a:p>
          <a:p>
            <a:pPr marL="179182" indent="-179182">
              <a:buFont typeface="Arial" panose="020B0604020202020204" pitchFamily="34" charset="0"/>
              <a:buChar char="•"/>
            </a:pPr>
            <a:r>
              <a:rPr lang="en-US" baseline="0" dirty="0"/>
              <a:t>And that’s just the start.</a:t>
            </a:r>
          </a:p>
          <a:p>
            <a:pPr marL="657002" lvl="1" indent="-179182">
              <a:buFont typeface="Arial" panose="020B0604020202020204" pitchFamily="34" charset="0"/>
              <a:buChar char="•"/>
            </a:pPr>
            <a:r>
              <a:rPr lang="en-US" baseline="0" dirty="0"/>
              <a:t>Today, 1 in 4 teens meet the criteria for an anxiety disorder.</a:t>
            </a:r>
          </a:p>
          <a:p>
            <a:pPr marL="657002" lvl="1" indent="-179182">
              <a:buFont typeface="Arial" panose="020B0604020202020204" pitchFamily="34" charset="0"/>
              <a:buChar char="•"/>
            </a:pPr>
            <a:r>
              <a:rPr lang="en-US" baseline="0" dirty="0"/>
              <a:t>8% of children have attempted self-injury</a:t>
            </a:r>
          </a:p>
          <a:p>
            <a:pPr marL="477820" lvl="1"/>
            <a:endParaRPr lang="en-US" baseline="0" dirty="0"/>
          </a:p>
          <a:p>
            <a:pPr marL="179182" indent="-179182">
              <a:buFont typeface="Arial" panose="020B0604020202020204" pitchFamily="34" charset="0"/>
              <a:buChar char="•"/>
            </a:pPr>
            <a:r>
              <a:rPr lang="en-US" baseline="0" dirty="0"/>
              <a:t> When these kids come to campus, they are thrust into a new routine with significant and new stressors. They are going to need help to cope with their new environment, and they will look to counseling services to provide that assistance. </a:t>
            </a:r>
            <a:endParaRPr lang="en-US" dirty="0"/>
          </a:p>
        </p:txBody>
      </p:sp>
    </p:spTree>
    <p:extLst>
      <p:ext uri="{BB962C8B-B14F-4D97-AF65-F5344CB8AC3E}">
        <p14:creationId xmlns:p14="http://schemas.microsoft.com/office/powerpoint/2010/main" val="1189209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25" y="242888"/>
            <a:ext cx="6464300" cy="48482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5617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5397366"/>
            <a:ext cx="6461760" cy="3639954"/>
          </a:xfrm>
        </p:spPr>
        <p:txBody>
          <a:bodyPr>
            <a:normAutofit/>
          </a:bodyPr>
          <a:lstStyle/>
          <a:p>
            <a:pPr marL="514350" indent="-514350">
              <a:buFont typeface="+mj-lt"/>
              <a:buAutoNum type="arabicPeriod"/>
            </a:pPr>
            <a:r>
              <a:rPr lang="en-US" dirty="0"/>
              <a:t>Pull back curtain again</a:t>
            </a:r>
          </a:p>
          <a:p>
            <a:pPr marL="514350" indent="-514350">
              <a:buFont typeface="+mj-lt"/>
              <a:buAutoNum type="arabicPeriod"/>
            </a:pPr>
            <a:r>
              <a:rPr lang="en-US" dirty="0"/>
              <a:t>As you know we have hundreds of research conversations each year</a:t>
            </a:r>
          </a:p>
          <a:p>
            <a:pPr marL="514350" indent="-514350">
              <a:buFont typeface="+mj-lt"/>
              <a:buAutoNum type="arabicPeriod"/>
            </a:pPr>
            <a:r>
              <a:rPr lang="en-US" dirty="0"/>
              <a:t>As we started them, we wondered if certain institutions had just found the key best practices to move the dial</a:t>
            </a:r>
          </a:p>
          <a:p>
            <a:pPr marL="514350" indent="-514350">
              <a:buFont typeface="+mj-lt"/>
              <a:buAutoNum type="arabicPeriod"/>
            </a:pPr>
            <a:r>
              <a:rPr lang="en-US" dirty="0"/>
              <a:t>The </a:t>
            </a:r>
            <a:r>
              <a:rPr lang="en-US" dirty="0" err="1"/>
              <a:t>convos</a:t>
            </a:r>
            <a:r>
              <a:rPr lang="en-US" dirty="0"/>
              <a:t> sounded almost identical</a:t>
            </a:r>
          </a:p>
          <a:p>
            <a:pPr marL="514350" indent="-514350">
              <a:buFont typeface="+mj-lt"/>
              <a:buAutoNum type="arabicPeriod"/>
            </a:pPr>
            <a:r>
              <a:rPr lang="en-US" dirty="0"/>
              <a:t>As we digested, it became clear that the difference wasn’t BPs…IT WAS CHANGE MANAGEMENT </a:t>
            </a:r>
          </a:p>
          <a:p>
            <a:pPr marL="514350" indent="-514350">
              <a:buFont typeface="+mj-lt"/>
              <a:buAutoNum type="arabicPeriod"/>
            </a:pPr>
            <a:endParaRPr lang="en-US" dirty="0"/>
          </a:p>
        </p:txBody>
      </p:sp>
    </p:spTree>
    <p:extLst>
      <p:ext uri="{BB962C8B-B14F-4D97-AF65-F5344CB8AC3E}">
        <p14:creationId xmlns:p14="http://schemas.microsoft.com/office/powerpoint/2010/main" val="2226860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Breakaway performers in every selectivity band</a:t>
            </a:r>
          </a:p>
          <a:p>
            <a:r>
              <a:rPr lang="en-US" dirty="0"/>
              <a:t>Even the top</a:t>
            </a:r>
            <a:r>
              <a:rPr lang="en-US" baseline="0" dirty="0"/>
              <a:t> performers in a band are outperforming the lowest performers several selectivity bands up</a:t>
            </a:r>
            <a:endParaRPr lang="en-US" dirty="0"/>
          </a:p>
        </p:txBody>
      </p:sp>
    </p:spTree>
    <p:extLst>
      <p:ext uri="{BB962C8B-B14F-4D97-AF65-F5344CB8AC3E}">
        <p14:creationId xmlns:p14="http://schemas.microsoft.com/office/powerpoint/2010/main" val="2261808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hyperlink" Target="https://eab.box.com/v/eab-one-pager-script"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hyperlink" Target="https://eab.box.com/v/eab-one-pager-script"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userDrawn="1"/>
        </p:nvSpPr>
        <p:spPr bwMode="gray">
          <a:xfrm>
            <a:off x="0" y="552450"/>
            <a:ext cx="2502244" cy="4298949"/>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TextBox 22"/>
          <p:cNvSpPr txBox="1"/>
          <p:nvPr userDrawn="1"/>
        </p:nvSpPr>
        <p:spPr bwMode="gray">
          <a:xfrm>
            <a:off x="264105" y="1739317"/>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a:t>
            </a:r>
            <a:br>
              <a:rPr lang="en-US" sz="2500" b="1" dirty="0">
                <a:solidFill>
                  <a:schemeClr val="bg1"/>
                </a:solidFill>
              </a:rPr>
            </a:br>
            <a:r>
              <a:rPr lang="en-US" sz="2000" b="0" dirty="0">
                <a:solidFill>
                  <a:schemeClr val="bg1"/>
                </a:solidFill>
              </a:rPr>
              <a:t>On-screen</a:t>
            </a:r>
          </a:p>
        </p:txBody>
      </p:sp>
      <p:cxnSp>
        <p:nvCxnSpPr>
          <p:cNvPr id="25" name="Straight Connector 24"/>
          <p:cNvCxnSpPr/>
          <p:nvPr userDrawn="1"/>
        </p:nvCxnSpPr>
        <p:spPr bwMode="gray">
          <a:xfrm>
            <a:off x="271463" y="2566000"/>
            <a:ext cx="206097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71463" y="2644312"/>
            <a:ext cx="2173362" cy="138499"/>
          </a:xfrm>
          <a:prstGeom prst="rect">
            <a:avLst/>
          </a:prstGeom>
          <a:noFill/>
        </p:spPr>
        <p:txBody>
          <a:bodyPr wrap="square" lIns="0" tIns="0" rIns="0" bIns="0" rtlCol="0">
            <a:spAutoFit/>
          </a:bodyPr>
          <a:lstStyle/>
          <a:p>
            <a:pPr>
              <a:spcBef>
                <a:spcPts val="500"/>
              </a:spcBef>
            </a:pPr>
            <a:r>
              <a:rPr lang="pt-BR" sz="900" b="1" dirty="0">
                <a:solidFill>
                  <a:schemeClr val="bg1"/>
                </a:solidFill>
              </a:rPr>
              <a:t>All projected presentations:</a:t>
            </a:r>
          </a:p>
        </p:txBody>
      </p:sp>
      <p:pic>
        <p:nvPicPr>
          <p:cNvPr id="33" name="Picture 32"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666233" y="552450"/>
            <a:ext cx="3459061" cy="2596812"/>
          </a:xfrm>
          <a:prstGeom prst="rect">
            <a:avLst/>
          </a:prstGeom>
          <a:ln w="6350">
            <a:solidFill>
              <a:schemeClr val="accent4"/>
            </a:solidFill>
            <a:miter lim="800000"/>
          </a:ln>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71464" y="897430"/>
            <a:ext cx="1244214" cy="477850"/>
          </a:xfrm>
          <a:prstGeom prst="rect">
            <a:avLst/>
          </a:prstGeom>
        </p:spPr>
      </p:pic>
      <p:sp>
        <p:nvSpPr>
          <p:cNvPr id="32" name="TextBox 31"/>
          <p:cNvSpPr txBox="1"/>
          <p:nvPr userDrawn="1"/>
        </p:nvSpPr>
        <p:spPr bwMode="gray">
          <a:xfrm>
            <a:off x="455635" y="2876813"/>
            <a:ext cx="1344839" cy="897682"/>
          </a:xfrm>
          <a:prstGeom prst="rect">
            <a:avLst/>
          </a:prstGeom>
          <a:noFill/>
        </p:spPr>
        <p:txBody>
          <a:bodyPr wrap="square" lIns="0" tIns="0" rIns="0" bIns="0" rtlCol="0">
            <a:spAutoFit/>
          </a:bodyPr>
          <a:lstStyle/>
          <a:p>
            <a:pPr marL="112713" indent="-112713">
              <a:spcBef>
                <a:spcPts val="400"/>
              </a:spcBef>
              <a:buFont typeface="Arial" panose="020B0604020202020204" pitchFamily="34" charset="0"/>
              <a:buChar char="•"/>
            </a:pPr>
            <a:r>
              <a:rPr lang="en-US" sz="900" dirty="0">
                <a:solidFill>
                  <a:schemeClr val="bg1"/>
                </a:solidFill>
              </a:rPr>
              <a:t>National meetings</a:t>
            </a:r>
          </a:p>
          <a:p>
            <a:pPr marL="112713" indent="-112713">
              <a:spcBef>
                <a:spcPts val="400"/>
              </a:spcBef>
              <a:buFont typeface="Arial" panose="020B0604020202020204" pitchFamily="34" charset="0"/>
              <a:buChar char="•"/>
            </a:pPr>
            <a:r>
              <a:rPr lang="en-US" sz="900" dirty="0">
                <a:solidFill>
                  <a:schemeClr val="bg1"/>
                </a:solidFill>
              </a:rPr>
              <a:t>Webconferences</a:t>
            </a:r>
          </a:p>
          <a:p>
            <a:pPr marL="112713" indent="-112713">
              <a:spcBef>
                <a:spcPts val="400"/>
              </a:spcBef>
              <a:buFont typeface="Arial" panose="020B0604020202020204" pitchFamily="34" charset="0"/>
              <a:buChar char="•"/>
            </a:pPr>
            <a:r>
              <a:rPr lang="en-US" sz="900" dirty="0">
                <a:solidFill>
                  <a:schemeClr val="bg1"/>
                </a:solidFill>
              </a:rPr>
              <a:t>Roundtables</a:t>
            </a:r>
          </a:p>
          <a:p>
            <a:pPr marL="112713"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112713" indent="-112713">
              <a:spcBef>
                <a:spcPts val="400"/>
              </a:spcBef>
              <a:buFont typeface="Arial" panose="020B0604020202020204" pitchFamily="34" charset="0"/>
              <a:buChar char="•"/>
            </a:pPr>
            <a:r>
              <a:rPr lang="en-US" sz="900" dirty="0">
                <a:solidFill>
                  <a:schemeClr val="bg1"/>
                </a:solidFill>
              </a:rPr>
              <a:t>Conferences</a:t>
            </a:r>
          </a:p>
        </p:txBody>
      </p:sp>
      <p:sp>
        <p:nvSpPr>
          <p:cNvPr id="34" name="Rectangle 33"/>
          <p:cNvSpPr/>
          <p:nvPr userDrawn="1"/>
        </p:nvSpPr>
        <p:spPr bwMode="gray">
          <a:xfrm>
            <a:off x="0" y="0"/>
            <a:ext cx="2502244" cy="401986"/>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2019</a:t>
            </a:r>
            <a:r>
              <a:rPr lang="en-US" sz="1200" b="1" baseline="0" dirty="0">
                <a:solidFill>
                  <a:schemeClr val="bg1"/>
                </a:solidFill>
              </a:rPr>
              <a:t> Template Edition</a:t>
            </a:r>
            <a:endParaRPr lang="en-US" sz="1200" b="1" dirty="0">
              <a:solidFill>
                <a:schemeClr val="bg1"/>
              </a:solidFill>
            </a:endParaRPr>
          </a:p>
        </p:txBody>
      </p:sp>
      <p:sp>
        <p:nvSpPr>
          <p:cNvPr id="12" name="Text Placeholder 7"/>
          <p:cNvSpPr txBox="1">
            <a:spLocks/>
          </p:cNvSpPr>
          <p:nvPr userDrawn="1"/>
        </p:nvSpPr>
        <p:spPr bwMode="gray">
          <a:xfrm>
            <a:off x="277813" y="3970588"/>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pic>
        <p:nvPicPr>
          <p:cNvPr id="14" name="Picture 13">
            <a:extLst>
              <a:ext uri="{FF2B5EF4-FFF2-40B4-BE49-F238E27FC236}">
                <a16:creationId xmlns:a16="http://schemas.microsoft.com/office/drawing/2014/main" id="{9166CDF0-C991-469B-B75A-409F40F1564C}"/>
              </a:ext>
            </a:extLst>
          </p:cNvPr>
          <p:cNvPicPr>
            <a:picLocks noChangeAspect="1"/>
          </p:cNvPicPr>
          <p:nvPr userDrawn="1"/>
        </p:nvPicPr>
        <p:blipFill>
          <a:blip r:embed="rId5"/>
          <a:stretch>
            <a:fillRect/>
          </a:stretch>
        </p:blipFill>
        <p:spPr>
          <a:xfrm>
            <a:off x="2678907" y="3320075"/>
            <a:ext cx="3444080" cy="1302544"/>
          </a:xfrm>
          <a:prstGeom prst="rect">
            <a:avLst/>
          </a:prstGeom>
        </p:spPr>
      </p:pic>
      <p:sp>
        <p:nvSpPr>
          <p:cNvPr id="13" name="Rectangle 12">
            <a:extLst>
              <a:ext uri="{FF2B5EF4-FFF2-40B4-BE49-F238E27FC236}">
                <a16:creationId xmlns:a16="http://schemas.microsoft.com/office/drawing/2014/main" id="{E5E0AEC6-4F97-4E0A-AA62-71EC242B1B8D}"/>
              </a:ext>
            </a:extLst>
          </p:cNvPr>
          <p:cNvSpPr/>
          <p:nvPr userDrawn="1"/>
        </p:nvSpPr>
        <p:spPr bwMode="gray">
          <a:xfrm>
            <a:off x="2666233" y="0"/>
            <a:ext cx="3456754"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Delete Page After Reading</a:t>
            </a:r>
          </a:p>
        </p:txBody>
      </p:sp>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TextBox 19"/>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cxnSp>
        <p:nvCxnSpPr>
          <p:cNvPr id="34" name="Straight Connector 33"/>
          <p:cNvCxnSpPr/>
          <p:nvPr userDrawn="1"/>
        </p:nvCxnSpPr>
        <p:spPr bwMode="gray">
          <a:xfrm>
            <a:off x="283818" y="1110912"/>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tx1"/>
                </a:solidFill>
              </a:rPr>
              <a:t>Notes:</a:t>
            </a:r>
          </a:p>
        </p:txBody>
      </p:sp>
      <p:grpSp>
        <p:nvGrpSpPr>
          <p:cNvPr id="24" name="Group 23"/>
          <p:cNvGrpSpPr/>
          <p:nvPr userDrawn="1"/>
        </p:nvGrpSpPr>
        <p:grpSpPr bwMode="gray">
          <a:xfrm>
            <a:off x="5888334" y="0"/>
            <a:ext cx="458401" cy="507600"/>
            <a:chOff x="5888334" y="0"/>
            <a:chExt cx="458401" cy="507600"/>
          </a:xfrm>
        </p:grpSpPr>
        <p:sp>
          <p:nvSpPr>
            <p:cNvPr id="25" name="Freeform 24"/>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TextBox 43"/>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cxnSp>
        <p:nvCxnSpPr>
          <p:cNvPr id="45" name="Straight Connector 44"/>
          <p:cNvCxnSpPr/>
          <p:nvPr userDrawn="1"/>
        </p:nvCxnSpPr>
        <p:spPr bwMode="gray">
          <a:xfrm>
            <a:off x="283818" y="439742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gray">
          <a:xfrm>
            <a:off x="283818" y="1476081"/>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83818" y="1841250"/>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gray">
          <a:xfrm>
            <a:off x="283818" y="220641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83818" y="2571588"/>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gray">
          <a:xfrm>
            <a:off x="283818" y="2936757"/>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gray">
          <a:xfrm>
            <a:off x="283818" y="3301926"/>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gray">
          <a:xfrm>
            <a:off x="283818" y="3667095"/>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gray">
          <a:xfrm>
            <a:off x="283818" y="4032264"/>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sp>
        <p:nvSpPr>
          <p:cNvPr id="20" name="Title 19"/>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Text Placeholder 21"/>
          <p:cNvSpPr>
            <a:spLocks noGrp="1"/>
          </p:cNvSpPr>
          <p:nvPr>
            <p:ph type="body" sz="quarter" idx="16" hasCustomPrompt="1"/>
          </p:nvPr>
        </p:nvSpPr>
        <p:spPr bwMode="gray">
          <a:xfrm>
            <a:off x="371475" y="434285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Tree>
    <p:custDataLst>
      <p:tags r:id="rId1"/>
    </p:custDataLst>
    <p:extLst>
      <p:ext uri="{BB962C8B-B14F-4D97-AF65-F5344CB8AC3E}">
        <p14:creationId xmlns:p14="http://schemas.microsoft.com/office/powerpoint/2010/main" val="3485206770"/>
      </p:ext>
    </p:extLst>
  </p:cSld>
  <p:clrMapOvr>
    <a:masterClrMapping/>
  </p:clrMapOvr>
  <p:extLst>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22860" y="4097682"/>
            <a:ext cx="6355080"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accent3"/>
                </a:solidFill>
                <a:latin typeface="+mn-lt"/>
              </a:defRPr>
            </a:lvl1pPr>
          </a:lstStyle>
          <a:p>
            <a:r>
              <a:rPr lang="en-US" dirty="0"/>
              <a:t>Insert Program Name Here</a:t>
            </a:r>
          </a:p>
        </p:txBody>
      </p:sp>
      <p:sp>
        <p:nvSpPr>
          <p:cNvPr id="4" name="Text Placeholder 3"/>
          <p:cNvSpPr>
            <a:spLocks noGrp="1"/>
          </p:cNvSpPr>
          <p:nvPr>
            <p:ph type="body" sz="quarter" idx="16" hasCustomPrompt="1"/>
          </p:nvPr>
        </p:nvSpPr>
        <p:spPr bwMode="gray">
          <a:xfrm>
            <a:off x="3389943" y="4431033"/>
            <a:ext cx="2987997" cy="153888"/>
          </a:xfrm>
        </p:spPr>
        <p:txBody>
          <a:bodyPr wrap="none"/>
          <a:lstStyle>
            <a:lvl1pPr marL="0" indent="0" algn="r">
              <a:spcBef>
                <a:spcPts val="0"/>
              </a:spcBef>
              <a:buNone/>
              <a:defRPr sz="1000">
                <a:solidFill>
                  <a:schemeClr val="accent3"/>
                </a:solidFill>
              </a:defRPr>
            </a:lvl1pPr>
          </a:lstStyle>
          <a:p>
            <a:pPr lvl="0"/>
            <a:r>
              <a:rPr lang="en-US" dirty="0"/>
              <a:t>Insert Sub-program Name Here (if necessary)</a:t>
            </a:r>
          </a:p>
        </p:txBody>
      </p:sp>
    </p:spTree>
    <p:custDataLst>
      <p:tags r:id="rId1"/>
    </p:custDataLst>
    <p:extLst>
      <p:ext uri="{BB962C8B-B14F-4D97-AF65-F5344CB8AC3E}">
        <p14:creationId xmlns:p14="http://schemas.microsoft.com/office/powerpoint/2010/main" val="1714615953"/>
      </p:ext>
    </p:extLst>
  </p:cSld>
  <p:clrMapOvr>
    <a:masterClrMapping/>
  </p:clrMapOvr>
  <p:extLst>
    <p:ext uri="{DCECCB84-F9BA-43D5-87BE-67443E8EF086}">
      <p15:sldGuideLst xmlns:p15="http://schemas.microsoft.com/office/powerpoint/2012/main">
        <p15:guide id="1" orient="horz" pos="263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Text Placeholder 5"/>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Text Placeholder 7"/>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0" name="Text Placeholder 9"/>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Text Placeholder 11"/>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4" name="Text Placeholder 13"/>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17" name="Text Placeholder 16"/>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26"/>
          <p:cNvSpPr>
            <a:spLocks noGrp="1"/>
          </p:cNvSpPr>
          <p:nvPr>
            <p:ph type="body" sz="quarter" idx="43" hasCustomPrompt="1"/>
          </p:nvPr>
        </p:nvSpPr>
        <p:spPr bwMode="gray">
          <a:xfrm>
            <a:off x="688369" y="2888149"/>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29" name="Text Placeholder 28"/>
          <p:cNvSpPr>
            <a:spLocks noGrp="1"/>
          </p:cNvSpPr>
          <p:nvPr>
            <p:ph type="body" sz="quarter" idx="44" hasCustomPrompt="1"/>
          </p:nvPr>
        </p:nvSpPr>
        <p:spPr bwMode="gray">
          <a:xfrm>
            <a:off x="688369" y="3097903"/>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Straight Connector 15"/>
          <p:cNvCxnSpPr/>
          <p:nvPr userDrawn="1"/>
        </p:nvCxnSpPr>
        <p:spPr bwMode="gray">
          <a:xfrm>
            <a:off x="4773942" y="309824"/>
            <a:ext cx="0" cy="449077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400"/>
              </a:spcBef>
            </a:pPr>
            <a:r>
              <a:rPr lang="en-US" sz="500" b="1" baseline="0" dirty="0">
                <a:solidFill>
                  <a:schemeClr val="tx1"/>
                </a:solidFill>
                <a:latin typeface="+mn-lt"/>
                <a:cs typeface="Arial"/>
              </a:rPr>
              <a:t>LEGAL CAVEAT</a:t>
            </a:r>
          </a:p>
          <a:p>
            <a:pPr>
              <a:spcBef>
                <a:spcPts val="400"/>
              </a:spcBef>
            </a:pPr>
            <a:r>
              <a:rPr lang="en-US" sz="500" baseline="0" dirty="0">
                <a:solidFill>
                  <a:schemeClr val="tx1"/>
                </a:solidFill>
                <a:latin typeface="+mn-lt"/>
                <a:cs typeface="Arial"/>
              </a:rPr>
              <a:t>EAB Global, Inc. (“EAB”) has made efforts to verify the accuracy of the information it provides to members. This report relies</a:t>
            </a:r>
            <a:br>
              <a:rPr lang="en-US" sz="500" baseline="0" dirty="0">
                <a:solidFill>
                  <a:schemeClr val="tx1"/>
                </a:solidFill>
                <a:latin typeface="+mn-lt"/>
                <a:cs typeface="Arial"/>
              </a:rPr>
            </a:br>
            <a:r>
              <a:rPr lang="en-US" sz="500" baseline="0" dirty="0">
                <a:solidFill>
                  <a:schemeClr val="tx1"/>
                </a:solidFill>
                <a:latin typeface="+mn-lt"/>
                <a:cs typeface="Arial"/>
              </a:rPr>
              <a:t>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a:t>
            </a:r>
            <a:br>
              <a:rPr lang="en-US" sz="500" baseline="0" dirty="0">
                <a:solidFill>
                  <a:schemeClr val="tx1"/>
                </a:solidFill>
                <a:latin typeface="+mn-lt"/>
                <a:cs typeface="Arial"/>
              </a:rPr>
            </a:br>
            <a:r>
              <a:rPr lang="en-US" sz="500" baseline="0" dirty="0">
                <a:solidFill>
                  <a:schemeClr val="tx1"/>
                </a:solidFill>
                <a:latin typeface="+mn-lt"/>
                <a:cs typeface="Arial"/>
              </a:rPr>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600"/>
              </a:spcBef>
            </a:pPr>
            <a:r>
              <a:rPr lang="en-US" sz="500" baseline="0" dirty="0">
                <a:solidFill>
                  <a:schemeClr val="tx1"/>
                </a:solidFill>
                <a:latin typeface="+mn-lt"/>
                <a:cs typeface="Arial"/>
              </a:rPr>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p:txBody>
      </p:sp>
    </p:spTree>
    <p:custDataLst>
      <p:tags r:id="rId1"/>
    </p:custDataLst>
    <p:extLst>
      <p:ext uri="{BB962C8B-B14F-4D97-AF65-F5344CB8AC3E}">
        <p14:creationId xmlns:p14="http://schemas.microsoft.com/office/powerpoint/2010/main" val="2756965695"/>
      </p:ext>
    </p:extLst>
  </p:cSld>
  <p:clrMapOvr>
    <a:masterClrMapping/>
  </p:clrMapOvr>
  <p:extLst>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860213" y="24057"/>
            <a:ext cx="1473868" cy="4514056"/>
          </a:xfrm>
          <a:prstGeom prst="rect">
            <a:avLst/>
          </a:prstGeom>
          <a:noFill/>
        </p:spPr>
        <p:txBody>
          <a:bodyPr wrap="square" lIns="0" tIns="0" rIns="0" bIns="0" rtlCol="0">
            <a:spAutoFit/>
          </a:bodyPr>
          <a:lstStyle/>
          <a:p>
            <a:pPr>
              <a:spcBef>
                <a:spcPts val="400"/>
              </a:spcBef>
            </a:pPr>
            <a:r>
              <a:rPr lang="en-US" sz="500" b="1" baseline="0" dirty="0">
                <a:solidFill>
                  <a:schemeClr val="tx1"/>
                </a:solidFill>
                <a:latin typeface="+mn-lt"/>
                <a:cs typeface="Arial"/>
              </a:rPr>
              <a:t>IMPORTANT: Please read the following.</a:t>
            </a:r>
          </a:p>
          <a:p>
            <a:pPr>
              <a:spcBef>
                <a:spcPts val="400"/>
              </a:spcBef>
            </a:pPr>
            <a:r>
              <a:rPr lang="en-US" sz="500" baseline="0" dirty="0">
                <a:solidFill>
                  <a:schemeClr val="tx1"/>
                </a:solidFill>
                <a:latin typeface="+mn-lt"/>
                <a:cs typeface="Arial"/>
              </a:rPr>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91440" indent="-114300">
              <a:spcBef>
                <a:spcPts val="400"/>
              </a:spcBef>
            </a:pPr>
            <a:r>
              <a:rPr lang="en-US" sz="500" baseline="0" dirty="0">
                <a:solidFill>
                  <a:schemeClr val="tx1"/>
                </a:solidFill>
                <a:latin typeface="+mn-lt"/>
                <a:cs typeface="Arial"/>
              </a:rPr>
              <a:t>1.	All right, title, and interest in and to this Report is owned by an EAB Organization. Except as stated herein, no right, license, permission, or interest of any kind in </a:t>
            </a:r>
            <a:br>
              <a:rPr lang="en-US" sz="500" baseline="0" dirty="0">
                <a:solidFill>
                  <a:schemeClr val="tx1"/>
                </a:solidFill>
                <a:latin typeface="+mn-lt"/>
                <a:cs typeface="Arial"/>
              </a:rPr>
            </a:br>
            <a:r>
              <a:rPr lang="en-US" sz="500" baseline="0" dirty="0">
                <a:solidFill>
                  <a:schemeClr val="tx1"/>
                </a:solidFill>
                <a:latin typeface="+mn-lt"/>
                <a:cs typeface="Arial"/>
              </a:rPr>
              <a:t>this Report is intended to be given, transferred to, or acquired by a member. Each member is authorized to use this Report only to the extent expressly authorized herein.</a:t>
            </a:r>
          </a:p>
          <a:p>
            <a:pPr marL="91440" indent="-114300">
              <a:spcBef>
                <a:spcPts val="400"/>
              </a:spcBef>
            </a:pPr>
            <a:r>
              <a:rPr lang="en-US" sz="500" baseline="0" dirty="0">
                <a:solidFill>
                  <a:schemeClr val="tx1"/>
                </a:solidFill>
                <a:latin typeface="+mn-lt"/>
                <a:cs typeface="Arial"/>
              </a:rPr>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91440" indent="-114300">
              <a:spcBef>
                <a:spcPts val="400"/>
              </a:spcBef>
            </a:pPr>
            <a:r>
              <a:rPr lang="en-US" sz="500" baseline="0" dirty="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a:t>
            </a:r>
            <a:br>
              <a:rPr lang="en-US" sz="500" baseline="0" dirty="0">
                <a:solidFill>
                  <a:schemeClr val="tx1"/>
                </a:solidFill>
                <a:latin typeface="+mn-lt"/>
                <a:cs typeface="Arial"/>
              </a:rPr>
            </a:br>
            <a:r>
              <a:rPr lang="en-US" sz="500" baseline="0" dirty="0">
                <a:solidFill>
                  <a:schemeClr val="tx1"/>
                </a:solidFill>
                <a:latin typeface="+mn-lt"/>
                <a:cs typeface="Arial"/>
              </a:rPr>
              <a:t>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91440" indent="-114300">
              <a:spcBef>
                <a:spcPts val="400"/>
              </a:spcBef>
            </a:pPr>
            <a:r>
              <a:rPr lang="en-US" sz="500" baseline="0" dirty="0">
                <a:solidFill>
                  <a:schemeClr val="tx1"/>
                </a:solidFill>
                <a:latin typeface="+mn-lt"/>
                <a:cs typeface="Arial"/>
              </a:rPr>
              <a:t>4.	Each member shall not remove from this Report any confidential markings, copyright notices, and/or other similar indicia herein.</a:t>
            </a:r>
          </a:p>
          <a:p>
            <a:pPr marL="91440" indent="-114300">
              <a:spcBef>
                <a:spcPts val="400"/>
              </a:spcBef>
            </a:pPr>
            <a:r>
              <a:rPr lang="en-US" sz="500" baseline="0" dirty="0">
                <a:solidFill>
                  <a:schemeClr val="tx1"/>
                </a:solidFill>
                <a:latin typeface="+mn-lt"/>
                <a:cs typeface="Arial"/>
              </a:rPr>
              <a:t>5.	Each member is responsible for any breach of its obligations as stated herein by any of its employees or agents.</a:t>
            </a:r>
          </a:p>
          <a:p>
            <a:pPr marL="91440" indent="-114300">
              <a:spcBef>
                <a:spcPts val="400"/>
              </a:spcBef>
            </a:pPr>
            <a:r>
              <a:rPr lang="en-US" sz="500" baseline="0" dirty="0">
                <a:solidFill>
                  <a:schemeClr val="tx1"/>
                </a:solidFill>
                <a:latin typeface="+mn-lt"/>
                <a:cs typeface="Arial"/>
              </a:rPr>
              <a:t>6.	If a member is unwilling to abide by any </a:t>
            </a:r>
            <a:br>
              <a:rPr lang="en-US" sz="500" baseline="0" dirty="0">
                <a:solidFill>
                  <a:schemeClr val="tx1"/>
                </a:solidFill>
                <a:latin typeface="+mn-lt"/>
                <a:cs typeface="Arial"/>
              </a:rPr>
            </a:br>
            <a:r>
              <a:rPr lang="en-US" sz="500" baseline="0" dirty="0">
                <a:solidFill>
                  <a:schemeClr val="tx1"/>
                </a:solidFill>
                <a:latin typeface="+mn-lt"/>
                <a:cs typeface="Arial"/>
              </a:rPr>
              <a:t>of the foregoing obligations, then such member shall promptly return this Report and all copies thereof to EAB.</a:t>
            </a:r>
          </a:p>
        </p:txBody>
      </p:sp>
      <p:cxnSp>
        <p:nvCxnSpPr>
          <p:cNvPr id="10" name="Straight Connector 9"/>
          <p:cNvCxnSpPr/>
          <p:nvPr userDrawn="1"/>
        </p:nvCxnSpPr>
        <p:spPr bwMode="gray">
          <a:xfrm>
            <a:off x="4773942" y="0"/>
            <a:ext cx="0" cy="452278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Title 1"/>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Text Placeholder 5"/>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Text Placeholder 7"/>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7" name="Text Placeholder 9"/>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Text Placeholder 11"/>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9" name="Text Placeholder 13"/>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40" name="Text Placeholder 16"/>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41" name="Text Placeholder 26"/>
          <p:cNvSpPr>
            <a:spLocks noGrp="1"/>
          </p:cNvSpPr>
          <p:nvPr>
            <p:ph type="body" sz="quarter" idx="43" hasCustomPrompt="1"/>
          </p:nvPr>
        </p:nvSpPr>
        <p:spPr bwMode="gray">
          <a:xfrm>
            <a:off x="591552" y="2888149"/>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2" name="Text Placeholder 28"/>
          <p:cNvSpPr>
            <a:spLocks noGrp="1"/>
          </p:cNvSpPr>
          <p:nvPr>
            <p:ph type="body" sz="quarter" idx="44" hasCustomPrompt="1"/>
          </p:nvPr>
        </p:nvSpPr>
        <p:spPr bwMode="gray">
          <a:xfrm>
            <a:off x="591552" y="3097903"/>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Straight Connector 12"/>
          <p:cNvCxnSpPr/>
          <p:nvPr userDrawn="1"/>
        </p:nvCxnSpPr>
        <p:spPr bwMode="gray">
          <a:xfrm>
            <a:off x="4086830"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4173101" y="198787"/>
            <a:ext cx="2060883" cy="4429575"/>
          </a:xfrm>
          <a:prstGeom prst="rect">
            <a:avLst/>
          </a:prstGeom>
          <a:noFill/>
        </p:spPr>
        <p:txBody>
          <a:bodyPr wrap="square" lIns="0" tIns="0" rIns="0" bIns="0" rtlCol="0">
            <a:noAutofit/>
          </a:bodyPr>
          <a:lstStyle/>
          <a:p>
            <a:pPr>
              <a:spcBef>
                <a:spcPts val="300"/>
              </a:spcBef>
            </a:pPr>
            <a:r>
              <a:rPr lang="en-US" sz="420" b="1" dirty="0"/>
              <a:t>LEGAL CAVEAT</a:t>
            </a:r>
          </a:p>
          <a:p>
            <a:pPr>
              <a:spcBef>
                <a:spcPts val="300"/>
              </a:spcBef>
            </a:pPr>
            <a:r>
              <a:rPr lang="en-US" sz="420" dirty="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420" baseline="0" dirty="0"/>
              <a:t> </a:t>
            </a:r>
            <a:r>
              <a:rPr lang="en-US" sz="420" dirty="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300"/>
              </a:spcBef>
            </a:pPr>
            <a:r>
              <a:rPr lang="en-US" sz="420" dirty="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a:t>
            </a:r>
            <a:br>
              <a:rPr lang="en-US" sz="420" dirty="0"/>
            </a:br>
            <a:r>
              <a:rPr lang="en-US" sz="420" dirty="0"/>
              <a:t>(b) an endorsement of the company or its products or services by an EAB Organization. No EAB Organization is affiliated with any such company.</a:t>
            </a:r>
          </a:p>
          <a:p>
            <a:pPr>
              <a:spcBef>
                <a:spcPts val="800"/>
              </a:spcBef>
            </a:pPr>
            <a:r>
              <a:rPr lang="en-US" sz="420" b="1" dirty="0"/>
              <a:t>IMPORTANT: Please read the following.</a:t>
            </a:r>
          </a:p>
          <a:p>
            <a:pPr>
              <a:spcBef>
                <a:spcPts val="300"/>
              </a:spcBef>
            </a:pPr>
            <a:r>
              <a:rPr lang="en-US" sz="420" dirty="0"/>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114300" indent="-114300">
              <a:spcBef>
                <a:spcPts val="300"/>
              </a:spcBef>
            </a:pPr>
            <a:r>
              <a:rPr lang="en-US" sz="420" dirty="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300"/>
              </a:spcBef>
            </a:pPr>
            <a:r>
              <a:rPr lang="en-US" sz="420" dirty="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300"/>
              </a:spcBef>
            </a:pPr>
            <a:r>
              <a:rPr lang="en-US" sz="42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300"/>
              </a:spcBef>
            </a:pPr>
            <a:r>
              <a:rPr lang="en-US" sz="420" dirty="0"/>
              <a:t>4.	Each member shall not remove from this Report any confidential markings, copyright notices, and/or other similar indicia herein.</a:t>
            </a:r>
          </a:p>
          <a:p>
            <a:pPr marL="114300" indent="-114300">
              <a:spcBef>
                <a:spcPts val="300"/>
              </a:spcBef>
            </a:pPr>
            <a:r>
              <a:rPr lang="en-US" sz="420" dirty="0"/>
              <a:t>5.	Each member is responsible for any breach of its obligations as stated herein by any of its employees or agents.</a:t>
            </a:r>
          </a:p>
          <a:p>
            <a:pPr marL="114300" indent="-114300">
              <a:spcBef>
                <a:spcPts val="300"/>
              </a:spcBef>
            </a:pPr>
            <a:r>
              <a:rPr lang="en-US" sz="420" dirty="0"/>
              <a:t>6.	If a member is unwilling to abide by any 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sp>
        <p:nvSpPr>
          <p:cNvPr id="26" name="Rectangle 25">
            <a:hlinkClick r:id="rId3"/>
          </p:cNvPr>
          <p:cNvSpPr/>
          <p:nvPr userDrawn="1"/>
        </p:nvSpPr>
        <p:spPr bwMode="gray">
          <a:xfrm>
            <a:off x="996386" y="3293849"/>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7" name="Group 26"/>
          <p:cNvGrpSpPr/>
          <p:nvPr userDrawn="1"/>
        </p:nvGrpSpPr>
        <p:grpSpPr>
          <a:xfrm>
            <a:off x="1564154" y="3459989"/>
            <a:ext cx="3272492" cy="957891"/>
            <a:chOff x="2249954" y="8720284"/>
            <a:chExt cx="3272492" cy="957891"/>
          </a:xfrm>
        </p:grpSpPr>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29" name="TextBox 28"/>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a:t>
              </a:r>
            </a:p>
            <a:p>
              <a:pPr algn="ctr">
                <a:spcBef>
                  <a:spcPts val="500"/>
                </a:spcBef>
              </a:pPr>
              <a:r>
                <a:rPr lang="en-US" sz="1000" spc="0" baseline="0" dirty="0">
                  <a:latin typeface="+mj-lt"/>
                </a:rPr>
                <a:t>202-747-1000   </a:t>
              </a:r>
              <a:r>
                <a:rPr lang="en-US" sz="1000" spc="0" baseline="0" dirty="0">
                  <a:solidFill>
                    <a:schemeClr val="accent6"/>
                  </a:solidFill>
                  <a:latin typeface="+mj-lt"/>
                </a:rPr>
                <a:t>eab.com</a:t>
              </a:r>
            </a:p>
          </p:txBody>
        </p:sp>
        <p:cxnSp>
          <p:nvCxnSpPr>
            <p:cNvPr id="30" name="Straight Connector 29"/>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023136"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1_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9" name="Text Placeholder 18"/>
          <p:cNvSpPr>
            <a:spLocks noGrp="1"/>
          </p:cNvSpPr>
          <p:nvPr>
            <p:ph type="body" sz="quarter" idx="10" hasCustomPrompt="1"/>
          </p:nvPr>
        </p:nvSpPr>
        <p:spPr bwMode="gray">
          <a:xfrm>
            <a:off x="262272" y="97401"/>
            <a:ext cx="2543175" cy="123111"/>
          </a:xfrm>
        </p:spPr>
        <p:txBody>
          <a:bodyPr/>
          <a:lstStyle>
            <a:lvl1pPr marL="0" indent="0">
              <a:spcBef>
                <a:spcPts val="0"/>
              </a:spcBef>
              <a:buNone/>
              <a:defRPr sz="800"/>
            </a:lvl1pPr>
          </a:lstStyle>
          <a:p>
            <a:pPr lvl="0"/>
            <a:r>
              <a:rPr lang="en-US" dirty="0"/>
              <a:t>Top Kicker – Verdana 8pt Regular, Title Case</a:t>
            </a:r>
          </a:p>
        </p:txBody>
      </p: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a:t>Slide Subtitle – Verdana 12pt Regular, Title Case</a:t>
            </a:r>
          </a:p>
        </p:txBody>
      </p:sp>
      <p:sp>
        <p:nvSpPr>
          <p:cNvPr id="23" name="Text Placeholder 22"/>
          <p:cNvSpPr>
            <a:spLocks noGrp="1"/>
          </p:cNvSpPr>
          <p:nvPr>
            <p:ph type="body" sz="quarter" idx="12" hasCustomPrompt="1"/>
          </p:nvPr>
        </p:nvSpPr>
        <p:spPr bwMode="gray">
          <a:xfrm>
            <a:off x="266700"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a:t>Slide Title – Rockwell 18pt Regular, Title Case</a:t>
            </a:r>
          </a:p>
        </p:txBody>
      </p:sp>
      <p:sp>
        <p:nvSpPr>
          <p:cNvPr id="28"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spcBef>
                <a:spcPts val="0"/>
              </a:spcBef>
              <a:buNone/>
              <a:defRPr sz="500">
                <a:solidFill>
                  <a:schemeClr val="tx1"/>
                </a:solidFill>
              </a:defRPr>
            </a:lvl1pPr>
          </a:lstStyle>
          <a:p>
            <a:pPr lvl="0"/>
            <a:r>
              <a:rPr lang="en-US" dirty="0"/>
              <a:t>Source: Click to add source. Use a single space after “Source:” and a period at the end of the source. Stretch the box to the left as needed.</a:t>
            </a:r>
          </a:p>
        </p:txBody>
      </p:sp>
      <p:sp>
        <p:nvSpPr>
          <p:cNvPr id="30" name="Text Placeholder 29"/>
          <p:cNvSpPr>
            <a:spLocks noGrp="1"/>
          </p:cNvSpPr>
          <p:nvPr>
            <p:ph type="body" sz="quarter" idx="14"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lvl1pPr>
          </a:lstStyle>
          <a:p>
            <a:pPr lvl="0"/>
            <a:r>
              <a:rPr lang="en-US" dirty="0"/>
              <a:t>Click to add footnote. Numbers appear automatically (no additional space or tab needed). Use a period at the end of each footnote. Stretch the box to the right as needed.</a:t>
            </a:r>
          </a:p>
        </p:txBody>
      </p: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extLst>
      <p:ext uri="{BB962C8B-B14F-4D97-AF65-F5344CB8AC3E}">
        <p14:creationId xmlns:p14="http://schemas.microsoft.com/office/powerpoint/2010/main" val="11252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12800" y="2115916"/>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Text Placeholder 4"/>
          <p:cNvSpPr>
            <a:spLocks noGrp="1"/>
          </p:cNvSpPr>
          <p:nvPr>
            <p:ph type="body" sz="quarter" idx="13" hasCustomPrompt="1"/>
          </p:nvPr>
        </p:nvSpPr>
        <p:spPr bwMode="gray">
          <a:xfrm>
            <a:off x="812800" y="2924994"/>
            <a:ext cx="4389120" cy="169277"/>
          </a:xfrm>
        </p:spPr>
        <p:txBody>
          <a:bodyPr/>
          <a:lstStyle>
            <a:lvl1pPr marL="0" indent="0">
              <a:spcBef>
                <a:spcPts val="0"/>
              </a:spcBef>
              <a:buNone/>
              <a:defRPr sz="1100" baseline="0">
                <a:solidFill>
                  <a:schemeClr val="accent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Text Placeholder 6"/>
          <p:cNvSpPr>
            <a:spLocks noGrp="1"/>
          </p:cNvSpPr>
          <p:nvPr>
            <p:ph type="body" sz="quarter" idx="14" hasCustomPrompt="1"/>
          </p:nvPr>
        </p:nvSpPr>
        <p:spPr bwMode="gray">
          <a:xfrm>
            <a:off x="4294188" y="4245789"/>
            <a:ext cx="1828800" cy="2769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Appears Here Identically to Official Display</a:t>
            </a:r>
          </a:p>
        </p:txBody>
      </p:sp>
      <p:sp>
        <p:nvSpPr>
          <p:cNvPr id="8" name="Rectangle 7"/>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 name="Straight Connector 8"/>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1" pos="512" userDrawn="1">
          <p15:clr>
            <a:srgbClr val="FBAE40"/>
          </p15:clr>
        </p15:guide>
        <p15:guide id="0" orient="horz" pos="1770" userDrawn="1">
          <p15:clr>
            <a:srgbClr val="FBAE40"/>
          </p15:clr>
        </p15:guide>
        <p15:guide id="2" orient="horz" pos="18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sp>
        <p:nvSpPr>
          <p:cNvPr id="44" name="Freeform 22">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55" name="Straight Connector 54">
            <a:extLst>
              <a:ext uri="{FF2B5EF4-FFF2-40B4-BE49-F238E27FC236}">
                <a16:creationId xmlns:a16="http://schemas.microsoft.com/office/drawing/2014/main" id="{CCA2EDD7-0388-4400-A0FE-0B76DBE42557}"/>
              </a:ext>
            </a:extLst>
          </p:cNvPr>
          <p:cNvCxnSpPr>
            <a:cxnSpLocks/>
          </p:cNvCxnSpPr>
          <p:nvPr userDrawn="1"/>
        </p:nvCxnSpPr>
        <p:spPr bwMode="gray">
          <a:xfrm>
            <a:off x="0" y="1935341"/>
            <a:ext cx="2017307" cy="0"/>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Freeform 22">
            <a:extLst>
              <a:ext uri="{FF2B5EF4-FFF2-40B4-BE49-F238E27FC236}">
                <a16:creationId xmlns:a16="http://schemas.microsoft.com/office/drawing/2014/main" id="{B35C43AF-919F-4BAA-8EC4-638FB2640018}"/>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icture 78">
            <a:extLst>
              <a:ext uri="{FF2B5EF4-FFF2-40B4-BE49-F238E27FC236}">
                <a16:creationId xmlns:a16="http://schemas.microsoft.com/office/drawing/2014/main" id="{14AA5082-E522-41B3-8A7A-5302BE19139B}"/>
              </a:ext>
            </a:extLst>
          </p:cNvPr>
          <p:cNvPicPr>
            <a:picLocks noChangeAspect="1"/>
          </p:cNvPicPr>
          <p:nvPr userDrawn="1"/>
        </p:nvPicPr>
        <p:blipFill>
          <a:blip r:embed="rId3"/>
          <a:stretch>
            <a:fillRect/>
          </a:stretch>
        </p:blipFill>
        <p:spPr bwMode="gray">
          <a:xfrm>
            <a:off x="2011680" y="603504"/>
            <a:ext cx="4379985" cy="4200153"/>
          </a:xfrm>
          <a:prstGeom prst="rect">
            <a:avLst/>
          </a:prstGeom>
        </p:spPr>
      </p:pic>
      <p:sp>
        <p:nvSpPr>
          <p:cNvPr id="80" name="Oval 79">
            <a:extLst>
              <a:ext uri="{FF2B5EF4-FFF2-40B4-BE49-F238E27FC236}">
                <a16:creationId xmlns:a16="http://schemas.microsoft.com/office/drawing/2014/main" id="{388963E6-34AD-4B7F-B968-9AD41BBDB734}"/>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 Placeholder 1"/>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8" name="TextBox 7"/>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pic>
        <p:nvPicPr>
          <p:cNvPr id="45" name="Picture 44">
            <a:extLst>
              <a:ext uri="{FF2B5EF4-FFF2-40B4-BE49-F238E27FC236}">
                <a16:creationId xmlns:a16="http://schemas.microsoft.com/office/drawing/2014/main" id="{8253B356-73C4-4A33-9FDB-18EBFACD2DC1}"/>
              </a:ext>
            </a:extLst>
          </p:cNvPr>
          <p:cNvPicPr>
            <a:picLocks noChangeAspect="1"/>
          </p:cNvPicPr>
          <p:nvPr userDrawn="1"/>
        </p:nvPicPr>
        <p:blipFill>
          <a:blip r:embed="rId4"/>
          <a:stretch>
            <a:fillRect/>
          </a:stretch>
        </p:blipFill>
        <p:spPr bwMode="gray">
          <a:xfrm>
            <a:off x="2643774" y="986010"/>
            <a:ext cx="3136584" cy="3139630"/>
          </a:xfrm>
          <a:prstGeom prst="rect">
            <a:avLst/>
          </a:prstGeom>
        </p:spPr>
      </p:pic>
      <p:grpSp>
        <p:nvGrpSpPr>
          <p:cNvPr id="49" name="Group 48">
            <a:extLst>
              <a:ext uri="{FF2B5EF4-FFF2-40B4-BE49-F238E27FC236}">
                <a16:creationId xmlns:a16="http://schemas.microsoft.com/office/drawing/2014/main" id="{1C6B6EF3-92B1-4B46-B9B1-B3564405201B}"/>
              </a:ext>
            </a:extLst>
          </p:cNvPr>
          <p:cNvGrpSpPr/>
          <p:nvPr userDrawn="1"/>
        </p:nvGrpSpPr>
        <p:grpSpPr bwMode="gray">
          <a:xfrm>
            <a:off x="272283" y="905558"/>
            <a:ext cx="1746182" cy="677108"/>
            <a:chOff x="226994" y="941528"/>
            <a:chExt cx="1746182" cy="677108"/>
          </a:xfrm>
        </p:grpSpPr>
        <p:sp>
          <p:nvSpPr>
            <p:cNvPr id="50" name="TextBox 49">
              <a:extLst>
                <a:ext uri="{FF2B5EF4-FFF2-40B4-BE49-F238E27FC236}">
                  <a16:creationId xmlns:a16="http://schemas.microsoft.com/office/drawing/2014/main" id="{4D990C86-80E9-4035-B1A7-351539DA9C1D}"/>
                </a:ext>
              </a:extLst>
            </p:cNvPr>
            <p:cNvSpPr txBox="1"/>
            <p:nvPr userDrawn="1"/>
          </p:nvSpPr>
          <p:spPr bwMode="gray">
            <a:xfrm>
              <a:off x="289781" y="941528"/>
              <a:ext cx="1683395" cy="677108"/>
            </a:xfrm>
            <a:prstGeom prst="rect">
              <a:avLst/>
            </a:prstGeom>
            <a:noFill/>
          </p:spPr>
          <p:txBody>
            <a:bodyPr wrap="square" lIns="0" tIns="0" rIns="0" bIns="0" rtlCol="0">
              <a:spAutoFit/>
            </a:bodyPr>
            <a:lstStyle/>
            <a:p>
              <a:pPr>
                <a:spcBef>
                  <a:spcPts val="500"/>
                </a:spcBef>
              </a:pPr>
              <a:r>
                <a:rPr lang="en-US" sz="1100" b="1" dirty="0">
                  <a:latin typeface="+mj-lt"/>
                </a:rPr>
                <a:t>We help schools </a:t>
              </a:r>
              <a:br>
                <a:rPr lang="en-US" sz="1100" b="1" dirty="0">
                  <a:latin typeface="+mj-lt"/>
                </a:rPr>
              </a:br>
              <a:r>
                <a:rPr lang="en-US" sz="1100" b="1" dirty="0">
                  <a:latin typeface="+mj-lt"/>
                </a:rPr>
                <a:t>support students </a:t>
              </a:r>
              <a:br>
                <a:rPr lang="en-US" sz="1100" b="1" dirty="0">
                  <a:latin typeface="+mj-lt"/>
                </a:rPr>
              </a:br>
              <a:r>
                <a:rPr lang="en-US" sz="1100" dirty="0">
                  <a:solidFill>
                    <a:schemeClr val="accent2"/>
                  </a:solidFill>
                  <a:latin typeface="+mj-lt"/>
                </a:rPr>
                <a:t>from enrollment to </a:t>
              </a:r>
              <a:br>
                <a:rPr lang="en-US" sz="1100" dirty="0">
                  <a:solidFill>
                    <a:schemeClr val="accent2"/>
                  </a:solidFill>
                  <a:latin typeface="+mj-lt"/>
                </a:rPr>
              </a:br>
              <a:r>
                <a:rPr lang="en-US" sz="1100" dirty="0">
                  <a:solidFill>
                    <a:schemeClr val="accent2"/>
                  </a:solidFill>
                  <a:latin typeface="+mj-lt"/>
                </a:rPr>
                <a:t>graduation and beyond</a:t>
              </a:r>
            </a:p>
          </p:txBody>
        </p:sp>
        <p:cxnSp>
          <p:nvCxnSpPr>
            <p:cNvPr id="51" name="Straight Connector 50">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26994" y="969237"/>
              <a:ext cx="5530" cy="649399"/>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9FAD879C-AE39-4D8C-9572-A04525ABE03D}"/>
              </a:ext>
            </a:extLst>
          </p:cNvPr>
          <p:cNvSpPr txBox="1"/>
          <p:nvPr userDrawn="1"/>
        </p:nvSpPr>
        <p:spPr bwMode="gray">
          <a:xfrm>
            <a:off x="2191780" y="721806"/>
            <a:ext cx="1129389"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Find and enroll your right-fit students</a:t>
            </a:r>
          </a:p>
        </p:txBody>
      </p:sp>
      <p:sp>
        <p:nvSpPr>
          <p:cNvPr id="53" name="TextBox 52">
            <a:extLst>
              <a:ext uri="{FF2B5EF4-FFF2-40B4-BE49-F238E27FC236}">
                <a16:creationId xmlns:a16="http://schemas.microsoft.com/office/drawing/2014/main" id="{18AB59BA-9156-48E0-AAFC-71176CA87C54}"/>
              </a:ext>
            </a:extLst>
          </p:cNvPr>
          <p:cNvSpPr txBox="1"/>
          <p:nvPr userDrawn="1"/>
        </p:nvSpPr>
        <p:spPr bwMode="gray">
          <a:xfrm>
            <a:off x="5029132" y="721806"/>
            <a:ext cx="1147566"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Support and graduate more students</a:t>
            </a:r>
          </a:p>
        </p:txBody>
      </p:sp>
      <p:sp>
        <p:nvSpPr>
          <p:cNvPr id="54" name="TextBox 53">
            <a:extLst>
              <a:ext uri="{FF2B5EF4-FFF2-40B4-BE49-F238E27FC236}">
                <a16:creationId xmlns:a16="http://schemas.microsoft.com/office/drawing/2014/main" id="{ADB7DC10-7703-4D6F-8172-B279CBFB82A0}"/>
              </a:ext>
            </a:extLst>
          </p:cNvPr>
          <p:cNvSpPr txBox="1"/>
          <p:nvPr userDrawn="1"/>
        </p:nvSpPr>
        <p:spPr bwMode="gray">
          <a:xfrm>
            <a:off x="3570592" y="4240173"/>
            <a:ext cx="1258401" cy="256737"/>
          </a:xfrm>
          <a:prstGeom prst="rect">
            <a:avLst/>
          </a:prstGeom>
          <a:noFill/>
        </p:spPr>
        <p:txBody>
          <a:bodyPr wrap="square" lIns="0" tIns="0" rIns="0" bIns="0" numCol="1" spcCol="457200" rtlCol="0">
            <a:spAutoFit/>
          </a:bodyPr>
          <a:lstStyle/>
          <a:p>
            <a:pPr marL="112713" indent="-112713">
              <a:lnSpc>
                <a:spcPct val="108000"/>
              </a:lnSpc>
              <a:spcBef>
                <a:spcPts val="600"/>
              </a:spcBef>
              <a:buClr>
                <a:schemeClr val="tx2"/>
              </a:buClr>
              <a:buSzPct val="120000"/>
              <a:buFont typeface="Verdana" panose="020B0604030504040204" pitchFamily="34" charset="0"/>
              <a:buChar char="›"/>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6" name="TextBox 55">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ROOTED IN RESEARCH</a:t>
            </a:r>
          </a:p>
        </p:txBody>
      </p:sp>
      <p:sp>
        <p:nvSpPr>
          <p:cNvPr id="57" name="TextBox 56">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Peer-tested </a:t>
            </a:r>
            <a:br>
              <a:rPr lang="en-US" sz="650" dirty="0">
                <a:solidFill>
                  <a:schemeClr val="bg1"/>
                </a:solidFill>
              </a:rPr>
            </a:br>
            <a:r>
              <a:rPr lang="en-US" sz="650" dirty="0">
                <a:solidFill>
                  <a:schemeClr val="bg1"/>
                </a:solidFill>
              </a:rPr>
              <a:t>best practices</a:t>
            </a:r>
          </a:p>
        </p:txBody>
      </p:sp>
      <p:sp>
        <p:nvSpPr>
          <p:cNvPr id="58" name="TextBox 57">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7,500</a:t>
            </a:r>
            <a:r>
              <a:rPr lang="en-US" sz="1100" baseline="30000" dirty="0">
                <a:solidFill>
                  <a:schemeClr val="tx2"/>
                </a:solidFill>
                <a:latin typeface="+mj-lt"/>
              </a:rPr>
              <a:t>+</a:t>
            </a:r>
          </a:p>
        </p:txBody>
      </p:sp>
      <p:sp>
        <p:nvSpPr>
          <p:cNvPr id="59" name="TextBox 58">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bg1"/>
                </a:solidFill>
              </a:rPr>
              <a:t>Enrollment innovations </a:t>
            </a:r>
            <a:r>
              <a:rPr lang="en-US" sz="650" dirty="0">
                <a:solidFill>
                  <a:schemeClr val="bg1"/>
                </a:solidFill>
              </a:rPr>
              <a:t>tested annually</a:t>
            </a:r>
          </a:p>
        </p:txBody>
      </p:sp>
      <p:sp>
        <p:nvSpPr>
          <p:cNvPr id="60" name="TextBox 59">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500</a:t>
            </a:r>
            <a:r>
              <a:rPr lang="en-US" sz="1100" baseline="30000" dirty="0">
                <a:solidFill>
                  <a:schemeClr val="tx2"/>
                </a:solidFill>
                <a:latin typeface="+mj-lt"/>
              </a:rPr>
              <a:t>+</a:t>
            </a:r>
          </a:p>
        </p:txBody>
      </p:sp>
      <p:grpSp>
        <p:nvGrpSpPr>
          <p:cNvPr id="61" name="Group 60">
            <a:extLst>
              <a:ext uri="{FF2B5EF4-FFF2-40B4-BE49-F238E27FC236}">
                <a16:creationId xmlns:a16="http://schemas.microsoft.com/office/drawing/2014/main" id="{47AC8ACA-20C6-4E46-9DF1-37FD1693BDE9}"/>
              </a:ext>
            </a:extLst>
          </p:cNvPr>
          <p:cNvGrpSpPr/>
          <p:nvPr userDrawn="1"/>
        </p:nvGrpSpPr>
        <p:grpSpPr bwMode="gray">
          <a:xfrm>
            <a:off x="264738" y="2196283"/>
            <a:ext cx="108698" cy="108698"/>
            <a:chOff x="4812593" y="3156606"/>
            <a:chExt cx="316374" cy="316374"/>
          </a:xfrm>
        </p:grpSpPr>
        <p:sp>
          <p:nvSpPr>
            <p:cNvPr id="62" name="Oval 61">
              <a:extLst>
                <a:ext uri="{FF2B5EF4-FFF2-40B4-BE49-F238E27FC236}">
                  <a16:creationId xmlns:a16="http://schemas.microsoft.com/office/drawing/2014/main" id="{E457DA8F-7C30-4052-A7F0-73DDEEC5FB01}"/>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63" name="Freeform 12">
              <a:extLst>
                <a:ext uri="{FF2B5EF4-FFF2-40B4-BE49-F238E27FC236}">
                  <a16:creationId xmlns:a16="http://schemas.microsoft.com/office/drawing/2014/main" id="{34FB12DA-07B5-4E92-A04B-B8FA405F320B}"/>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64" name="TextBox 63">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ADVANTAGE OF SCALE</a:t>
            </a:r>
          </a:p>
        </p:txBody>
      </p:sp>
      <p:sp>
        <p:nvSpPr>
          <p:cNvPr id="65" name="TextBox 64">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Institutions </a:t>
            </a:r>
            <a:br>
              <a:rPr lang="en-US" sz="650" dirty="0">
                <a:solidFill>
                  <a:schemeClr val="bg1"/>
                </a:solidFill>
              </a:rPr>
            </a:br>
            <a:r>
              <a:rPr lang="en-US" sz="650" dirty="0">
                <a:solidFill>
                  <a:schemeClr val="bg1"/>
                </a:solidFill>
              </a:rPr>
              <a:t>served</a:t>
            </a:r>
          </a:p>
        </p:txBody>
      </p:sp>
      <p:sp>
        <p:nvSpPr>
          <p:cNvPr id="66" name="TextBox 65">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1,500</a:t>
            </a:r>
            <a:r>
              <a:rPr lang="en-US" sz="1100" baseline="30000" dirty="0">
                <a:solidFill>
                  <a:schemeClr val="tx2"/>
                </a:solidFill>
                <a:latin typeface="+mj-lt"/>
              </a:rPr>
              <a:t>+</a:t>
            </a:r>
          </a:p>
        </p:txBody>
      </p:sp>
      <p:sp>
        <p:nvSpPr>
          <p:cNvPr id="67" name="TextBox 66">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bg1"/>
                </a:solidFill>
              </a:rPr>
              <a:t>Students supported by our SSMS</a:t>
            </a:r>
          </a:p>
        </p:txBody>
      </p:sp>
      <p:sp>
        <p:nvSpPr>
          <p:cNvPr id="68" name="TextBox 67">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3.7 M</a:t>
            </a:r>
            <a:r>
              <a:rPr lang="en-US" sz="1100" baseline="30000" dirty="0">
                <a:solidFill>
                  <a:schemeClr val="tx2"/>
                </a:solidFill>
                <a:latin typeface="+mj-lt"/>
              </a:rPr>
              <a:t>+</a:t>
            </a:r>
          </a:p>
        </p:txBody>
      </p:sp>
      <p:grpSp>
        <p:nvGrpSpPr>
          <p:cNvPr id="69" name="Group 68">
            <a:extLst>
              <a:ext uri="{FF2B5EF4-FFF2-40B4-BE49-F238E27FC236}">
                <a16:creationId xmlns:a16="http://schemas.microsoft.com/office/drawing/2014/main" id="{BAAE7EC0-4317-4845-B3A1-250D73387686}"/>
              </a:ext>
            </a:extLst>
          </p:cNvPr>
          <p:cNvGrpSpPr/>
          <p:nvPr userDrawn="1"/>
        </p:nvGrpSpPr>
        <p:grpSpPr bwMode="gray">
          <a:xfrm>
            <a:off x="264738" y="3100302"/>
            <a:ext cx="108698" cy="108698"/>
            <a:chOff x="4812593" y="3156606"/>
            <a:chExt cx="316374" cy="316374"/>
          </a:xfrm>
        </p:grpSpPr>
        <p:sp>
          <p:nvSpPr>
            <p:cNvPr id="70" name="Oval 69">
              <a:extLst>
                <a:ext uri="{FF2B5EF4-FFF2-40B4-BE49-F238E27FC236}">
                  <a16:creationId xmlns:a16="http://schemas.microsoft.com/office/drawing/2014/main" id="{2F3EBA82-A9C7-446D-868D-2F6B3AFFDF3F}"/>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1" name="Freeform 12">
              <a:extLst>
                <a:ext uri="{FF2B5EF4-FFF2-40B4-BE49-F238E27FC236}">
                  <a16:creationId xmlns:a16="http://schemas.microsoft.com/office/drawing/2014/main" id="{95F34C82-18A7-4539-99F0-761D7F4BB257}"/>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72" name="TextBox 71">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WE DELIVER RESULTS</a:t>
            </a:r>
          </a:p>
        </p:txBody>
      </p:sp>
      <p:sp>
        <p:nvSpPr>
          <p:cNvPr id="73" name="TextBox 72">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bg1"/>
                </a:solidFill>
              </a:rPr>
              <a:t>Of our partners continue </a:t>
            </a:r>
            <a:r>
              <a:rPr lang="en-US" sz="650" spc="-10" baseline="0" dirty="0">
                <a:solidFill>
                  <a:schemeClr val="bg1"/>
                </a:solidFill>
              </a:rPr>
              <a:t>with us year after year, </a:t>
            </a:r>
            <a:r>
              <a:rPr lang="en-US" sz="650" dirty="0">
                <a:solidFill>
                  <a:schemeClr val="bg1"/>
                </a:solidFill>
              </a:rPr>
              <a:t>reflecting the goals we </a:t>
            </a:r>
            <a:br>
              <a:rPr lang="en-US" sz="650" dirty="0">
                <a:solidFill>
                  <a:schemeClr val="bg1"/>
                </a:solidFill>
              </a:rPr>
            </a:br>
            <a:r>
              <a:rPr lang="en-US" sz="650" b="1" dirty="0">
                <a:solidFill>
                  <a:schemeClr val="tx2"/>
                </a:solidFill>
              </a:rPr>
              <a:t>achieve together</a:t>
            </a:r>
          </a:p>
        </p:txBody>
      </p:sp>
      <p:sp>
        <p:nvSpPr>
          <p:cNvPr id="74" name="TextBox 73">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95%</a:t>
            </a:r>
            <a:endParaRPr lang="en-US" sz="1100" baseline="30000" dirty="0">
              <a:solidFill>
                <a:schemeClr val="tx2"/>
              </a:solidFill>
              <a:latin typeface="+mj-lt"/>
            </a:endParaRPr>
          </a:p>
        </p:txBody>
      </p:sp>
      <p:grpSp>
        <p:nvGrpSpPr>
          <p:cNvPr id="75" name="Group 74">
            <a:extLst>
              <a:ext uri="{FF2B5EF4-FFF2-40B4-BE49-F238E27FC236}">
                <a16:creationId xmlns:a16="http://schemas.microsoft.com/office/drawing/2014/main" id="{8FC5566F-A87F-4946-9E76-0DC59CA4CEA8}"/>
              </a:ext>
            </a:extLst>
          </p:cNvPr>
          <p:cNvGrpSpPr/>
          <p:nvPr userDrawn="1"/>
        </p:nvGrpSpPr>
        <p:grpSpPr bwMode="gray">
          <a:xfrm>
            <a:off x="264738" y="3992047"/>
            <a:ext cx="108698" cy="108698"/>
            <a:chOff x="4812593" y="3156606"/>
            <a:chExt cx="316374" cy="316374"/>
          </a:xfrm>
        </p:grpSpPr>
        <p:sp>
          <p:nvSpPr>
            <p:cNvPr id="76" name="Oval 75">
              <a:extLst>
                <a:ext uri="{FF2B5EF4-FFF2-40B4-BE49-F238E27FC236}">
                  <a16:creationId xmlns:a16="http://schemas.microsoft.com/office/drawing/2014/main" id="{2E1EAC39-2257-4FF3-BD47-F813F4EF02CF}"/>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7" name="Freeform 12">
              <a:extLst>
                <a:ext uri="{FF2B5EF4-FFF2-40B4-BE49-F238E27FC236}">
                  <a16:creationId xmlns:a16="http://schemas.microsoft.com/office/drawing/2014/main" id="{3EE3D030-D2CB-45D1-A0D4-B08B90961275}"/>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pic>
        <p:nvPicPr>
          <p:cNvPr id="42" name="Picture 41">
            <a:extLst>
              <a:ext uri="{FF2B5EF4-FFF2-40B4-BE49-F238E27FC236}">
                <a16:creationId xmlns:a16="http://schemas.microsoft.com/office/drawing/2014/main" id="{DA1936B1-DEDD-4B3C-BA0F-E1EB6DE95B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sp>
        <p:nvSpPr>
          <p:cNvPr id="46" name="Rectangle 45">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accent3"/>
                </a:solidFill>
              </a:rPr>
              <a:t>K-12   |   Community Colleges   |   Four-Year Colleges and Universities   |   Graduate and Adult Learning</a:t>
            </a:r>
          </a:p>
        </p:txBody>
      </p:sp>
      <p:sp>
        <p:nvSpPr>
          <p:cNvPr id="41" name="Text Placeholder 1">
            <a:extLst>
              <a:ext uri="{FF2B5EF4-FFF2-40B4-BE49-F238E27FC236}">
                <a16:creationId xmlns:a16="http://schemas.microsoft.com/office/drawing/2014/main" id="{C8AFD6D0-2923-4F8E-8E95-DF7F2B0E0217}"/>
              </a:ext>
            </a:extLst>
          </p:cNvPr>
          <p:cNvSpPr txBox="1">
            <a:spLocks/>
          </p:cNvSpPr>
          <p:nvPr userDrawn="1"/>
        </p:nvSpPr>
        <p:spPr bwMode="gray">
          <a:xfrm>
            <a:off x="6469249" y="1374747"/>
            <a:ext cx="1382195" cy="802784"/>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Arial" panose="020B0604020202020204" pitchFamily="34" charset="0"/>
                <a:cs typeface="Arial" panose="020B0604020202020204" pitchFamily="34" charset="0"/>
              </a:rPr>
              <a:t>Script can be 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https://eab.box.com/v/eab-one-pager-script</a:t>
            </a:r>
            <a:r>
              <a:rPr lang="en-US" dirty="0">
                <a:solidFill>
                  <a:schemeClr val="bg1"/>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160528261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sp>
        <p:nvSpPr>
          <p:cNvPr id="46" name="Freeform 22">
            <a:extLst>
              <a:ext uri="{FF2B5EF4-FFF2-40B4-BE49-F238E27FC236}">
                <a16:creationId xmlns:a16="http://schemas.microsoft.com/office/drawing/2014/main" id="{94C4E7A8-84FB-431A-B684-715C04B480CB}"/>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47" name="Straight Connector 46">
            <a:extLst>
              <a:ext uri="{FF2B5EF4-FFF2-40B4-BE49-F238E27FC236}">
                <a16:creationId xmlns:a16="http://schemas.microsoft.com/office/drawing/2014/main" id="{62177D0E-48DA-4B51-94CD-4032393DCB0D}"/>
              </a:ext>
            </a:extLst>
          </p:cNvPr>
          <p:cNvCxnSpPr>
            <a:cxnSpLocks/>
          </p:cNvCxnSpPr>
          <p:nvPr userDrawn="1"/>
        </p:nvCxnSpPr>
        <p:spPr bwMode="gray">
          <a:xfrm>
            <a:off x="0" y="1935341"/>
            <a:ext cx="2017307" cy="0"/>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8" name="Freeform 22">
            <a:extLst>
              <a:ext uri="{FF2B5EF4-FFF2-40B4-BE49-F238E27FC236}">
                <a16:creationId xmlns:a16="http://schemas.microsoft.com/office/drawing/2014/main" id="{2060B1A0-89BE-478B-8922-B8DE6049283C}"/>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81" name="Picture 80">
            <a:extLst>
              <a:ext uri="{FF2B5EF4-FFF2-40B4-BE49-F238E27FC236}">
                <a16:creationId xmlns:a16="http://schemas.microsoft.com/office/drawing/2014/main" id="{9EF0933A-E37F-4B90-B8A0-EC14057E67EF}"/>
              </a:ext>
            </a:extLst>
          </p:cNvPr>
          <p:cNvPicPr>
            <a:picLocks noChangeAspect="1"/>
          </p:cNvPicPr>
          <p:nvPr userDrawn="1"/>
        </p:nvPicPr>
        <p:blipFill>
          <a:blip r:embed="rId3"/>
          <a:stretch>
            <a:fillRect/>
          </a:stretch>
        </p:blipFill>
        <p:spPr bwMode="gray">
          <a:xfrm>
            <a:off x="2011680" y="603504"/>
            <a:ext cx="4379985" cy="4200153"/>
          </a:xfrm>
          <a:prstGeom prst="rect">
            <a:avLst/>
          </a:prstGeom>
        </p:spPr>
      </p:pic>
      <p:sp>
        <p:nvSpPr>
          <p:cNvPr id="82" name="Oval 81">
            <a:extLst>
              <a:ext uri="{FF2B5EF4-FFF2-40B4-BE49-F238E27FC236}">
                <a16:creationId xmlns:a16="http://schemas.microsoft.com/office/drawing/2014/main" id="{E4C87DB8-4393-439D-B0C7-38EB4A54BABD}"/>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Text Placeholder 1">
            <a:extLst>
              <a:ext uri="{FF2B5EF4-FFF2-40B4-BE49-F238E27FC236}">
                <a16:creationId xmlns:a16="http://schemas.microsoft.com/office/drawing/2014/main" id="{2E1061F1-4E58-4F06-AD44-CDCE8F352E8E}"/>
              </a:ext>
            </a:extLst>
          </p:cNvPr>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95FDE04C-822F-4A69-94A4-E16670D73239}"/>
              </a:ext>
            </a:extLst>
          </p:cNvPr>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85" name="TextBox 84">
            <a:extLst>
              <a:ext uri="{FF2B5EF4-FFF2-40B4-BE49-F238E27FC236}">
                <a16:creationId xmlns:a16="http://schemas.microsoft.com/office/drawing/2014/main" id="{4329FEEB-9128-435C-B874-ABC589493BDC}"/>
              </a:ext>
            </a:extLst>
          </p:cNvPr>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pic>
        <p:nvPicPr>
          <p:cNvPr id="86" name="Picture 85">
            <a:extLst>
              <a:ext uri="{FF2B5EF4-FFF2-40B4-BE49-F238E27FC236}">
                <a16:creationId xmlns:a16="http://schemas.microsoft.com/office/drawing/2014/main" id="{C502B129-FE71-43BE-80FA-9B921E6DD52B}"/>
              </a:ext>
            </a:extLst>
          </p:cNvPr>
          <p:cNvPicPr>
            <a:picLocks noChangeAspect="1"/>
          </p:cNvPicPr>
          <p:nvPr userDrawn="1"/>
        </p:nvPicPr>
        <p:blipFill>
          <a:blip r:embed="rId4"/>
          <a:stretch>
            <a:fillRect/>
          </a:stretch>
        </p:blipFill>
        <p:spPr bwMode="gray">
          <a:xfrm>
            <a:off x="2643774" y="986010"/>
            <a:ext cx="3136584" cy="3139630"/>
          </a:xfrm>
          <a:prstGeom prst="rect">
            <a:avLst/>
          </a:prstGeom>
        </p:spPr>
      </p:pic>
      <p:grpSp>
        <p:nvGrpSpPr>
          <p:cNvPr id="87" name="Group 86">
            <a:extLst>
              <a:ext uri="{FF2B5EF4-FFF2-40B4-BE49-F238E27FC236}">
                <a16:creationId xmlns:a16="http://schemas.microsoft.com/office/drawing/2014/main" id="{0746E12A-E3AC-4059-88FC-15CCC94A5F72}"/>
              </a:ext>
            </a:extLst>
          </p:cNvPr>
          <p:cNvGrpSpPr/>
          <p:nvPr userDrawn="1"/>
        </p:nvGrpSpPr>
        <p:grpSpPr bwMode="gray">
          <a:xfrm>
            <a:off x="272283" y="905558"/>
            <a:ext cx="1746182" cy="677108"/>
            <a:chOff x="226994" y="941528"/>
            <a:chExt cx="1746182" cy="677108"/>
          </a:xfrm>
        </p:grpSpPr>
        <p:sp>
          <p:nvSpPr>
            <p:cNvPr id="88" name="TextBox 87">
              <a:extLst>
                <a:ext uri="{FF2B5EF4-FFF2-40B4-BE49-F238E27FC236}">
                  <a16:creationId xmlns:a16="http://schemas.microsoft.com/office/drawing/2014/main" id="{FAB2497F-A9B2-464E-B062-CBD0BC070ED4}"/>
                </a:ext>
              </a:extLst>
            </p:cNvPr>
            <p:cNvSpPr txBox="1"/>
            <p:nvPr userDrawn="1"/>
          </p:nvSpPr>
          <p:spPr bwMode="gray">
            <a:xfrm>
              <a:off x="289781" y="941528"/>
              <a:ext cx="1683395" cy="677108"/>
            </a:xfrm>
            <a:prstGeom prst="rect">
              <a:avLst/>
            </a:prstGeom>
            <a:noFill/>
          </p:spPr>
          <p:txBody>
            <a:bodyPr wrap="square" lIns="0" tIns="0" rIns="0" bIns="0" rtlCol="0">
              <a:spAutoFit/>
            </a:bodyPr>
            <a:lstStyle/>
            <a:p>
              <a:pPr>
                <a:spcBef>
                  <a:spcPts val="500"/>
                </a:spcBef>
              </a:pPr>
              <a:r>
                <a:rPr lang="en-US" sz="1100" b="1" dirty="0">
                  <a:latin typeface="+mj-lt"/>
                </a:rPr>
                <a:t>We help schools </a:t>
              </a:r>
              <a:br>
                <a:rPr lang="en-US" sz="1100" b="1" dirty="0">
                  <a:latin typeface="+mj-lt"/>
                </a:rPr>
              </a:br>
              <a:r>
                <a:rPr lang="en-US" sz="1100" b="1" dirty="0">
                  <a:latin typeface="+mj-lt"/>
                </a:rPr>
                <a:t>support students </a:t>
              </a:r>
              <a:br>
                <a:rPr lang="en-US" sz="1100" b="1" dirty="0">
                  <a:latin typeface="+mj-lt"/>
                </a:rPr>
              </a:br>
              <a:r>
                <a:rPr lang="en-US" sz="1100" dirty="0">
                  <a:solidFill>
                    <a:schemeClr val="accent2"/>
                  </a:solidFill>
                  <a:latin typeface="+mj-lt"/>
                </a:rPr>
                <a:t>from enrollment to </a:t>
              </a:r>
              <a:br>
                <a:rPr lang="en-US" sz="1100" dirty="0">
                  <a:solidFill>
                    <a:schemeClr val="accent2"/>
                  </a:solidFill>
                  <a:latin typeface="+mj-lt"/>
                </a:rPr>
              </a:br>
              <a:r>
                <a:rPr lang="en-US" sz="1100" dirty="0">
                  <a:solidFill>
                    <a:schemeClr val="accent2"/>
                  </a:solidFill>
                  <a:latin typeface="+mj-lt"/>
                </a:rPr>
                <a:t>graduation and beyond</a:t>
              </a:r>
            </a:p>
          </p:txBody>
        </p:sp>
        <p:cxnSp>
          <p:nvCxnSpPr>
            <p:cNvPr id="89" name="Straight Connector 88">
              <a:extLst>
                <a:ext uri="{FF2B5EF4-FFF2-40B4-BE49-F238E27FC236}">
                  <a16:creationId xmlns:a16="http://schemas.microsoft.com/office/drawing/2014/main" id="{7D3211F4-48D4-40CA-94E6-E300863157B0}"/>
                </a:ext>
              </a:extLst>
            </p:cNvPr>
            <p:cNvCxnSpPr>
              <a:cxnSpLocks/>
            </p:cNvCxnSpPr>
            <p:nvPr userDrawn="1"/>
          </p:nvCxnSpPr>
          <p:spPr bwMode="gray">
            <a:xfrm flipH="1" flipV="1">
              <a:off x="226994" y="969237"/>
              <a:ext cx="5530" cy="649399"/>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145104A4-4D88-4F8D-8D0D-DA4D829CDB69}"/>
              </a:ext>
            </a:extLst>
          </p:cNvPr>
          <p:cNvSpPr txBox="1"/>
          <p:nvPr userDrawn="1"/>
        </p:nvSpPr>
        <p:spPr bwMode="gray">
          <a:xfrm>
            <a:off x="2191780" y="721806"/>
            <a:ext cx="1129389"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Find and enroll your right-fit students</a:t>
            </a:r>
          </a:p>
        </p:txBody>
      </p:sp>
      <p:sp>
        <p:nvSpPr>
          <p:cNvPr id="91" name="TextBox 90">
            <a:extLst>
              <a:ext uri="{FF2B5EF4-FFF2-40B4-BE49-F238E27FC236}">
                <a16:creationId xmlns:a16="http://schemas.microsoft.com/office/drawing/2014/main" id="{FC54F57C-2699-402B-AB62-CFE2C2E6029F}"/>
              </a:ext>
            </a:extLst>
          </p:cNvPr>
          <p:cNvSpPr txBox="1"/>
          <p:nvPr userDrawn="1"/>
        </p:nvSpPr>
        <p:spPr bwMode="gray">
          <a:xfrm>
            <a:off x="5029132" y="721806"/>
            <a:ext cx="1147566"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Support and graduate more students</a:t>
            </a:r>
          </a:p>
        </p:txBody>
      </p:sp>
      <p:sp>
        <p:nvSpPr>
          <p:cNvPr id="92" name="TextBox 91">
            <a:extLst>
              <a:ext uri="{FF2B5EF4-FFF2-40B4-BE49-F238E27FC236}">
                <a16:creationId xmlns:a16="http://schemas.microsoft.com/office/drawing/2014/main" id="{37615EB3-099B-4A5D-8585-1D483FEBC75C}"/>
              </a:ext>
            </a:extLst>
          </p:cNvPr>
          <p:cNvSpPr txBox="1"/>
          <p:nvPr userDrawn="1"/>
        </p:nvSpPr>
        <p:spPr bwMode="gray">
          <a:xfrm>
            <a:off x="3570592" y="4240173"/>
            <a:ext cx="1258401" cy="256737"/>
          </a:xfrm>
          <a:prstGeom prst="rect">
            <a:avLst/>
          </a:prstGeom>
          <a:noFill/>
        </p:spPr>
        <p:txBody>
          <a:bodyPr wrap="square" lIns="0" tIns="0" rIns="0" bIns="0" numCol="1" spcCol="457200" rtlCol="0">
            <a:spAutoFit/>
          </a:bodyPr>
          <a:lstStyle/>
          <a:p>
            <a:pPr marL="112713" indent="-112713">
              <a:lnSpc>
                <a:spcPct val="108000"/>
              </a:lnSpc>
              <a:spcBef>
                <a:spcPts val="600"/>
              </a:spcBef>
              <a:buClr>
                <a:schemeClr val="tx2"/>
              </a:buClr>
              <a:buSzPct val="120000"/>
              <a:buFont typeface="Verdana" panose="020B0604030504040204" pitchFamily="34" charset="0"/>
              <a:buChar char="›"/>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93" name="TextBox 92">
            <a:extLst>
              <a:ext uri="{FF2B5EF4-FFF2-40B4-BE49-F238E27FC236}">
                <a16:creationId xmlns:a16="http://schemas.microsoft.com/office/drawing/2014/main" id="{D0CB9116-D65B-4B18-8C9C-0AAB3D431349}"/>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ROOTED IN RESEARCH</a:t>
            </a:r>
          </a:p>
        </p:txBody>
      </p:sp>
      <p:sp>
        <p:nvSpPr>
          <p:cNvPr id="94" name="TextBox 93">
            <a:extLst>
              <a:ext uri="{FF2B5EF4-FFF2-40B4-BE49-F238E27FC236}">
                <a16:creationId xmlns:a16="http://schemas.microsoft.com/office/drawing/2014/main" id="{BAD7781D-4B69-4E9A-A4F5-1284EEAD071A}"/>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Peer-tested </a:t>
            </a:r>
            <a:br>
              <a:rPr lang="en-US" sz="650" dirty="0">
                <a:solidFill>
                  <a:schemeClr val="bg1"/>
                </a:solidFill>
              </a:rPr>
            </a:br>
            <a:r>
              <a:rPr lang="en-US" sz="650" dirty="0">
                <a:solidFill>
                  <a:schemeClr val="bg1"/>
                </a:solidFill>
              </a:rPr>
              <a:t>best practices</a:t>
            </a:r>
          </a:p>
        </p:txBody>
      </p:sp>
      <p:sp>
        <p:nvSpPr>
          <p:cNvPr id="95" name="TextBox 94">
            <a:extLst>
              <a:ext uri="{FF2B5EF4-FFF2-40B4-BE49-F238E27FC236}">
                <a16:creationId xmlns:a16="http://schemas.microsoft.com/office/drawing/2014/main" id="{E8D19EB8-2FB8-470E-9EC0-1C7886B34B78}"/>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7,500</a:t>
            </a:r>
            <a:r>
              <a:rPr lang="en-US" sz="1100" baseline="30000" dirty="0">
                <a:solidFill>
                  <a:schemeClr val="tx2"/>
                </a:solidFill>
                <a:latin typeface="+mj-lt"/>
              </a:rPr>
              <a:t>+</a:t>
            </a:r>
          </a:p>
        </p:txBody>
      </p:sp>
      <p:sp>
        <p:nvSpPr>
          <p:cNvPr id="96" name="TextBox 95">
            <a:extLst>
              <a:ext uri="{FF2B5EF4-FFF2-40B4-BE49-F238E27FC236}">
                <a16:creationId xmlns:a16="http://schemas.microsoft.com/office/drawing/2014/main" id="{15AFB7A1-F5AF-4325-AE1A-53E6F581A9D4}"/>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bg1"/>
                </a:solidFill>
              </a:rPr>
              <a:t>Enrollment innovations </a:t>
            </a:r>
            <a:r>
              <a:rPr lang="en-US" sz="650" dirty="0">
                <a:solidFill>
                  <a:schemeClr val="bg1"/>
                </a:solidFill>
              </a:rPr>
              <a:t>tested annually</a:t>
            </a:r>
          </a:p>
        </p:txBody>
      </p:sp>
      <p:sp>
        <p:nvSpPr>
          <p:cNvPr id="97" name="TextBox 96">
            <a:extLst>
              <a:ext uri="{FF2B5EF4-FFF2-40B4-BE49-F238E27FC236}">
                <a16:creationId xmlns:a16="http://schemas.microsoft.com/office/drawing/2014/main" id="{012182C6-A3AB-4FA5-8EB3-81D644D5C93C}"/>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500</a:t>
            </a:r>
            <a:r>
              <a:rPr lang="en-US" sz="1100" baseline="30000" dirty="0">
                <a:solidFill>
                  <a:schemeClr val="tx2"/>
                </a:solidFill>
                <a:latin typeface="+mj-lt"/>
              </a:rPr>
              <a:t>+</a:t>
            </a:r>
          </a:p>
        </p:txBody>
      </p:sp>
      <p:grpSp>
        <p:nvGrpSpPr>
          <p:cNvPr id="98" name="Group 97">
            <a:extLst>
              <a:ext uri="{FF2B5EF4-FFF2-40B4-BE49-F238E27FC236}">
                <a16:creationId xmlns:a16="http://schemas.microsoft.com/office/drawing/2014/main" id="{C47A5C34-341E-446B-BD4D-8C3496750DD7}"/>
              </a:ext>
            </a:extLst>
          </p:cNvPr>
          <p:cNvGrpSpPr/>
          <p:nvPr userDrawn="1"/>
        </p:nvGrpSpPr>
        <p:grpSpPr bwMode="gray">
          <a:xfrm>
            <a:off x="264738" y="2196283"/>
            <a:ext cx="108698" cy="108698"/>
            <a:chOff x="4812593" y="3156606"/>
            <a:chExt cx="316374" cy="316374"/>
          </a:xfrm>
        </p:grpSpPr>
        <p:sp>
          <p:nvSpPr>
            <p:cNvPr id="99" name="Oval 98">
              <a:extLst>
                <a:ext uri="{FF2B5EF4-FFF2-40B4-BE49-F238E27FC236}">
                  <a16:creationId xmlns:a16="http://schemas.microsoft.com/office/drawing/2014/main" id="{7CDD4C0E-2417-4E79-9BD0-12091074B23C}"/>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00" name="Freeform 12">
              <a:extLst>
                <a:ext uri="{FF2B5EF4-FFF2-40B4-BE49-F238E27FC236}">
                  <a16:creationId xmlns:a16="http://schemas.microsoft.com/office/drawing/2014/main" id="{747F517C-FB19-4082-80E3-0F799BF7C0E3}"/>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101" name="TextBox 100">
            <a:extLst>
              <a:ext uri="{FF2B5EF4-FFF2-40B4-BE49-F238E27FC236}">
                <a16:creationId xmlns:a16="http://schemas.microsoft.com/office/drawing/2014/main" id="{84D9BE93-9D00-4B8A-BC5B-B5FA6F43D820}"/>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ADVANTAGE OF SCALE</a:t>
            </a:r>
          </a:p>
        </p:txBody>
      </p:sp>
      <p:sp>
        <p:nvSpPr>
          <p:cNvPr id="102" name="TextBox 101">
            <a:extLst>
              <a:ext uri="{FF2B5EF4-FFF2-40B4-BE49-F238E27FC236}">
                <a16:creationId xmlns:a16="http://schemas.microsoft.com/office/drawing/2014/main" id="{4C6F490A-1ECC-42C0-A22F-5DC1CA41C0A9}"/>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Institutions </a:t>
            </a:r>
            <a:br>
              <a:rPr lang="en-US" sz="650" dirty="0">
                <a:solidFill>
                  <a:schemeClr val="bg1"/>
                </a:solidFill>
              </a:rPr>
            </a:br>
            <a:r>
              <a:rPr lang="en-US" sz="650" dirty="0">
                <a:solidFill>
                  <a:schemeClr val="bg1"/>
                </a:solidFill>
              </a:rPr>
              <a:t>served</a:t>
            </a:r>
          </a:p>
        </p:txBody>
      </p:sp>
      <p:sp>
        <p:nvSpPr>
          <p:cNvPr id="103" name="TextBox 102">
            <a:extLst>
              <a:ext uri="{FF2B5EF4-FFF2-40B4-BE49-F238E27FC236}">
                <a16:creationId xmlns:a16="http://schemas.microsoft.com/office/drawing/2014/main" id="{9FACC39F-C964-4BF3-A5D0-072FE6136D7A}"/>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1,500</a:t>
            </a:r>
            <a:r>
              <a:rPr lang="en-US" sz="1100" baseline="30000" dirty="0">
                <a:solidFill>
                  <a:schemeClr val="tx2"/>
                </a:solidFill>
                <a:latin typeface="+mj-lt"/>
              </a:rPr>
              <a:t>+</a:t>
            </a:r>
          </a:p>
        </p:txBody>
      </p:sp>
      <p:sp>
        <p:nvSpPr>
          <p:cNvPr id="104" name="TextBox 103">
            <a:extLst>
              <a:ext uri="{FF2B5EF4-FFF2-40B4-BE49-F238E27FC236}">
                <a16:creationId xmlns:a16="http://schemas.microsoft.com/office/drawing/2014/main" id="{91781A47-A99C-457B-9ABA-3F07F4FDAE78}"/>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bg1"/>
                </a:solidFill>
              </a:rPr>
              <a:t>Students supported by our SSMS</a:t>
            </a:r>
          </a:p>
        </p:txBody>
      </p:sp>
      <p:sp>
        <p:nvSpPr>
          <p:cNvPr id="105" name="TextBox 104">
            <a:extLst>
              <a:ext uri="{FF2B5EF4-FFF2-40B4-BE49-F238E27FC236}">
                <a16:creationId xmlns:a16="http://schemas.microsoft.com/office/drawing/2014/main" id="{0C0121D9-77D9-40DD-BE40-3610CA71E036}"/>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3.7 M</a:t>
            </a:r>
            <a:r>
              <a:rPr lang="en-US" sz="1100" baseline="30000" dirty="0">
                <a:solidFill>
                  <a:schemeClr val="tx2"/>
                </a:solidFill>
                <a:latin typeface="+mj-lt"/>
              </a:rPr>
              <a:t>+</a:t>
            </a:r>
          </a:p>
        </p:txBody>
      </p:sp>
      <p:grpSp>
        <p:nvGrpSpPr>
          <p:cNvPr id="106" name="Group 105">
            <a:extLst>
              <a:ext uri="{FF2B5EF4-FFF2-40B4-BE49-F238E27FC236}">
                <a16:creationId xmlns:a16="http://schemas.microsoft.com/office/drawing/2014/main" id="{A8EB32E6-AD63-403B-9D52-8B58266C12B2}"/>
              </a:ext>
            </a:extLst>
          </p:cNvPr>
          <p:cNvGrpSpPr/>
          <p:nvPr userDrawn="1"/>
        </p:nvGrpSpPr>
        <p:grpSpPr bwMode="gray">
          <a:xfrm>
            <a:off x="264738" y="3100302"/>
            <a:ext cx="108698" cy="108698"/>
            <a:chOff x="4812593" y="3156606"/>
            <a:chExt cx="316374" cy="316374"/>
          </a:xfrm>
        </p:grpSpPr>
        <p:sp>
          <p:nvSpPr>
            <p:cNvPr id="107" name="Oval 106">
              <a:extLst>
                <a:ext uri="{FF2B5EF4-FFF2-40B4-BE49-F238E27FC236}">
                  <a16:creationId xmlns:a16="http://schemas.microsoft.com/office/drawing/2014/main" id="{9E1D65CC-2A13-4F84-A053-A1385B0B9A84}"/>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08" name="Freeform 12">
              <a:extLst>
                <a:ext uri="{FF2B5EF4-FFF2-40B4-BE49-F238E27FC236}">
                  <a16:creationId xmlns:a16="http://schemas.microsoft.com/office/drawing/2014/main" id="{ACB8E87C-2730-4E4B-9722-31618FDE492D}"/>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109" name="TextBox 108">
            <a:extLst>
              <a:ext uri="{FF2B5EF4-FFF2-40B4-BE49-F238E27FC236}">
                <a16:creationId xmlns:a16="http://schemas.microsoft.com/office/drawing/2014/main" id="{B097CE8B-F5F7-4A9E-AF24-14655FAB51A2}"/>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WE DELIVER RESULTS</a:t>
            </a:r>
          </a:p>
        </p:txBody>
      </p:sp>
      <p:sp>
        <p:nvSpPr>
          <p:cNvPr id="110" name="TextBox 109">
            <a:extLst>
              <a:ext uri="{FF2B5EF4-FFF2-40B4-BE49-F238E27FC236}">
                <a16:creationId xmlns:a16="http://schemas.microsoft.com/office/drawing/2014/main" id="{A05ECBA9-E8C6-4CBD-85E3-C4A7291E6D73}"/>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bg1"/>
                </a:solidFill>
              </a:rPr>
              <a:t>Of our partners continue </a:t>
            </a:r>
            <a:r>
              <a:rPr lang="en-US" sz="650" spc="-10" baseline="0" dirty="0">
                <a:solidFill>
                  <a:schemeClr val="bg1"/>
                </a:solidFill>
              </a:rPr>
              <a:t>with us year after year, </a:t>
            </a:r>
            <a:r>
              <a:rPr lang="en-US" sz="650" dirty="0">
                <a:solidFill>
                  <a:schemeClr val="bg1"/>
                </a:solidFill>
              </a:rPr>
              <a:t>reflecting the goals we </a:t>
            </a:r>
            <a:br>
              <a:rPr lang="en-US" sz="650" dirty="0">
                <a:solidFill>
                  <a:schemeClr val="bg1"/>
                </a:solidFill>
              </a:rPr>
            </a:br>
            <a:r>
              <a:rPr lang="en-US" sz="650" b="1" dirty="0">
                <a:solidFill>
                  <a:schemeClr val="tx2"/>
                </a:solidFill>
              </a:rPr>
              <a:t>achieve together</a:t>
            </a:r>
          </a:p>
        </p:txBody>
      </p:sp>
      <p:sp>
        <p:nvSpPr>
          <p:cNvPr id="111" name="TextBox 110">
            <a:extLst>
              <a:ext uri="{FF2B5EF4-FFF2-40B4-BE49-F238E27FC236}">
                <a16:creationId xmlns:a16="http://schemas.microsoft.com/office/drawing/2014/main" id="{FA5457EF-B606-4101-B039-12255317A82E}"/>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95%</a:t>
            </a:r>
            <a:endParaRPr lang="en-US" sz="1100" baseline="30000" dirty="0">
              <a:solidFill>
                <a:schemeClr val="tx2"/>
              </a:solidFill>
              <a:latin typeface="+mj-lt"/>
            </a:endParaRPr>
          </a:p>
        </p:txBody>
      </p:sp>
      <p:grpSp>
        <p:nvGrpSpPr>
          <p:cNvPr id="112" name="Group 111">
            <a:extLst>
              <a:ext uri="{FF2B5EF4-FFF2-40B4-BE49-F238E27FC236}">
                <a16:creationId xmlns:a16="http://schemas.microsoft.com/office/drawing/2014/main" id="{67DDFA0C-C743-40E5-B51B-84314DF6EDFF}"/>
              </a:ext>
            </a:extLst>
          </p:cNvPr>
          <p:cNvGrpSpPr/>
          <p:nvPr userDrawn="1"/>
        </p:nvGrpSpPr>
        <p:grpSpPr bwMode="gray">
          <a:xfrm>
            <a:off x="264738" y="3992047"/>
            <a:ext cx="108698" cy="108698"/>
            <a:chOff x="4812593" y="3156606"/>
            <a:chExt cx="316374" cy="316374"/>
          </a:xfrm>
        </p:grpSpPr>
        <p:sp>
          <p:nvSpPr>
            <p:cNvPr id="113" name="Oval 112">
              <a:extLst>
                <a:ext uri="{FF2B5EF4-FFF2-40B4-BE49-F238E27FC236}">
                  <a16:creationId xmlns:a16="http://schemas.microsoft.com/office/drawing/2014/main" id="{A42BE485-D66C-4899-97F0-D0E866A2CB72}"/>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14" name="Freeform 12">
              <a:extLst>
                <a:ext uri="{FF2B5EF4-FFF2-40B4-BE49-F238E27FC236}">
                  <a16:creationId xmlns:a16="http://schemas.microsoft.com/office/drawing/2014/main" id="{A7E78A29-C978-42CC-A512-5E661B096E89}"/>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pic>
        <p:nvPicPr>
          <p:cNvPr id="115" name="Picture 114">
            <a:extLst>
              <a:ext uri="{FF2B5EF4-FFF2-40B4-BE49-F238E27FC236}">
                <a16:creationId xmlns:a16="http://schemas.microsoft.com/office/drawing/2014/main" id="{177A9767-839C-4786-954B-2C6161E9CB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sp>
        <p:nvSpPr>
          <p:cNvPr id="116" name="Rectangle 115">
            <a:extLst>
              <a:ext uri="{FF2B5EF4-FFF2-40B4-BE49-F238E27FC236}">
                <a16:creationId xmlns:a16="http://schemas.microsoft.com/office/drawing/2014/main" id="{1F549B42-A2C8-458D-B1A4-0F53EB86C183}"/>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accent3"/>
                </a:solidFill>
              </a:rPr>
              <a:t>K-12   |   Community Colleges   |   Four-Year Colleges and Universities   |   Graduate and Adult Learning</a:t>
            </a:r>
          </a:p>
        </p:txBody>
      </p:sp>
      <p:sp>
        <p:nvSpPr>
          <p:cNvPr id="3" name="Oval 2">
            <a:extLst>
              <a:ext uri="{FF2B5EF4-FFF2-40B4-BE49-F238E27FC236}">
                <a16:creationId xmlns:a16="http://schemas.microsoft.com/office/drawing/2014/main" id="{F1A292E5-28B4-424F-B64E-471CCA2C8EF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1">
            <a:extLst>
              <a:ext uri="{FF2B5EF4-FFF2-40B4-BE49-F238E27FC236}">
                <a16:creationId xmlns:a16="http://schemas.microsoft.com/office/drawing/2014/main" id="{58D487A4-9706-44F3-8227-9C3CE72FB4FE}"/>
              </a:ext>
            </a:extLst>
          </p:cNvPr>
          <p:cNvSpPr txBox="1">
            <a:spLocks/>
          </p:cNvSpPr>
          <p:nvPr userDrawn="1"/>
        </p:nvSpPr>
        <p:spPr bwMode="gray">
          <a:xfrm>
            <a:off x="6469249" y="1374747"/>
            <a:ext cx="1382195" cy="802784"/>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Arial" panose="020B0604020202020204" pitchFamily="34" charset="0"/>
                <a:cs typeface="Arial" panose="020B0604020202020204" pitchFamily="34" charset="0"/>
              </a:rPr>
              <a:t>Script can be 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https://eab.box.com/v/eab-one-pager-script</a:t>
            </a:r>
            <a:r>
              <a:rPr lang="en-US" dirty="0">
                <a:solidFill>
                  <a:schemeClr val="bg1"/>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42600563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18" name="Title 17"/>
          <p:cNvSpPr>
            <a:spLocks noGrp="1"/>
          </p:cNvSpPr>
          <p:nvPr>
            <p:ph type="title" hasCustomPrompt="1"/>
          </p:nvPr>
        </p:nvSpPr>
        <p:spPr bwMode="gray">
          <a:xfrm>
            <a:off x="863781" y="1009402"/>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20" name="Text Placeholder 19"/>
          <p:cNvSpPr>
            <a:spLocks noGrp="1"/>
          </p:cNvSpPr>
          <p:nvPr>
            <p:ph type="body" sz="quarter" idx="17" hasCustomPrompt="1"/>
          </p:nvPr>
        </p:nvSpPr>
        <p:spPr bwMode="gray">
          <a:xfrm>
            <a:off x="863781" y="15887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80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Text Placeholder 19"/>
          <p:cNvSpPr>
            <a:spLocks noGrp="1"/>
          </p:cNvSpPr>
          <p:nvPr>
            <p:ph type="body" sz="quarter" idx="19" hasCustomPrompt="1"/>
          </p:nvPr>
        </p:nvSpPr>
        <p:spPr bwMode="gray">
          <a:xfrm>
            <a:off x="863781" y="217082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4007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Text Placeholder 19"/>
          <p:cNvSpPr>
            <a:spLocks noGrp="1"/>
          </p:cNvSpPr>
          <p:nvPr>
            <p:ph type="body" sz="quarter" idx="21" hasCustomPrompt="1"/>
          </p:nvPr>
        </p:nvSpPr>
        <p:spPr bwMode="gray">
          <a:xfrm>
            <a:off x="863781" y="27528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221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Text Placeholder 19"/>
          <p:cNvSpPr>
            <a:spLocks noGrp="1"/>
          </p:cNvSpPr>
          <p:nvPr>
            <p:ph type="body" sz="quarter" idx="23" hasCustomPrompt="1"/>
          </p:nvPr>
        </p:nvSpPr>
        <p:spPr bwMode="gray">
          <a:xfrm>
            <a:off x="863781" y="3334922"/>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404172"/>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7" name="TextBox 4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9" name="Text Placeholder 1"/>
          <p:cNvSpPr txBox="1">
            <a:spLocks/>
          </p:cNvSpPr>
          <p:nvPr userDrawn="1"/>
        </p:nvSpPr>
        <p:spPr bwMode="gray">
          <a:xfrm>
            <a:off x="6469576" y="0"/>
            <a:ext cx="1685883" cy="3844642"/>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Insert a road map layout</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If only 3, delete rows 2 and 4. If 4, delete row 5.</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highlighted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Accent 1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the highlighted section title back to Rockwell 14pt</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Regular,</a:t>
            </a:r>
            <a:r>
              <a:rPr lang="en-US" sz="800" baseline="0"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white</a:t>
            </a:r>
          </a:p>
          <a:p>
            <a:pPr marL="0" indent="0">
              <a:spcBef>
                <a:spcPts val="1200"/>
              </a:spcBef>
              <a:buFont typeface="+mj-lt"/>
              <a:buNone/>
            </a:pPr>
            <a:r>
              <a:rPr lang="en-US" sz="900" b="1" dirty="0">
                <a:solidFill>
                  <a:schemeClr val="bg1"/>
                </a:solidFill>
                <a:latin typeface="Arial" panose="020B0604020202020204" pitchFamily="34" charset="0"/>
                <a:cs typeface="Arial" panose="020B0604020202020204" pitchFamily="34" charset="0"/>
              </a:rPr>
              <a:t>NEED MORE SECTIONS?</a:t>
            </a:r>
          </a:p>
          <a:p>
            <a:pPr marL="0" indent="0">
              <a:spcBef>
                <a:spcPts val="200"/>
              </a:spcBef>
              <a:buFont typeface="+mj-lt"/>
              <a:buNone/>
            </a:pPr>
            <a:r>
              <a:rPr lang="en-US" sz="750" dirty="0">
                <a:solidFill>
                  <a:schemeClr val="bg1"/>
                </a:solidFill>
                <a:latin typeface="Arial" panose="020B0604020202020204" pitchFamily="34" charset="0"/>
                <a:cs typeface="Arial" panose="020B0604020202020204" pitchFamily="34" charset="0"/>
              </a:rPr>
              <a:t>See</a:t>
            </a:r>
            <a:r>
              <a:rPr lang="en-US" sz="750" baseline="0" dirty="0">
                <a:solidFill>
                  <a:schemeClr val="bg1"/>
                </a:solidFill>
                <a:latin typeface="Arial" panose="020B0604020202020204" pitchFamily="34" charset="0"/>
                <a:cs typeface="Arial" panose="020B0604020202020204" pitchFamily="34" charset="0"/>
              </a:rPr>
              <a:t> the on-screen GLG for a customizable road map layout that includes 8 levels. It can be added as a layout into this deck. </a:t>
            </a:r>
            <a:endParaRPr lang="en-US" sz="75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rgbClr val="003D70"/>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Text Placeholder 3"/>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Text Placeholder 6"/>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17" name="TextBox 1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2" name="Text Placeholder 1"/>
          <p:cNvSpPr txBox="1">
            <a:spLocks/>
          </p:cNvSpPr>
          <p:nvPr userDrawn="1"/>
        </p:nvSpPr>
        <p:spPr bwMode="gray">
          <a:xfrm>
            <a:off x="6469576" y="3025755"/>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758611219"/>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456965"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1079874" y="1727589"/>
            <a:ext cx="4241053"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TextBox 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www.eab.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extBox 7">
            <a:hlinkClick r:id="rId22"/>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©2019 by EAB. </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endParaRPr>
          </a:p>
        </p:txBody>
      </p:sp>
      <p:sp>
        <p:nvSpPr>
          <p:cNvPr id="10" name="Title Placeholder 9"/>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Text Placeholder 11"/>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1"/>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73" r:id="rId4"/>
    <p:sldLayoutId id="2147483657" r:id="rId5"/>
    <p:sldLayoutId id="2147483658" r:id="rId6"/>
    <p:sldLayoutId id="2147483659" r:id="rId7"/>
    <p:sldLayoutId id="2147483672" r:id="rId8"/>
    <p:sldLayoutId id="2147483661" r:id="rId9"/>
    <p:sldLayoutId id="2147483662" r:id="rId10"/>
    <p:sldLayoutId id="2147483663" r:id="rId11"/>
    <p:sldLayoutId id="2147483664" r:id="rId12"/>
    <p:sldLayoutId id="2147483666" r:id="rId13"/>
    <p:sldLayoutId id="2147483667" r:id="rId14"/>
    <p:sldLayoutId id="2147483668" r:id="rId15"/>
    <p:sldLayoutId id="2147483669" r:id="rId16"/>
    <p:sldLayoutId id="2147483670" r:id="rId17"/>
    <p:sldLayoutId id="2147483671" r:id="rId18"/>
    <p:sldLayoutId id="2147483675" r:id="rId19"/>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Kfranklin@eab.com"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0.xml.rels><?xml version="1.0" encoding="UTF-8" standalone="yes"?>
<Relationships xmlns="http://schemas.openxmlformats.org/package/2006/relationships"><Relationship Id="rId3" Type="http://schemas.openxmlformats.org/officeDocument/2006/relationships/hyperlink" Target="https://goo.gl/apDwD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newyorkfed.org/research/college-labor-market/college-labor-market_underemployment_rates.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pewresearch.org/fact-tank/2014/01/15/college-enrollment-among-low-income-students-still-trails-richer-groups/"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chart" Target="../charts/chart10.xml"/><Relationship Id="rId4" Type="http://schemas.openxmlformats.org/officeDocument/2006/relationships/hyperlink" Target="http://blogs.wsj.com/economics/2014/10/07/sat-scores-and-income-inequality-how-wealthier-kids-rank-higher/"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59.png"/><Relationship Id="rId3" Type="http://schemas.openxmlformats.org/officeDocument/2006/relationships/diagramData" Target="../diagrams/data1.xml"/><Relationship Id="rId21" Type="http://schemas.openxmlformats.org/officeDocument/2006/relationships/image" Target="../media/image61.png"/><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5.xml"/><Relationship Id="rId16" Type="http://schemas.openxmlformats.org/officeDocument/2006/relationships/diagramColors" Target="../diagrams/colors3.xml"/><Relationship Id="rId20" Type="http://schemas.openxmlformats.org/officeDocument/2006/relationships/image" Target="../media/image60.png"/><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hyperlink" Target="https://www.eab.com/technology/student-success-collaborative/members/white-papers/what-can-population-health-management-teach-us" TargetMode="Externa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hyperlink" Target="http://drivetodegree.org/dtd-wp/wp-content/uploads/2016/04/driving-toward-a-degree-2016.pdf" TargetMode="Externa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comments" Target="../comments/commen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image" Target="../media/image42.png"/><Relationship Id="rId7"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chart" Target="../charts/chart14.xml"/><Relationship Id="rId5" Type="http://schemas.openxmlformats.org/officeDocument/2006/relationships/image" Target="../media/image71.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2" Type="http://schemas.openxmlformats.org/officeDocument/2006/relationships/hyperlink" Target="https://apir.wisc.edu/timetodegree/Predictors_TimetoDegree_2014.pdf"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68.png"/><Relationship Id="rId7" Type="http://schemas.openxmlformats.org/officeDocument/2006/relationships/image" Target="../media/image8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9.xml"/><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3.png"/><Relationship Id="rId7" Type="http://schemas.openxmlformats.org/officeDocument/2006/relationships/image" Target="../media/image66.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9.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9.png"/><Relationship Id="rId7" Type="http://schemas.openxmlformats.org/officeDocument/2006/relationships/image" Target="../media/image101.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100.png"/><Relationship Id="rId10"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media/image10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5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6.png"/><Relationship Id="rId7" Type="http://schemas.openxmlformats.org/officeDocument/2006/relationships/image" Target="../media/image119.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0.png"/></Relationships>
</file>

<file path=ppt/slides/_rels/slide56.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2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23.png"/><Relationship Id="rId5" Type="http://schemas.openxmlformats.org/officeDocument/2006/relationships/image" Target="../media/image81.png"/><Relationship Id="rId4" Type="http://schemas.openxmlformats.org/officeDocument/2006/relationships/image" Target="../media/image122.png"/></Relationships>
</file>

<file path=ppt/slides/_rels/slide57.xml.rels><?xml version="1.0" encoding="UTF-8" standalone="yes"?>
<Relationships xmlns="http://schemas.openxmlformats.org/package/2006/relationships"><Relationship Id="rId3" Type="http://schemas.openxmlformats.org/officeDocument/2006/relationships/image" Target="../media/image123.png"/><Relationship Id="rId7" Type="http://schemas.openxmlformats.org/officeDocument/2006/relationships/image" Target="../media/image12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hyperlink" Target="http://www.businessinsider.com/afp-generation-z-born-in-the-digital-age-2015-2" TargetMode="Externa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20.png"/><Relationship Id="rId5" Type="http://schemas.microsoft.com/office/2007/relationships/hdphoto" Target="../media/hdphoto1.wdp"/><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00452" y="2532108"/>
            <a:ext cx="6400799" cy="346249"/>
          </a:xfrm>
        </p:spPr>
        <p:txBody>
          <a:bodyPr/>
          <a:lstStyle/>
          <a:p>
            <a:r>
              <a:rPr lang="en-US" dirty="0"/>
              <a:t>The Faculty Role in Student Success</a:t>
            </a:r>
          </a:p>
        </p:txBody>
      </p:sp>
      <p:sp>
        <p:nvSpPr>
          <p:cNvPr id="10" name="Text Placeholder 9"/>
          <p:cNvSpPr>
            <a:spLocks noGrp="1"/>
          </p:cNvSpPr>
          <p:nvPr>
            <p:ph type="body" sz="quarter" idx="13"/>
          </p:nvPr>
        </p:nvSpPr>
        <p:spPr>
          <a:xfrm>
            <a:off x="254462" y="3136137"/>
            <a:ext cx="4389120" cy="677108"/>
          </a:xfrm>
        </p:spPr>
        <p:txBody>
          <a:bodyPr/>
          <a:lstStyle/>
          <a:p>
            <a:pPr marL="12700">
              <a:spcBef>
                <a:spcPts val="100"/>
              </a:spcBef>
            </a:pPr>
            <a:r>
              <a:rPr lang="en-US" spc="-10" dirty="0">
                <a:solidFill>
                  <a:srgbClr val="C4C6C9"/>
                </a:solidFill>
                <a:cs typeface="Verdana"/>
              </a:rPr>
              <a:t>Khadish O. Franklin</a:t>
            </a:r>
            <a:endParaRPr lang="en-US" dirty="0">
              <a:cs typeface="Verdana"/>
            </a:endParaRPr>
          </a:p>
          <a:p>
            <a:pPr marL="12700" marR="5080"/>
            <a:r>
              <a:rPr lang="en-US" spc="-5" dirty="0">
                <a:solidFill>
                  <a:srgbClr val="C4C6C9"/>
                </a:solidFill>
                <a:cs typeface="Verdana"/>
              </a:rPr>
              <a:t>Director, Strategic Research</a:t>
            </a:r>
          </a:p>
          <a:p>
            <a:pPr marL="12700" marR="5080"/>
            <a:r>
              <a:rPr lang="en-US" spc="-5" dirty="0">
                <a:solidFill>
                  <a:srgbClr val="C4C6C9"/>
                </a:solidFill>
                <a:cs typeface="Verdana"/>
                <a:hlinkClick r:id="rId3"/>
              </a:rPr>
              <a:t>Kfranklin@eab.com</a:t>
            </a:r>
            <a:endParaRPr lang="en-US" dirty="0">
              <a:cs typeface="Verdana"/>
            </a:endParaRPr>
          </a:p>
          <a:p>
            <a:endParaRPr lang="en-US" dirty="0"/>
          </a:p>
        </p:txBody>
      </p:sp>
    </p:spTree>
    <p:custDataLst>
      <p:tags r:id="rId1"/>
    </p:custDataLst>
    <p:extLst>
      <p:ext uri="{BB962C8B-B14F-4D97-AF65-F5344CB8AC3E}">
        <p14:creationId xmlns:p14="http://schemas.microsoft.com/office/powerpoint/2010/main" val="2103755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9875" y="640267"/>
            <a:ext cx="5859463" cy="184666"/>
          </a:xfrm>
        </p:spPr>
        <p:txBody>
          <a:bodyPr/>
          <a:lstStyle/>
          <a:p>
            <a:r>
              <a:rPr lang="en-US" dirty="0"/>
              <a:t>A Silent Epidemic Is Coming to Campus</a:t>
            </a:r>
          </a:p>
        </p:txBody>
      </p:sp>
      <p:sp>
        <p:nvSpPr>
          <p:cNvPr id="3" name="Text Placeholder 2"/>
          <p:cNvSpPr>
            <a:spLocks noGrp="1"/>
          </p:cNvSpPr>
          <p:nvPr>
            <p:ph type="body" sz="quarter" idx="16"/>
          </p:nvPr>
        </p:nvSpPr>
        <p:spPr>
          <a:xfrm>
            <a:off x="269875" y="97401"/>
            <a:ext cx="2560320" cy="123111"/>
          </a:xfrm>
        </p:spPr>
        <p:txBody>
          <a:bodyPr/>
          <a:lstStyle/>
          <a:p>
            <a:endParaRPr lang="en-US" dirty="0"/>
          </a:p>
        </p:txBody>
      </p:sp>
      <p:sp>
        <p:nvSpPr>
          <p:cNvPr id="4" name="Text Placeholder 3"/>
          <p:cNvSpPr>
            <a:spLocks noGrp="1"/>
          </p:cNvSpPr>
          <p:nvPr>
            <p:ph type="body" sz="quarter" idx="18"/>
          </p:nvPr>
        </p:nvSpPr>
        <p:spPr>
          <a:xfrm>
            <a:off x="2089298" y="4447695"/>
            <a:ext cx="4311502" cy="353943"/>
          </a:xfrm>
        </p:spPr>
        <p:txBody>
          <a:bodyPr/>
          <a:lstStyle/>
          <a:p>
            <a:pPr algn="r"/>
            <a:r>
              <a:rPr lang="en-US" dirty="0"/>
              <a:t>Source: National Institute of Mental Health, “Major Depression Among Adolescents,” https://goo.gl/KSk7xT; Olfson M et al, “Trends in Mental Health Care among Children and Adolescents,” </a:t>
            </a:r>
            <a:r>
              <a:rPr lang="en-US" i="1" dirty="0"/>
              <a:t>The New England Journal of Medicine, </a:t>
            </a:r>
            <a:r>
              <a:rPr lang="en-US" dirty="0"/>
              <a:t>https://goo.gl/3GjjFn; Merikangas K </a:t>
            </a:r>
            <a:br>
              <a:rPr lang="en-US" dirty="0"/>
            </a:br>
            <a:r>
              <a:rPr lang="en-US" dirty="0"/>
              <a:t>et al, “Lifetime Prevalence of Mental Disorders in US Adolescents: Results from the National Comorbidity Survey Replication…,” </a:t>
            </a:r>
            <a:br>
              <a:rPr lang="en-US" dirty="0"/>
            </a:br>
            <a:r>
              <a:rPr lang="en-US" i="1" dirty="0"/>
              <a:t>Journal of the American Academy of Child &amp; Adolescent Psychiatry, </a:t>
            </a:r>
            <a:r>
              <a:rPr lang="en-US" dirty="0">
                <a:hlinkClick r:id="rId3"/>
              </a:rPr>
              <a:t>https://goo.gl/apDwDe</a:t>
            </a:r>
            <a:r>
              <a:rPr lang="en-US" dirty="0"/>
              <a:t>;” EAB interviews and analysis.</a:t>
            </a:r>
          </a:p>
        </p:txBody>
      </p:sp>
      <p:sp>
        <p:nvSpPr>
          <p:cNvPr id="5" name="Text Placeholder 4"/>
          <p:cNvSpPr>
            <a:spLocks noGrp="1"/>
          </p:cNvSpPr>
          <p:nvPr>
            <p:ph type="body" sz="quarter" idx="19"/>
          </p:nvPr>
        </p:nvSpPr>
        <p:spPr>
          <a:xfrm>
            <a:off x="0" y="4249936"/>
            <a:ext cx="2046204" cy="384721"/>
          </a:xfrm>
        </p:spPr>
        <p:txBody>
          <a:bodyPr/>
          <a:lstStyle/>
          <a:p>
            <a:r>
              <a:rPr lang="en-US" dirty="0"/>
              <a:t>A major depressive episode is characterized as suffering from a depressed mood for two weeks or more, and a loss of interest or pleasure in everyday activities, accompanied by other symptoms such as feelings of emptiness, hopelessness, anxiety, and worthlessness.</a:t>
            </a:r>
          </a:p>
        </p:txBody>
      </p:sp>
      <p:sp>
        <p:nvSpPr>
          <p:cNvPr id="6" name="Title 5"/>
          <p:cNvSpPr>
            <a:spLocks noGrp="1"/>
          </p:cNvSpPr>
          <p:nvPr>
            <p:ph type="title"/>
          </p:nvPr>
        </p:nvSpPr>
        <p:spPr>
          <a:xfrm>
            <a:off x="269874" y="309824"/>
            <a:ext cx="5739899" cy="256480"/>
          </a:xfrm>
        </p:spPr>
        <p:txBody>
          <a:bodyPr/>
          <a:lstStyle/>
          <a:p>
            <a:r>
              <a:rPr lang="en-US" dirty="0"/>
              <a:t>Depression and Anxiety on the Rise Among Teens</a:t>
            </a:r>
          </a:p>
        </p:txBody>
      </p:sp>
      <p:grpSp>
        <p:nvGrpSpPr>
          <p:cNvPr id="49" name="Group 48"/>
          <p:cNvGrpSpPr/>
          <p:nvPr/>
        </p:nvGrpSpPr>
        <p:grpSpPr>
          <a:xfrm>
            <a:off x="266699" y="1043123"/>
            <a:ext cx="2954295" cy="2592709"/>
            <a:chOff x="266699" y="1059356"/>
            <a:chExt cx="2954295" cy="3324785"/>
          </a:xfrm>
        </p:grpSpPr>
        <p:graphicFrame>
          <p:nvGraphicFramePr>
            <p:cNvPr id="7" name="Chart 6"/>
            <p:cNvGraphicFramePr/>
            <p:nvPr/>
          </p:nvGraphicFramePr>
          <p:xfrm>
            <a:off x="266699" y="1866413"/>
            <a:ext cx="2816784" cy="251772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bwMode="gray">
            <a:xfrm>
              <a:off x="266700" y="1059356"/>
              <a:ext cx="2724906" cy="153888"/>
            </a:xfrm>
            <a:prstGeom prst="rect">
              <a:avLst/>
            </a:prstGeom>
            <a:noFill/>
          </p:spPr>
          <p:txBody>
            <a:bodyPr wrap="square" lIns="0" tIns="0" rIns="0" bIns="0" rtlCol="0">
              <a:spAutoFit/>
            </a:bodyPr>
            <a:lstStyle/>
            <a:p>
              <a:r>
                <a:rPr lang="en-US" sz="1000" b="1" dirty="0"/>
                <a:t>Escalating Rates of Depression</a:t>
              </a:r>
            </a:p>
          </p:txBody>
        </p:sp>
        <p:sp>
          <p:nvSpPr>
            <p:cNvPr id="9" name="TextBox 8"/>
            <p:cNvSpPr txBox="1"/>
            <p:nvPr/>
          </p:nvSpPr>
          <p:spPr bwMode="gray">
            <a:xfrm>
              <a:off x="266699" y="1324760"/>
              <a:ext cx="2954295" cy="276999"/>
            </a:xfrm>
            <a:prstGeom prst="rect">
              <a:avLst/>
            </a:prstGeom>
            <a:noFill/>
          </p:spPr>
          <p:txBody>
            <a:bodyPr wrap="square" lIns="0" tIns="0" rIns="0" bIns="0" rtlCol="0">
              <a:spAutoFit/>
            </a:bodyPr>
            <a:lstStyle/>
            <a:p>
              <a:r>
                <a:rPr lang="en-US" sz="900" i="1" dirty="0">
                  <a:solidFill>
                    <a:srgbClr val="797F86"/>
                  </a:solidFill>
                </a:rPr>
                <a:t>Past Year Major Depressive Episode¹ Among Adolescents, By Gender (2011-2015)</a:t>
              </a:r>
            </a:p>
          </p:txBody>
        </p:sp>
      </p:grpSp>
      <p:sp>
        <p:nvSpPr>
          <p:cNvPr id="30" name="TextBox 29"/>
          <p:cNvSpPr txBox="1"/>
          <p:nvPr/>
        </p:nvSpPr>
        <p:spPr bwMode="gray">
          <a:xfrm>
            <a:off x="3360565" y="1849999"/>
            <a:ext cx="2768771" cy="556563"/>
          </a:xfrm>
          <a:prstGeom prst="rect">
            <a:avLst/>
          </a:prstGeom>
          <a:noFill/>
        </p:spPr>
        <p:txBody>
          <a:bodyPr wrap="square" lIns="0" tIns="0" rIns="0" bIns="0" rtlCol="0">
            <a:spAutoFit/>
          </a:bodyPr>
          <a:lstStyle/>
          <a:p>
            <a:pPr>
              <a:spcBef>
                <a:spcPts val="500"/>
              </a:spcBef>
            </a:pPr>
            <a:r>
              <a:rPr lang="en-US" sz="800" b="1" dirty="0">
                <a:solidFill>
                  <a:schemeClr val="accent4"/>
                </a:solidFill>
              </a:rPr>
              <a:t>Intensified Expectations </a:t>
            </a:r>
          </a:p>
          <a:p>
            <a:pPr>
              <a:spcBef>
                <a:spcPts val="500"/>
              </a:spcBef>
            </a:pPr>
            <a:r>
              <a:rPr lang="en-US" sz="800" dirty="0">
                <a:solidFill>
                  <a:schemeClr val="accent4"/>
                </a:solidFill>
              </a:rPr>
              <a:t>Students face early and persistent pressure to academically excel, fit in socially, and be successful after graduation</a:t>
            </a:r>
          </a:p>
        </p:txBody>
      </p:sp>
      <p:sp>
        <p:nvSpPr>
          <p:cNvPr id="31" name="TextBox 30"/>
          <p:cNvSpPr txBox="1"/>
          <p:nvPr/>
        </p:nvSpPr>
        <p:spPr bwMode="gray">
          <a:xfrm>
            <a:off x="3369106" y="3784691"/>
            <a:ext cx="2791391" cy="556563"/>
          </a:xfrm>
          <a:prstGeom prst="rect">
            <a:avLst/>
          </a:prstGeom>
          <a:noFill/>
        </p:spPr>
        <p:txBody>
          <a:bodyPr wrap="square" lIns="0" tIns="0" rIns="0" bIns="0" rtlCol="0">
            <a:spAutoFit/>
          </a:bodyPr>
          <a:lstStyle/>
          <a:p>
            <a:pPr>
              <a:spcBef>
                <a:spcPts val="500"/>
              </a:spcBef>
            </a:pPr>
            <a:r>
              <a:rPr lang="en-US" sz="800" b="1" dirty="0">
                <a:solidFill>
                  <a:schemeClr val="accent4"/>
                </a:solidFill>
              </a:rPr>
              <a:t>New Parenting Styles </a:t>
            </a:r>
          </a:p>
          <a:p>
            <a:pPr>
              <a:spcBef>
                <a:spcPts val="500"/>
              </a:spcBef>
            </a:pPr>
            <a:r>
              <a:rPr lang="en-US" sz="800" dirty="0">
                <a:solidFill>
                  <a:schemeClr val="accent4"/>
                </a:solidFill>
              </a:rPr>
              <a:t>Highly involved parenting creates busy, overscheduled,  failure-averse students who struggle to adapt to challenges as they arise in college </a:t>
            </a:r>
          </a:p>
        </p:txBody>
      </p:sp>
      <p:sp>
        <p:nvSpPr>
          <p:cNvPr id="33" name="TextBox 32"/>
          <p:cNvSpPr txBox="1"/>
          <p:nvPr/>
        </p:nvSpPr>
        <p:spPr bwMode="gray">
          <a:xfrm>
            <a:off x="3360564" y="2509954"/>
            <a:ext cx="2768772" cy="571951"/>
          </a:xfrm>
          <a:prstGeom prst="rect">
            <a:avLst/>
          </a:prstGeom>
          <a:noFill/>
        </p:spPr>
        <p:txBody>
          <a:bodyPr wrap="square" lIns="0" tIns="0" rIns="0" bIns="0" rtlCol="0">
            <a:spAutoFit/>
          </a:bodyPr>
          <a:lstStyle/>
          <a:p>
            <a:pPr>
              <a:spcBef>
                <a:spcPts val="500"/>
              </a:spcBef>
            </a:pPr>
            <a:r>
              <a:rPr lang="en-US" sz="800" b="1" dirty="0">
                <a:solidFill>
                  <a:schemeClr val="accent4"/>
                </a:solidFill>
              </a:rPr>
              <a:t>Social Media</a:t>
            </a:r>
          </a:p>
          <a:p>
            <a:pPr>
              <a:spcBef>
                <a:spcPts val="500"/>
              </a:spcBef>
            </a:pPr>
            <a:r>
              <a:rPr lang="en-US" sz="800" dirty="0">
                <a:solidFill>
                  <a:schemeClr val="accent4"/>
                </a:solidFill>
              </a:rPr>
              <a:t>Time spent online amplifies existing stressors and contributes to an overwhelming sense of social isolation on campus</a:t>
            </a:r>
          </a:p>
        </p:txBody>
      </p:sp>
      <p:sp>
        <p:nvSpPr>
          <p:cNvPr id="35" name="TextBox 34"/>
          <p:cNvSpPr txBox="1"/>
          <p:nvPr/>
        </p:nvSpPr>
        <p:spPr bwMode="gray">
          <a:xfrm>
            <a:off x="3350182" y="1334737"/>
            <a:ext cx="2768771" cy="433452"/>
          </a:xfrm>
          <a:prstGeom prst="rect">
            <a:avLst/>
          </a:prstGeom>
          <a:noFill/>
        </p:spPr>
        <p:txBody>
          <a:bodyPr wrap="square" lIns="0" tIns="0" rIns="0" bIns="0" rtlCol="0">
            <a:spAutoFit/>
          </a:bodyPr>
          <a:lstStyle/>
          <a:p>
            <a:pPr>
              <a:spcBef>
                <a:spcPts val="500"/>
              </a:spcBef>
            </a:pPr>
            <a:r>
              <a:rPr lang="en-US" sz="800" b="1" dirty="0">
                <a:solidFill>
                  <a:schemeClr val="accent4"/>
                </a:solidFill>
              </a:rPr>
              <a:t>Substance Abuse</a:t>
            </a:r>
          </a:p>
          <a:p>
            <a:pPr>
              <a:spcBef>
                <a:spcPts val="500"/>
              </a:spcBef>
            </a:pPr>
            <a:r>
              <a:rPr lang="en-US" sz="800" dirty="0">
                <a:solidFill>
                  <a:schemeClr val="accent4"/>
                </a:solidFill>
              </a:rPr>
              <a:t>Students look to drugs and alcohol to relax; use prescription drugs to focus, work late into the night</a:t>
            </a:r>
          </a:p>
        </p:txBody>
      </p:sp>
      <p:sp>
        <p:nvSpPr>
          <p:cNvPr id="36" name="TextBox 35"/>
          <p:cNvSpPr txBox="1"/>
          <p:nvPr/>
        </p:nvSpPr>
        <p:spPr bwMode="gray">
          <a:xfrm>
            <a:off x="3360564" y="3159170"/>
            <a:ext cx="2799933" cy="556563"/>
          </a:xfrm>
          <a:prstGeom prst="rect">
            <a:avLst/>
          </a:prstGeom>
          <a:noFill/>
        </p:spPr>
        <p:txBody>
          <a:bodyPr wrap="square" lIns="0" tIns="0" rIns="0" bIns="0" rtlCol="0">
            <a:spAutoFit/>
          </a:bodyPr>
          <a:lstStyle/>
          <a:p>
            <a:pPr>
              <a:spcBef>
                <a:spcPts val="500"/>
              </a:spcBef>
            </a:pPr>
            <a:r>
              <a:rPr lang="en-US" sz="800" b="1" dirty="0">
                <a:solidFill>
                  <a:schemeClr val="accent4"/>
                </a:solidFill>
              </a:rPr>
              <a:t>Political Climate</a:t>
            </a:r>
          </a:p>
          <a:p>
            <a:pPr>
              <a:spcBef>
                <a:spcPts val="500"/>
              </a:spcBef>
            </a:pPr>
            <a:r>
              <a:rPr lang="en-US" sz="800" dirty="0">
                <a:solidFill>
                  <a:schemeClr val="accent4"/>
                </a:solidFill>
              </a:rPr>
              <a:t>Stress from current events and politics exacerbates students’ existing issues with stress, anxiety, and depression </a:t>
            </a:r>
          </a:p>
        </p:txBody>
      </p:sp>
      <p:sp>
        <p:nvSpPr>
          <p:cNvPr id="22" name="TextBox 21"/>
          <p:cNvSpPr txBox="1"/>
          <p:nvPr/>
        </p:nvSpPr>
        <p:spPr bwMode="gray">
          <a:xfrm>
            <a:off x="3315789" y="979915"/>
            <a:ext cx="2724906" cy="153888"/>
          </a:xfrm>
          <a:prstGeom prst="rect">
            <a:avLst/>
          </a:prstGeom>
          <a:noFill/>
        </p:spPr>
        <p:txBody>
          <a:bodyPr wrap="square" lIns="0" tIns="0" rIns="0" bIns="0" rtlCol="0">
            <a:spAutoFit/>
          </a:bodyPr>
          <a:lstStyle/>
          <a:p>
            <a:r>
              <a:rPr lang="en-US" sz="1000" b="1" dirty="0"/>
              <a:t>External Factors Driving Up Demand</a:t>
            </a:r>
          </a:p>
        </p:txBody>
      </p:sp>
      <p:sp>
        <p:nvSpPr>
          <p:cNvPr id="17" name="Rectangle 16">
            <a:extLst>
              <a:ext uri="{FF2B5EF4-FFF2-40B4-BE49-F238E27FC236}">
                <a16:creationId xmlns:a16="http://schemas.microsoft.com/office/drawing/2014/main" id="{4BACFFC8-E4C7-4F02-8027-226BC9C15908}"/>
              </a:ext>
            </a:extLst>
          </p:cNvPr>
          <p:cNvSpPr/>
          <p:nvPr/>
        </p:nvSpPr>
        <p:spPr bwMode="gray">
          <a:xfrm>
            <a:off x="277813" y="3650559"/>
            <a:ext cx="2811334" cy="538507"/>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8" name="Rectangle 17">
            <a:extLst>
              <a:ext uri="{FF2B5EF4-FFF2-40B4-BE49-F238E27FC236}">
                <a16:creationId xmlns:a16="http://schemas.microsoft.com/office/drawing/2014/main" id="{585F0CD1-8D62-46B0-B017-6DA7A2618350}"/>
              </a:ext>
            </a:extLst>
          </p:cNvPr>
          <p:cNvSpPr/>
          <p:nvPr/>
        </p:nvSpPr>
        <p:spPr bwMode="gray">
          <a:xfrm>
            <a:off x="421220" y="3726789"/>
            <a:ext cx="377652" cy="386046"/>
          </a:xfrm>
          <a:prstGeom prst="rect">
            <a:avLst/>
          </a:prstGeom>
          <a:effectLst/>
        </p:spPr>
        <p:txBody>
          <a:bodyPr wrap="square" lIns="0" tIns="0" rIns="0" bIns="0">
            <a:spAutoFit/>
          </a:bodyPr>
          <a:lstStyle/>
          <a:p>
            <a:r>
              <a:rPr lang="en-US" sz="2500" dirty="0">
                <a:solidFill>
                  <a:schemeClr val="tx2"/>
                </a:solidFill>
                <a:latin typeface="+mj-lt"/>
              </a:rPr>
              <a:t>5x</a:t>
            </a:r>
          </a:p>
        </p:txBody>
      </p:sp>
      <p:sp>
        <p:nvSpPr>
          <p:cNvPr id="19" name="Rectangle 18">
            <a:extLst>
              <a:ext uri="{FF2B5EF4-FFF2-40B4-BE49-F238E27FC236}">
                <a16:creationId xmlns:a16="http://schemas.microsoft.com/office/drawing/2014/main" id="{D9A60D59-39D2-4DA3-AED9-D858FB6DB1CE}"/>
              </a:ext>
            </a:extLst>
          </p:cNvPr>
          <p:cNvSpPr/>
          <p:nvPr/>
        </p:nvSpPr>
        <p:spPr bwMode="gray">
          <a:xfrm>
            <a:off x="888454" y="3712063"/>
            <a:ext cx="1929230" cy="415498"/>
          </a:xfrm>
          <a:prstGeom prst="rect">
            <a:avLst/>
          </a:prstGeom>
        </p:spPr>
        <p:txBody>
          <a:bodyPr wrap="square" lIns="0" tIns="0" rIns="0" bIns="0">
            <a:spAutoFit/>
          </a:bodyPr>
          <a:lstStyle/>
          <a:p>
            <a:pPr marL="0" lvl="1">
              <a:spcBef>
                <a:spcPts val="500"/>
              </a:spcBef>
            </a:pPr>
            <a:r>
              <a:rPr lang="en-US" sz="900" b="1" dirty="0"/>
              <a:t>Rate at which counseling center utilization outpaced enrollment growth </a:t>
            </a:r>
          </a:p>
        </p:txBody>
      </p:sp>
    </p:spTree>
    <p:extLst>
      <p:ext uri="{BB962C8B-B14F-4D97-AF65-F5344CB8AC3E}">
        <p14:creationId xmlns:p14="http://schemas.microsoft.com/office/powerpoint/2010/main" val="74098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Student Success Encompasses More Than Graduation Success</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Beyond the Completion Binary</a:t>
            </a:r>
          </a:p>
        </p:txBody>
      </p:sp>
      <p:sp>
        <p:nvSpPr>
          <p:cNvPr id="7" name="TextBox 6"/>
          <p:cNvSpPr txBox="1"/>
          <p:nvPr/>
        </p:nvSpPr>
        <p:spPr bwMode="gray">
          <a:xfrm>
            <a:off x="254191" y="1211745"/>
            <a:ext cx="3435236" cy="153888"/>
          </a:xfrm>
          <a:prstGeom prst="rect">
            <a:avLst/>
          </a:prstGeom>
          <a:noFill/>
        </p:spPr>
        <p:txBody>
          <a:bodyPr wrap="none" lIns="0" tIns="0" rIns="0" bIns="0" rtlCol="0">
            <a:spAutoFit/>
          </a:bodyPr>
          <a:lstStyle/>
          <a:p>
            <a:pPr>
              <a:spcBef>
                <a:spcPts val="500"/>
              </a:spcBef>
            </a:pPr>
            <a:r>
              <a:rPr lang="en-US" sz="1000" b="1" dirty="0"/>
              <a:t>Defining Student Success by How It’s Measured</a:t>
            </a:r>
          </a:p>
        </p:txBody>
      </p:sp>
      <p:grpSp>
        <p:nvGrpSpPr>
          <p:cNvPr id="8" name="Group 7"/>
          <p:cNvGrpSpPr/>
          <p:nvPr/>
        </p:nvGrpSpPr>
        <p:grpSpPr>
          <a:xfrm>
            <a:off x="268842" y="2155279"/>
            <a:ext cx="5814649" cy="748160"/>
            <a:chOff x="136108" y="1639860"/>
            <a:chExt cx="5814649" cy="748160"/>
          </a:xfrm>
        </p:grpSpPr>
        <p:sp>
          <p:nvSpPr>
            <p:cNvPr id="9" name="Rectangle 8"/>
            <p:cNvSpPr/>
            <p:nvPr/>
          </p:nvSpPr>
          <p:spPr bwMode="gray">
            <a:xfrm>
              <a:off x="136108" y="1642911"/>
              <a:ext cx="589828" cy="745109"/>
            </a:xfrm>
            <a:prstGeom prst="rect">
              <a:avLst/>
            </a:prstGeom>
            <a:solidFill>
              <a:schemeClr val="bg1"/>
            </a:solidFill>
            <a:ln w="12700">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700" b="1" dirty="0">
                  <a:solidFill>
                    <a:schemeClr val="tx1"/>
                  </a:solidFill>
                </a:rPr>
                <a:t>Access</a:t>
              </a:r>
            </a:p>
          </p:txBody>
        </p:sp>
        <p:sp>
          <p:nvSpPr>
            <p:cNvPr id="10" name="Rectangle 9"/>
            <p:cNvSpPr/>
            <p:nvPr/>
          </p:nvSpPr>
          <p:spPr bwMode="gray">
            <a:xfrm>
              <a:off x="2991110" y="1639860"/>
              <a:ext cx="859703" cy="748160"/>
            </a:xfrm>
            <a:prstGeom prst="rect">
              <a:avLst/>
            </a:prstGeom>
            <a:solidFill>
              <a:schemeClr val="accent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700" b="1" dirty="0">
                  <a:solidFill>
                    <a:schemeClr val="tx1"/>
                  </a:solidFill>
                </a:rPr>
                <a:t>Intellectual, Social, and Emotional Development</a:t>
              </a:r>
            </a:p>
          </p:txBody>
        </p:sp>
        <p:sp>
          <p:nvSpPr>
            <p:cNvPr id="11" name="Rectangle 10"/>
            <p:cNvSpPr/>
            <p:nvPr/>
          </p:nvSpPr>
          <p:spPr bwMode="gray">
            <a:xfrm>
              <a:off x="3850813" y="1639860"/>
              <a:ext cx="859187" cy="748160"/>
            </a:xfrm>
            <a:prstGeom prst="rect">
              <a:avLst/>
            </a:prstGeom>
            <a:solidFill>
              <a:schemeClr val="bg2"/>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700" b="1" dirty="0">
                  <a:solidFill>
                    <a:schemeClr val="tx1"/>
                  </a:solidFill>
                </a:rPr>
                <a:t>Post-Graduation Financial Wellness</a:t>
              </a:r>
            </a:p>
          </p:txBody>
        </p:sp>
        <p:sp>
          <p:nvSpPr>
            <p:cNvPr id="12" name="Rectangle 11"/>
            <p:cNvSpPr/>
            <p:nvPr/>
          </p:nvSpPr>
          <p:spPr bwMode="gray">
            <a:xfrm>
              <a:off x="1480994" y="1639860"/>
              <a:ext cx="755058" cy="748160"/>
            </a:xfrm>
            <a:prstGeom prst="rect">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700" b="1" dirty="0">
                  <a:solidFill>
                    <a:schemeClr val="bg1"/>
                  </a:solidFill>
                </a:rPr>
                <a:t>Degree Progress</a:t>
              </a:r>
            </a:p>
          </p:txBody>
        </p:sp>
        <p:sp>
          <p:nvSpPr>
            <p:cNvPr id="13" name="Rectangle 12"/>
            <p:cNvSpPr/>
            <p:nvPr/>
          </p:nvSpPr>
          <p:spPr bwMode="gray">
            <a:xfrm>
              <a:off x="725936" y="1639860"/>
              <a:ext cx="755058" cy="748160"/>
            </a:xfrm>
            <a:prstGeom prst="rect">
              <a:avLst/>
            </a:prstGeom>
            <a:solidFill>
              <a:schemeClr val="accent4"/>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700" b="1" dirty="0">
                  <a:solidFill>
                    <a:schemeClr val="bg1"/>
                  </a:solidFill>
                </a:rPr>
                <a:t>Retention </a:t>
              </a:r>
            </a:p>
          </p:txBody>
        </p:sp>
        <p:sp>
          <p:nvSpPr>
            <p:cNvPr id="14" name="Rectangle 13"/>
            <p:cNvSpPr/>
            <p:nvPr/>
          </p:nvSpPr>
          <p:spPr bwMode="gray">
            <a:xfrm>
              <a:off x="2236052" y="1639860"/>
              <a:ext cx="755058" cy="748160"/>
            </a:xfrm>
            <a:prstGeom prst="rect">
              <a:avLst/>
            </a:prstGeom>
            <a:solidFill>
              <a:schemeClr val="accent2"/>
            </a:solidFill>
            <a:ln w="12700">
              <a:solidFill>
                <a:schemeClr val="accent3"/>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700" b="1" dirty="0">
                  <a:solidFill>
                    <a:schemeClr val="bg1"/>
                  </a:solidFill>
                </a:rPr>
                <a:t>Completion</a:t>
              </a:r>
            </a:p>
          </p:txBody>
        </p:sp>
        <p:sp>
          <p:nvSpPr>
            <p:cNvPr id="15" name="Rectangle 14"/>
            <p:cNvSpPr/>
            <p:nvPr/>
          </p:nvSpPr>
          <p:spPr bwMode="gray">
            <a:xfrm>
              <a:off x="5569883" y="1642911"/>
              <a:ext cx="380874" cy="745109"/>
            </a:xfrm>
            <a:prstGeom prst="rect">
              <a:avLst/>
            </a:prstGeom>
            <a:solidFill>
              <a:schemeClr val="bg1"/>
            </a:solidFill>
            <a:ln w="12700">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700" b="1" dirty="0">
                  <a:solidFill>
                    <a:schemeClr val="tx1"/>
                  </a:solidFill>
                </a:rPr>
                <a:t>?</a:t>
              </a:r>
            </a:p>
          </p:txBody>
        </p:sp>
        <p:sp>
          <p:nvSpPr>
            <p:cNvPr id="16" name="Rectangle 15"/>
            <p:cNvSpPr/>
            <p:nvPr/>
          </p:nvSpPr>
          <p:spPr bwMode="gray">
            <a:xfrm>
              <a:off x="4710000" y="1639860"/>
              <a:ext cx="859883" cy="748160"/>
            </a:xfrm>
            <a:prstGeom prst="rect">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700" b="1" dirty="0">
                  <a:solidFill>
                    <a:schemeClr val="tx1"/>
                  </a:solidFill>
                </a:rPr>
                <a:t>Career Engagement</a:t>
              </a:r>
            </a:p>
          </p:txBody>
        </p:sp>
      </p:grpSp>
      <p:cxnSp>
        <p:nvCxnSpPr>
          <p:cNvPr id="17" name="Straight Arrow Connector 16"/>
          <p:cNvCxnSpPr/>
          <p:nvPr/>
        </p:nvCxnSpPr>
        <p:spPr bwMode="gray">
          <a:xfrm>
            <a:off x="254191" y="3364477"/>
            <a:ext cx="5867400" cy="0"/>
          </a:xfrm>
          <a:prstGeom prst="straightConnector1">
            <a:avLst/>
          </a:prstGeom>
          <a:ln w="12700">
            <a:solidFill>
              <a:schemeClr val="accent3"/>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bwMode="gray">
          <a:xfrm>
            <a:off x="1289838" y="3114275"/>
            <a:ext cx="746999" cy="138499"/>
          </a:xfrm>
          <a:prstGeom prst="rect">
            <a:avLst/>
          </a:prstGeom>
          <a:noFill/>
        </p:spPr>
        <p:txBody>
          <a:bodyPr wrap="none" lIns="0" tIns="0" rIns="0" bIns="0" rtlCol="0">
            <a:spAutoFit/>
          </a:bodyPr>
          <a:lstStyle/>
          <a:p>
            <a:pPr>
              <a:spcBef>
                <a:spcPts val="500"/>
              </a:spcBef>
            </a:pPr>
            <a:r>
              <a:rPr lang="en-US" sz="900" i="1" dirty="0"/>
              <a:t>Foundational</a:t>
            </a:r>
          </a:p>
        </p:txBody>
      </p:sp>
      <p:sp>
        <p:nvSpPr>
          <p:cNvPr id="19" name="TextBox 18"/>
          <p:cNvSpPr txBox="1"/>
          <p:nvPr/>
        </p:nvSpPr>
        <p:spPr bwMode="gray">
          <a:xfrm>
            <a:off x="4578094" y="3114276"/>
            <a:ext cx="419987" cy="138499"/>
          </a:xfrm>
          <a:prstGeom prst="rect">
            <a:avLst/>
          </a:prstGeom>
          <a:noFill/>
        </p:spPr>
        <p:txBody>
          <a:bodyPr wrap="none" lIns="0" tIns="0" rIns="0" bIns="0" rtlCol="0">
            <a:spAutoFit/>
          </a:bodyPr>
          <a:lstStyle/>
          <a:p>
            <a:pPr>
              <a:spcBef>
                <a:spcPts val="500"/>
              </a:spcBef>
            </a:pPr>
            <a:r>
              <a:rPr lang="en-US" sz="900" i="1" dirty="0"/>
              <a:t>Holistic</a:t>
            </a:r>
          </a:p>
        </p:txBody>
      </p:sp>
      <p:sp>
        <p:nvSpPr>
          <p:cNvPr id="20" name="Right Bracket 19"/>
          <p:cNvSpPr/>
          <p:nvPr/>
        </p:nvSpPr>
        <p:spPr bwMode="gray">
          <a:xfrm rot="16200000" flipH="1">
            <a:off x="1616088" y="1599528"/>
            <a:ext cx="127492" cy="2847383"/>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21" name="Right Bracket 20"/>
          <p:cNvSpPr/>
          <p:nvPr/>
        </p:nvSpPr>
        <p:spPr bwMode="gray">
          <a:xfrm rot="16200000" flipH="1">
            <a:off x="4564682" y="1550591"/>
            <a:ext cx="127491" cy="2945259"/>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22" name="TextBox 21"/>
          <p:cNvSpPr txBox="1"/>
          <p:nvPr/>
        </p:nvSpPr>
        <p:spPr bwMode="gray">
          <a:xfrm>
            <a:off x="2525776" y="3543390"/>
            <a:ext cx="1295226" cy="138499"/>
          </a:xfrm>
          <a:prstGeom prst="rect">
            <a:avLst/>
          </a:prstGeom>
          <a:noFill/>
        </p:spPr>
        <p:txBody>
          <a:bodyPr wrap="none" lIns="0" tIns="0" rIns="0" bIns="0" rtlCol="0">
            <a:spAutoFit/>
          </a:bodyPr>
          <a:lstStyle/>
          <a:p>
            <a:pPr>
              <a:spcBef>
                <a:spcPts val="500"/>
              </a:spcBef>
            </a:pPr>
            <a:r>
              <a:rPr lang="en-US" sz="900" i="1" dirty="0"/>
              <a:t>Progressive Outcomes</a:t>
            </a:r>
          </a:p>
        </p:txBody>
      </p:sp>
      <p:sp>
        <p:nvSpPr>
          <p:cNvPr id="23" name="Isosceles Triangle 22"/>
          <p:cNvSpPr/>
          <p:nvPr/>
        </p:nvSpPr>
        <p:spPr bwMode="gray">
          <a:xfrm rot="10800000" flipH="1">
            <a:off x="5991259" y="1936478"/>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p:cNvSpPr txBox="1"/>
          <p:nvPr/>
        </p:nvSpPr>
        <p:spPr bwMode="gray">
          <a:xfrm>
            <a:off x="5435966" y="1622795"/>
            <a:ext cx="665091" cy="276999"/>
          </a:xfrm>
          <a:prstGeom prst="rect">
            <a:avLst/>
          </a:prstGeom>
          <a:noFill/>
        </p:spPr>
        <p:txBody>
          <a:bodyPr wrap="square" lIns="0" tIns="0" rIns="0" bIns="0" rtlCol="0">
            <a:spAutoFit/>
          </a:bodyPr>
          <a:lstStyle/>
          <a:p>
            <a:pPr algn="r">
              <a:spcBef>
                <a:spcPts val="500"/>
              </a:spcBef>
            </a:pPr>
            <a:r>
              <a:rPr lang="en-US" sz="900" b="1" dirty="0"/>
              <a:t>Student Success</a:t>
            </a:r>
          </a:p>
        </p:txBody>
      </p:sp>
      <p:sp>
        <p:nvSpPr>
          <p:cNvPr id="25" name="TextBox 24"/>
          <p:cNvSpPr txBox="1"/>
          <p:nvPr/>
        </p:nvSpPr>
        <p:spPr bwMode="gray">
          <a:xfrm>
            <a:off x="2186405" y="1622796"/>
            <a:ext cx="1040106" cy="276999"/>
          </a:xfrm>
          <a:prstGeom prst="rect">
            <a:avLst/>
          </a:prstGeom>
          <a:noFill/>
        </p:spPr>
        <p:txBody>
          <a:bodyPr wrap="square" lIns="0" tIns="0" rIns="0" bIns="0" rtlCol="0">
            <a:spAutoFit/>
          </a:bodyPr>
          <a:lstStyle/>
          <a:p>
            <a:pPr algn="r">
              <a:spcBef>
                <a:spcPts val="500"/>
              </a:spcBef>
            </a:pPr>
            <a:r>
              <a:rPr lang="en-US" sz="900" b="1" dirty="0"/>
              <a:t>Graduation Success</a:t>
            </a:r>
          </a:p>
        </p:txBody>
      </p:sp>
      <p:sp>
        <p:nvSpPr>
          <p:cNvPr id="26" name="Isosceles Triangle 25"/>
          <p:cNvSpPr/>
          <p:nvPr/>
        </p:nvSpPr>
        <p:spPr bwMode="gray">
          <a:xfrm rot="10800000" flipH="1">
            <a:off x="3021177" y="1945411"/>
            <a:ext cx="205334" cy="177012"/>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10924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342308" y="1565094"/>
          <a:ext cx="5420702" cy="292208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r>
              <a:rPr lang="en-US" dirty="0"/>
              <a:t>Flat Graduation Rates, Despite Significant Student Service Investments</a:t>
            </a:r>
          </a:p>
        </p:txBody>
      </p:sp>
      <p:sp>
        <p:nvSpPr>
          <p:cNvPr id="4" name="Text Placeholder 3"/>
          <p:cNvSpPr>
            <a:spLocks noGrp="1"/>
          </p:cNvSpPr>
          <p:nvPr>
            <p:ph type="body" sz="quarter" idx="12"/>
          </p:nvPr>
        </p:nvSpPr>
        <p:spPr/>
        <p:txBody>
          <a:bodyPr/>
          <a:lstStyle/>
          <a:p>
            <a:r>
              <a:rPr lang="en-US" dirty="0"/>
              <a:t>A Similar Story Nationwide</a:t>
            </a:r>
          </a:p>
        </p:txBody>
      </p:sp>
      <p:sp>
        <p:nvSpPr>
          <p:cNvPr id="5" name="Text Placeholder 4"/>
          <p:cNvSpPr>
            <a:spLocks noGrp="1"/>
          </p:cNvSpPr>
          <p:nvPr>
            <p:ph type="body" sz="quarter" idx="13"/>
          </p:nvPr>
        </p:nvSpPr>
        <p:spPr>
          <a:xfrm>
            <a:off x="4081645" y="4600545"/>
            <a:ext cx="2319155" cy="200055"/>
          </a:xfrm>
        </p:spPr>
        <p:txBody>
          <a:bodyPr/>
          <a:lstStyle/>
          <a:p>
            <a:pPr algn="r"/>
            <a:r>
              <a:rPr lang="en-US" dirty="0"/>
              <a:t>Source: ACT Research, Delta Cost Project, “Trends in College Spending, 2001-2011: A Delta Data Update,” 2014.</a:t>
            </a:r>
          </a:p>
        </p:txBody>
      </p:sp>
      <p:sp>
        <p:nvSpPr>
          <p:cNvPr id="6" name="Text Placeholder 5"/>
          <p:cNvSpPr>
            <a:spLocks noGrp="1"/>
          </p:cNvSpPr>
          <p:nvPr>
            <p:ph type="body" sz="quarter" idx="14"/>
          </p:nvPr>
        </p:nvSpPr>
        <p:spPr>
          <a:xfrm>
            <a:off x="0" y="4480769"/>
            <a:ext cx="2004960" cy="153888"/>
          </a:xfrm>
        </p:spPr>
        <p:txBody>
          <a:bodyPr/>
          <a:lstStyle/>
          <a:p>
            <a:r>
              <a:rPr lang="en-US" dirty="0"/>
              <a:t>Data reflects share of first-time students who have received a bachelor’s degree within 5 years</a:t>
            </a:r>
          </a:p>
        </p:txBody>
      </p:sp>
      <p:sp>
        <p:nvSpPr>
          <p:cNvPr id="8" name="TextBox 7"/>
          <p:cNvSpPr txBox="1"/>
          <p:nvPr/>
        </p:nvSpPr>
        <p:spPr bwMode="gray">
          <a:xfrm>
            <a:off x="4066013" y="1545985"/>
            <a:ext cx="1939766" cy="461665"/>
          </a:xfrm>
          <a:prstGeom prst="rect">
            <a:avLst/>
          </a:prstGeom>
          <a:noFill/>
        </p:spPr>
        <p:txBody>
          <a:bodyPr wrap="square" lIns="0" tIns="0" rIns="0" bIns="0" rtlCol="0">
            <a:spAutoFit/>
          </a:bodyPr>
          <a:lstStyle/>
          <a:p>
            <a:r>
              <a:rPr lang="en-US" sz="1000" dirty="0"/>
              <a:t>Average growth in student services spending per student FTE AY 2001-2011</a:t>
            </a:r>
            <a:endParaRPr lang="en-US" sz="600" baseline="30000" dirty="0"/>
          </a:p>
        </p:txBody>
      </p:sp>
      <p:sp>
        <p:nvSpPr>
          <p:cNvPr id="9" name="TextBox 8"/>
          <p:cNvSpPr txBox="1"/>
          <p:nvPr/>
        </p:nvSpPr>
        <p:spPr bwMode="gray">
          <a:xfrm>
            <a:off x="4448612" y="1116111"/>
            <a:ext cx="1057523" cy="369332"/>
          </a:xfrm>
          <a:prstGeom prst="rect">
            <a:avLst/>
          </a:prstGeom>
          <a:noFill/>
        </p:spPr>
        <p:txBody>
          <a:bodyPr wrap="square" lIns="0" tIns="0" rIns="0" bIns="0" rtlCol="0">
            <a:spAutoFit/>
          </a:bodyPr>
          <a:lstStyle/>
          <a:p>
            <a:pPr algn="ctr"/>
            <a:r>
              <a:rPr lang="en-US" sz="2400" b="1" dirty="0">
                <a:solidFill>
                  <a:schemeClr val="accent6"/>
                </a:solidFill>
                <a:latin typeface="+mj-lt"/>
              </a:rPr>
              <a:t>11%</a:t>
            </a:r>
          </a:p>
        </p:txBody>
      </p:sp>
      <p:sp>
        <p:nvSpPr>
          <p:cNvPr id="12" name="TextBox 11"/>
          <p:cNvSpPr txBox="1"/>
          <p:nvPr/>
        </p:nvSpPr>
        <p:spPr bwMode="gray">
          <a:xfrm>
            <a:off x="921708" y="1300777"/>
            <a:ext cx="2441374" cy="341119"/>
          </a:xfrm>
          <a:prstGeom prst="rect">
            <a:avLst/>
          </a:prstGeom>
          <a:noFill/>
        </p:spPr>
        <p:txBody>
          <a:bodyPr wrap="none" lIns="0" tIns="0" rIns="0" bIns="0" rtlCol="0">
            <a:spAutoFit/>
          </a:bodyPr>
          <a:lstStyle/>
          <a:p>
            <a:pPr>
              <a:spcBef>
                <a:spcPts val="500"/>
              </a:spcBef>
            </a:pPr>
            <a:r>
              <a:rPr lang="en-US" sz="900" b="1" dirty="0"/>
              <a:t>Average Five-Year Graduation Rates</a:t>
            </a:r>
            <a:r>
              <a:rPr lang="en-US" sz="900" baseline="30000" dirty="0"/>
              <a:t>1</a:t>
            </a:r>
            <a:endParaRPr lang="en-US" sz="900" b="1" dirty="0"/>
          </a:p>
          <a:p>
            <a:pPr>
              <a:spcBef>
                <a:spcPts val="500"/>
              </a:spcBef>
            </a:pPr>
            <a:r>
              <a:rPr lang="en-US" sz="900" dirty="0"/>
              <a:t>Public and Private US Universities</a:t>
            </a:r>
          </a:p>
        </p:txBody>
      </p:sp>
    </p:spTree>
    <p:extLst>
      <p:ext uri="{BB962C8B-B14F-4D97-AF65-F5344CB8AC3E}">
        <p14:creationId xmlns:p14="http://schemas.microsoft.com/office/powerpoint/2010/main" val="1338554208"/>
      </p:ext>
    </p:extLst>
  </p:cSld>
  <p:clrMapOvr>
    <a:masterClrMapping/>
  </p:clrMapOvr>
  <mc:AlternateContent xmlns:mc="http://schemas.openxmlformats.org/markup-compatibility/2006" xmlns:p14="http://schemas.microsoft.com/office/powerpoint/2010/main">
    <mc:Choice Requires="p14">
      <p:transition spd="slow" p14:dur="2000" advTm="99084"/>
    </mc:Choice>
    <mc:Fallback xmlns="">
      <p:transition spd="slow" advTm="9908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69875" y="97401"/>
            <a:ext cx="4843574" cy="123111"/>
          </a:xfrm>
        </p:spPr>
        <p:txBody>
          <a:bodyPr/>
          <a:lstStyle/>
          <a:p>
            <a:endParaRPr lang="en-US" dirty="0"/>
          </a:p>
        </p:txBody>
      </p:sp>
      <p:sp>
        <p:nvSpPr>
          <p:cNvPr id="4" name="Text Placeholder 3"/>
          <p:cNvSpPr>
            <a:spLocks noGrp="1"/>
          </p:cNvSpPr>
          <p:nvPr>
            <p:ph type="body" sz="quarter" idx="18"/>
          </p:nvPr>
        </p:nvSpPr>
        <p:spPr>
          <a:xfrm>
            <a:off x="662949" y="4525321"/>
            <a:ext cx="5737851" cy="275279"/>
          </a:xfrm>
        </p:spPr>
        <p:txBody>
          <a:bodyPr/>
          <a:lstStyle/>
          <a:p>
            <a:r>
              <a:rPr lang="en-US" dirty="0"/>
              <a:t>Source: “</a:t>
            </a:r>
            <a:r>
              <a:rPr lang="en-US" dirty="0" err="1"/>
              <a:t>DepositIQ</a:t>
            </a:r>
            <a:r>
              <a:rPr lang="en-US" dirty="0"/>
              <a:t> Survey 2016,” EAB Royall &amp; Company, 2016; “Graduate Enrollment and Degrees: 2005-2015”; Trends in College Pricing, </a:t>
            </a:r>
            <a:r>
              <a:rPr lang="en-US" i="1" dirty="0"/>
              <a:t>College Board</a:t>
            </a:r>
            <a:r>
              <a:rPr lang="en-US" dirty="0"/>
              <a:t>, 2016; </a:t>
            </a:r>
            <a:r>
              <a:rPr lang="en-US" dirty="0" err="1"/>
              <a:t>Selingo</a:t>
            </a:r>
            <a:r>
              <a:rPr lang="en-US" dirty="0"/>
              <a:t> J, The Future of Enrollment, </a:t>
            </a:r>
            <a:r>
              <a:rPr lang="en-US" i="1" dirty="0"/>
              <a:t>The Chronicle of Higher Education</a:t>
            </a:r>
            <a:r>
              <a:rPr lang="en-US" dirty="0"/>
              <a:t>, 2017; Western Interstate Commission for Higher Education, Knocking at the College Door: Projections of High School Graduates, 2016; “Rise in student applications creating greater financial risk for some colleges,” Moody’s Investors Service; Jon McGee, </a:t>
            </a:r>
            <a:r>
              <a:rPr lang="en-US" i="1" dirty="0"/>
              <a:t>Breakpoint: The Changing Marketplace for Higher Education</a:t>
            </a:r>
            <a:r>
              <a:rPr lang="en-US" dirty="0"/>
              <a:t> (Johns Hopkins University Press, 2015); “How America Pays for College,” Sallie Mae, “The Student Customer Journey,” Learning Places, 2015</a:t>
            </a:r>
          </a:p>
        </p:txBody>
      </p:sp>
      <p:sp>
        <p:nvSpPr>
          <p:cNvPr id="6" name="Title 5"/>
          <p:cNvSpPr>
            <a:spLocks noGrp="1"/>
          </p:cNvSpPr>
          <p:nvPr>
            <p:ph type="title"/>
          </p:nvPr>
        </p:nvSpPr>
        <p:spPr/>
        <p:txBody>
          <a:bodyPr/>
          <a:lstStyle/>
          <a:p>
            <a:r>
              <a:rPr lang="en-US" dirty="0"/>
              <a:t>A Different Landscape for Recruitment </a:t>
            </a:r>
          </a:p>
        </p:txBody>
      </p:sp>
      <p:sp>
        <p:nvSpPr>
          <p:cNvPr id="7" name="Text Placeholder 3"/>
          <p:cNvSpPr txBox="1">
            <a:spLocks/>
          </p:cNvSpPr>
          <p:nvPr/>
        </p:nvSpPr>
        <p:spPr bwMode="gray">
          <a:xfrm>
            <a:off x="596653" y="3087578"/>
            <a:ext cx="2317974" cy="3077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a:t>Increasingly Price Sensitive </a:t>
            </a:r>
          </a:p>
          <a:p>
            <a:pPr marL="0" indent="0">
              <a:spcBef>
                <a:spcPts val="0"/>
              </a:spcBef>
              <a:buNone/>
            </a:pPr>
            <a:endParaRPr lang="en-US" sz="1000" b="1" dirty="0">
              <a:solidFill>
                <a:schemeClr val="tx1"/>
              </a:solidFill>
            </a:endParaRPr>
          </a:p>
        </p:txBody>
      </p:sp>
      <p:sp>
        <p:nvSpPr>
          <p:cNvPr id="12" name="Text Placeholder 3"/>
          <p:cNvSpPr txBox="1">
            <a:spLocks/>
          </p:cNvSpPr>
          <p:nvPr/>
        </p:nvSpPr>
        <p:spPr bwMode="gray">
          <a:xfrm>
            <a:off x="381416" y="806867"/>
            <a:ext cx="2418934"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a:solidFill>
                  <a:schemeClr val="tx1"/>
                </a:solidFill>
              </a:rPr>
              <a:t>Shifting Demographics</a:t>
            </a:r>
          </a:p>
        </p:txBody>
      </p:sp>
      <p:sp>
        <p:nvSpPr>
          <p:cNvPr id="14" name="Text Placeholder 3"/>
          <p:cNvSpPr txBox="1">
            <a:spLocks/>
          </p:cNvSpPr>
          <p:nvPr/>
        </p:nvSpPr>
        <p:spPr bwMode="gray">
          <a:xfrm>
            <a:off x="3461060" y="806867"/>
            <a:ext cx="2266148"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t>A More Demanding “Shopper”</a:t>
            </a:r>
          </a:p>
        </p:txBody>
      </p:sp>
      <p:sp>
        <p:nvSpPr>
          <p:cNvPr id="19" name="Freeform 18"/>
          <p:cNvSpPr/>
          <p:nvPr/>
        </p:nvSpPr>
        <p:spPr bwMode="gray">
          <a:xfrm>
            <a:off x="381416" y="3003653"/>
            <a:ext cx="5662239" cy="124432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sp>
        <p:nvSpPr>
          <p:cNvPr id="20" name="Freeform 19"/>
          <p:cNvSpPr/>
          <p:nvPr/>
        </p:nvSpPr>
        <p:spPr bwMode="gray">
          <a:xfrm rot="10800000">
            <a:off x="368489" y="813949"/>
            <a:ext cx="2745030" cy="210885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sp>
        <p:nvSpPr>
          <p:cNvPr id="23" name="Text Placeholder 1"/>
          <p:cNvSpPr txBox="1">
            <a:spLocks/>
          </p:cNvSpPr>
          <p:nvPr/>
        </p:nvSpPr>
        <p:spPr bwMode="gray">
          <a:xfrm>
            <a:off x="270136" y="3874537"/>
            <a:ext cx="1188935"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750" dirty="0">
                <a:solidFill>
                  <a:schemeClr val="bg1"/>
                </a:solidFill>
              </a:rPr>
              <a:t>See Appendix (EAB Draft Stakeholder Education Builder) for state-by-state slides</a:t>
            </a:r>
          </a:p>
        </p:txBody>
      </p:sp>
      <p:sp>
        <p:nvSpPr>
          <p:cNvPr id="25" name="TextBox 24"/>
          <p:cNvSpPr txBox="1"/>
          <p:nvPr/>
        </p:nvSpPr>
        <p:spPr bwMode="gray">
          <a:xfrm>
            <a:off x="5066157" y="2155761"/>
            <a:ext cx="970424" cy="346249"/>
          </a:xfrm>
          <a:prstGeom prst="rect">
            <a:avLst/>
          </a:prstGeom>
          <a:noFill/>
        </p:spPr>
        <p:txBody>
          <a:bodyPr vert="horz" wrap="square" lIns="0" tIns="0" rIns="0" bIns="0" rtlCol="0">
            <a:spAutoFit/>
          </a:bodyPr>
          <a:lstStyle/>
          <a:p>
            <a:pPr>
              <a:spcBef>
                <a:spcPts val="500"/>
              </a:spcBef>
            </a:pPr>
            <a:r>
              <a:rPr lang="en-US" sz="750" dirty="0"/>
              <a:t>Increase in withdrawn deposits from 2007-2015</a:t>
            </a:r>
          </a:p>
        </p:txBody>
      </p:sp>
      <p:sp>
        <p:nvSpPr>
          <p:cNvPr id="26" name="TextBox 25"/>
          <p:cNvSpPr txBox="1"/>
          <p:nvPr/>
        </p:nvSpPr>
        <p:spPr bwMode="gray">
          <a:xfrm>
            <a:off x="4297485" y="1290216"/>
            <a:ext cx="625642" cy="276999"/>
          </a:xfrm>
          <a:prstGeom prst="rect">
            <a:avLst/>
          </a:prstGeom>
          <a:noFill/>
        </p:spPr>
        <p:txBody>
          <a:bodyPr wrap="square" lIns="0" tIns="0" rIns="0" bIns="0" rtlCol="0">
            <a:spAutoFit/>
          </a:bodyPr>
          <a:lstStyle/>
          <a:p>
            <a:pPr>
              <a:spcBef>
                <a:spcPts val="500"/>
              </a:spcBef>
            </a:pPr>
            <a:r>
              <a:rPr lang="en-US" sz="1800" dirty="0">
                <a:solidFill>
                  <a:schemeClr val="accent6"/>
                </a:solidFill>
                <a:latin typeface="+mj-lt"/>
              </a:rPr>
              <a:t>87%</a:t>
            </a:r>
          </a:p>
        </p:txBody>
      </p:sp>
      <p:sp>
        <p:nvSpPr>
          <p:cNvPr id="27" name="TextBox 26"/>
          <p:cNvSpPr txBox="1"/>
          <p:nvPr/>
        </p:nvSpPr>
        <p:spPr bwMode="gray">
          <a:xfrm>
            <a:off x="4086381" y="1603311"/>
            <a:ext cx="836746" cy="923330"/>
          </a:xfrm>
          <a:prstGeom prst="rect">
            <a:avLst/>
          </a:prstGeom>
          <a:noFill/>
        </p:spPr>
        <p:txBody>
          <a:bodyPr wrap="square" lIns="0" tIns="0" rIns="0" bIns="0" rtlCol="0">
            <a:spAutoFit/>
          </a:bodyPr>
          <a:lstStyle/>
          <a:p>
            <a:pPr>
              <a:spcBef>
                <a:spcPts val="500"/>
              </a:spcBef>
            </a:pPr>
            <a:r>
              <a:rPr lang="en-US" sz="750" dirty="0"/>
              <a:t>Percentage of prospects who say they don’t trust university websites, seeking validation from externals source</a:t>
            </a:r>
          </a:p>
        </p:txBody>
      </p:sp>
      <p:sp>
        <p:nvSpPr>
          <p:cNvPr id="29" name="TextBox 28"/>
          <p:cNvSpPr txBox="1"/>
          <p:nvPr/>
        </p:nvSpPr>
        <p:spPr bwMode="gray">
          <a:xfrm>
            <a:off x="3231585" y="1355661"/>
            <a:ext cx="768915" cy="807913"/>
          </a:xfrm>
          <a:prstGeom prst="rect">
            <a:avLst/>
          </a:prstGeom>
          <a:noFill/>
        </p:spPr>
        <p:txBody>
          <a:bodyPr vert="horz" wrap="square" lIns="0" tIns="0" rIns="0" bIns="0" rtlCol="0">
            <a:spAutoFit/>
          </a:bodyPr>
          <a:lstStyle/>
          <a:p>
            <a:pPr>
              <a:spcBef>
                <a:spcPts val="500"/>
              </a:spcBef>
            </a:pPr>
            <a:r>
              <a:rPr lang="en-US" sz="750" dirty="0"/>
              <a:t>Increased applications from 2001—2014 with just an 11.6% increase in prospects</a:t>
            </a:r>
          </a:p>
        </p:txBody>
      </p:sp>
      <p:sp>
        <p:nvSpPr>
          <p:cNvPr id="30" name="Rectangle 29"/>
          <p:cNvSpPr/>
          <p:nvPr/>
        </p:nvSpPr>
        <p:spPr bwMode="gray">
          <a:xfrm>
            <a:off x="3269454" y="3891243"/>
            <a:ext cx="1208313" cy="276999"/>
          </a:xfrm>
          <a:prstGeom prst="rect">
            <a:avLst/>
          </a:prstGeom>
          <a:effectLst/>
        </p:spPr>
        <p:txBody>
          <a:bodyPr wrap="square" lIns="0" tIns="0" rIns="0" bIns="0">
            <a:spAutoFit/>
          </a:bodyPr>
          <a:lstStyle/>
          <a:p>
            <a:pPr>
              <a:spcBef>
                <a:spcPts val="300"/>
              </a:spcBef>
            </a:pPr>
            <a:r>
              <a:rPr lang="en-US" sz="1800" dirty="0">
                <a:solidFill>
                  <a:schemeClr val="tx2"/>
                </a:solidFill>
                <a:latin typeface="+mj-lt"/>
              </a:rPr>
              <a:t>38.6%</a:t>
            </a:r>
          </a:p>
        </p:txBody>
      </p:sp>
      <p:sp>
        <p:nvSpPr>
          <p:cNvPr id="31" name="Rectangle 30"/>
          <p:cNvSpPr/>
          <p:nvPr/>
        </p:nvSpPr>
        <p:spPr bwMode="gray">
          <a:xfrm>
            <a:off x="3269454" y="4183567"/>
            <a:ext cx="1275904" cy="115416"/>
          </a:xfrm>
          <a:prstGeom prst="rect">
            <a:avLst/>
          </a:prstGeom>
        </p:spPr>
        <p:txBody>
          <a:bodyPr wrap="square" lIns="0" tIns="0" rIns="0" bIns="0">
            <a:spAutoFit/>
          </a:bodyPr>
          <a:lstStyle/>
          <a:p>
            <a:pPr>
              <a:spcBef>
                <a:spcPts val="300"/>
              </a:spcBef>
            </a:pPr>
            <a:r>
              <a:rPr lang="en-US" sz="750" dirty="0"/>
              <a:t>in 2006-2007</a:t>
            </a:r>
          </a:p>
        </p:txBody>
      </p:sp>
      <p:sp>
        <p:nvSpPr>
          <p:cNvPr id="32" name="Rectangle 31"/>
          <p:cNvSpPr/>
          <p:nvPr/>
        </p:nvSpPr>
        <p:spPr bwMode="gray">
          <a:xfrm>
            <a:off x="4903899" y="3891243"/>
            <a:ext cx="1208313" cy="276999"/>
          </a:xfrm>
          <a:prstGeom prst="rect">
            <a:avLst/>
          </a:prstGeom>
          <a:effectLst/>
        </p:spPr>
        <p:txBody>
          <a:bodyPr wrap="square" lIns="0" tIns="0" rIns="0" bIns="0">
            <a:spAutoFit/>
          </a:bodyPr>
          <a:lstStyle/>
          <a:p>
            <a:pPr>
              <a:spcBef>
                <a:spcPts val="300"/>
              </a:spcBef>
            </a:pPr>
            <a:r>
              <a:rPr lang="en-US" sz="1800" dirty="0">
                <a:solidFill>
                  <a:schemeClr val="tx2"/>
                </a:solidFill>
                <a:latin typeface="+mj-lt"/>
              </a:rPr>
              <a:t>49.1%</a:t>
            </a:r>
          </a:p>
        </p:txBody>
      </p:sp>
      <p:sp>
        <p:nvSpPr>
          <p:cNvPr id="33" name="Rectangle 32"/>
          <p:cNvSpPr/>
          <p:nvPr/>
        </p:nvSpPr>
        <p:spPr bwMode="gray">
          <a:xfrm>
            <a:off x="4903899" y="4183567"/>
            <a:ext cx="1418383" cy="115416"/>
          </a:xfrm>
          <a:prstGeom prst="rect">
            <a:avLst/>
          </a:prstGeom>
        </p:spPr>
        <p:txBody>
          <a:bodyPr wrap="square" lIns="0" tIns="0" rIns="0" bIns="0">
            <a:spAutoFit/>
          </a:bodyPr>
          <a:lstStyle/>
          <a:p>
            <a:pPr>
              <a:spcBef>
                <a:spcPts val="300"/>
              </a:spcBef>
            </a:pPr>
            <a:r>
              <a:rPr lang="en-US" sz="750" dirty="0"/>
              <a:t>in 2016-2017 </a:t>
            </a:r>
          </a:p>
        </p:txBody>
      </p:sp>
      <p:cxnSp>
        <p:nvCxnSpPr>
          <p:cNvPr id="34" name="Straight Arrow Connector 33"/>
          <p:cNvCxnSpPr/>
          <p:nvPr/>
        </p:nvCxnSpPr>
        <p:spPr bwMode="gray">
          <a:xfrm>
            <a:off x="4092088" y="4029521"/>
            <a:ext cx="638539" cy="443"/>
          </a:xfrm>
          <a:prstGeom prst="straightConnector1">
            <a:avLst/>
          </a:prstGeom>
          <a:solidFill>
            <a:schemeClr val="accent1"/>
          </a:solidFill>
          <a:ln w="12700" cap="flat" cmpd="sng" algn="ctr">
            <a:solidFill>
              <a:schemeClr val="accent3"/>
            </a:solidFill>
            <a:prstDash val="solid"/>
            <a:miter lim="800000"/>
            <a:headEnd type="none" w="med" len="med"/>
            <a:tailEnd type="triangle"/>
          </a:ln>
          <a:effectLst/>
        </p:spPr>
      </p:cxnSp>
      <p:sp>
        <p:nvSpPr>
          <p:cNvPr id="35" name="TextBox 34"/>
          <p:cNvSpPr txBox="1"/>
          <p:nvPr/>
        </p:nvSpPr>
        <p:spPr bwMode="gray">
          <a:xfrm>
            <a:off x="3269454" y="3175103"/>
            <a:ext cx="668228" cy="276999"/>
          </a:xfrm>
          <a:prstGeom prst="rect">
            <a:avLst/>
          </a:prstGeom>
          <a:noFill/>
        </p:spPr>
        <p:txBody>
          <a:bodyPr wrap="square" lIns="0" tIns="0" rIns="0" bIns="0" rtlCol="0">
            <a:spAutoFit/>
          </a:bodyPr>
          <a:lstStyle/>
          <a:p>
            <a:r>
              <a:rPr lang="en-US" sz="1800" dirty="0">
                <a:solidFill>
                  <a:schemeClr val="tx2"/>
                </a:solidFill>
                <a:latin typeface="+mj-lt"/>
              </a:rPr>
              <a:t>25%</a:t>
            </a:r>
          </a:p>
        </p:txBody>
      </p:sp>
      <p:sp>
        <p:nvSpPr>
          <p:cNvPr id="36" name="TextBox 35"/>
          <p:cNvSpPr txBox="1"/>
          <p:nvPr/>
        </p:nvSpPr>
        <p:spPr bwMode="gray">
          <a:xfrm>
            <a:off x="3853741" y="3175103"/>
            <a:ext cx="1967632" cy="461665"/>
          </a:xfrm>
          <a:prstGeom prst="rect">
            <a:avLst/>
          </a:prstGeom>
          <a:noFill/>
        </p:spPr>
        <p:txBody>
          <a:bodyPr wrap="square" lIns="0" tIns="0" rIns="0" bIns="0" rtlCol="0">
            <a:spAutoFit/>
          </a:bodyPr>
          <a:lstStyle/>
          <a:p>
            <a:pPr>
              <a:spcBef>
                <a:spcPts val="500"/>
              </a:spcBef>
            </a:pPr>
            <a:r>
              <a:rPr lang="en-US" sz="750" dirty="0"/>
              <a:t>Percentage of families who </a:t>
            </a:r>
            <a:r>
              <a:rPr lang="en-US" sz="750" b="1" dirty="0">
                <a:solidFill>
                  <a:schemeClr val="accent5"/>
                </a:solidFill>
              </a:rPr>
              <a:t>would have enrolled elsewhere for less than $5k</a:t>
            </a:r>
            <a:r>
              <a:rPr lang="en-US" sz="750" dirty="0">
                <a:solidFill>
                  <a:schemeClr val="accent5"/>
                </a:solidFill>
              </a:rPr>
              <a:t> </a:t>
            </a:r>
            <a:r>
              <a:rPr lang="en-US" sz="750" dirty="0"/>
              <a:t>in additional grant or scholarship assistance from second choice</a:t>
            </a:r>
            <a:endParaRPr lang="en-US" sz="750" b="1" dirty="0"/>
          </a:p>
        </p:txBody>
      </p:sp>
      <p:sp>
        <p:nvSpPr>
          <p:cNvPr id="39" name="Text Placeholder 3">
            <a:extLst>
              <a:ext uri="{FF2B5EF4-FFF2-40B4-BE49-F238E27FC236}">
                <a16:creationId xmlns:a16="http://schemas.microsoft.com/office/drawing/2014/main" id="{DA38B2BE-CA04-7D46-AD9E-130226905F66}"/>
              </a:ext>
            </a:extLst>
          </p:cNvPr>
          <p:cNvSpPr>
            <a:spLocks noGrp="1"/>
          </p:cNvSpPr>
          <p:nvPr>
            <p:ph type="body" sz="quarter" idx="18"/>
          </p:nvPr>
        </p:nvSpPr>
        <p:spPr>
          <a:xfrm>
            <a:off x="3570605" y="-173049"/>
            <a:ext cx="3827418" cy="123111"/>
          </a:xfrm>
        </p:spPr>
        <p:txBody>
          <a:bodyPr/>
          <a:lstStyle/>
          <a:p>
            <a:r>
              <a:rPr lang="en-US" dirty="0"/>
              <a:t>Source:</a:t>
            </a:r>
          </a:p>
        </p:txBody>
      </p:sp>
      <p:sp>
        <p:nvSpPr>
          <p:cNvPr id="191" name="TextBox 190"/>
          <p:cNvSpPr txBox="1"/>
          <p:nvPr/>
        </p:nvSpPr>
        <p:spPr bwMode="gray">
          <a:xfrm>
            <a:off x="5214757" y="1833705"/>
            <a:ext cx="890845" cy="276999"/>
          </a:xfrm>
          <a:prstGeom prst="rect">
            <a:avLst/>
          </a:prstGeom>
          <a:noFill/>
        </p:spPr>
        <p:txBody>
          <a:bodyPr vert="horz" wrap="square" lIns="0" tIns="0" rIns="0" bIns="0" rtlCol="0">
            <a:spAutoFit/>
          </a:bodyPr>
          <a:lstStyle/>
          <a:p>
            <a:r>
              <a:rPr lang="en-US" sz="1800" dirty="0">
                <a:solidFill>
                  <a:schemeClr val="accent6"/>
                </a:solidFill>
                <a:latin typeface="+mj-lt"/>
              </a:rPr>
              <a:t>22%</a:t>
            </a:r>
            <a:endParaRPr lang="en-US" sz="1800" dirty="0">
              <a:solidFill>
                <a:schemeClr val="accent6"/>
              </a:solidFill>
            </a:endParaRPr>
          </a:p>
        </p:txBody>
      </p:sp>
      <p:sp>
        <p:nvSpPr>
          <p:cNvPr id="192" name="TextBox 191"/>
          <p:cNvSpPr txBox="1"/>
          <p:nvPr/>
        </p:nvSpPr>
        <p:spPr bwMode="gray">
          <a:xfrm>
            <a:off x="3263593" y="1033605"/>
            <a:ext cx="1004111" cy="276999"/>
          </a:xfrm>
          <a:prstGeom prst="rect">
            <a:avLst/>
          </a:prstGeom>
          <a:noFill/>
        </p:spPr>
        <p:txBody>
          <a:bodyPr vert="horz" wrap="square" lIns="0" tIns="0" rIns="0" bIns="0" rtlCol="0">
            <a:spAutoFit/>
          </a:bodyPr>
          <a:lstStyle/>
          <a:p>
            <a:r>
              <a:rPr lang="en-US" sz="1800" dirty="0">
                <a:solidFill>
                  <a:schemeClr val="accent6"/>
                </a:solidFill>
                <a:latin typeface="+mj-lt"/>
              </a:rPr>
              <a:t>108%</a:t>
            </a:r>
            <a:endParaRPr lang="en-US" sz="1800" dirty="0">
              <a:solidFill>
                <a:schemeClr val="accent6"/>
              </a:solidFill>
            </a:endParaRPr>
          </a:p>
        </p:txBody>
      </p:sp>
      <p:sp>
        <p:nvSpPr>
          <p:cNvPr id="198" name="TextBox 197"/>
          <p:cNvSpPr txBox="1"/>
          <p:nvPr/>
        </p:nvSpPr>
        <p:spPr bwMode="gray">
          <a:xfrm>
            <a:off x="3269454" y="3696458"/>
            <a:ext cx="2574465" cy="115416"/>
          </a:xfrm>
          <a:prstGeom prst="rect">
            <a:avLst/>
          </a:prstGeom>
          <a:noFill/>
        </p:spPr>
        <p:txBody>
          <a:bodyPr wrap="square" lIns="0" tIns="0" rIns="0" bIns="0" rtlCol="0">
            <a:spAutoFit/>
          </a:bodyPr>
          <a:lstStyle/>
          <a:p>
            <a:r>
              <a:rPr lang="en-US" sz="750" i="1" dirty="0"/>
              <a:t>NACUBO-Reported Discount Rate for FTFT Freshmen </a:t>
            </a:r>
          </a:p>
        </p:txBody>
      </p:sp>
      <p:sp>
        <p:nvSpPr>
          <p:cNvPr id="5" name="TextBox 4"/>
          <p:cNvSpPr txBox="1"/>
          <p:nvPr/>
        </p:nvSpPr>
        <p:spPr bwMode="gray">
          <a:xfrm>
            <a:off x="360673" y="1029412"/>
            <a:ext cx="904094" cy="276999"/>
          </a:xfrm>
          <a:prstGeom prst="rect">
            <a:avLst/>
          </a:prstGeom>
          <a:noFill/>
        </p:spPr>
        <p:txBody>
          <a:bodyPr wrap="none" lIns="0" tIns="0" rIns="0" bIns="0" rtlCol="0">
            <a:spAutoFit/>
          </a:bodyPr>
          <a:lstStyle/>
          <a:p>
            <a:pPr>
              <a:spcBef>
                <a:spcPts val="500"/>
              </a:spcBef>
            </a:pPr>
            <a:r>
              <a:rPr lang="en-US" sz="1800" dirty="0">
                <a:solidFill>
                  <a:schemeClr val="accent6"/>
                </a:solidFill>
                <a:latin typeface="+mj-lt"/>
              </a:rPr>
              <a:t>+52,000 </a:t>
            </a:r>
          </a:p>
        </p:txBody>
      </p:sp>
      <p:sp>
        <p:nvSpPr>
          <p:cNvPr id="8" name="TextBox 7"/>
          <p:cNvSpPr txBox="1"/>
          <p:nvPr/>
        </p:nvSpPr>
        <p:spPr bwMode="gray">
          <a:xfrm>
            <a:off x="346338" y="1362240"/>
            <a:ext cx="1496262" cy="461665"/>
          </a:xfrm>
          <a:prstGeom prst="rect">
            <a:avLst/>
          </a:prstGeom>
          <a:noFill/>
        </p:spPr>
        <p:txBody>
          <a:bodyPr wrap="square" lIns="0" tIns="0" rIns="0" bIns="0" rtlCol="0">
            <a:spAutoFit/>
          </a:bodyPr>
          <a:lstStyle/>
          <a:p>
            <a:pPr>
              <a:spcBef>
                <a:spcPts val="500"/>
              </a:spcBef>
            </a:pPr>
            <a:r>
              <a:rPr lang="en-US" sz="750" dirty="0"/>
              <a:t>Projected growth in Hispanic high school graduates between 2017-2031, while white grads decline by </a:t>
            </a:r>
            <a:r>
              <a:rPr lang="en-US" sz="750" b="1" dirty="0">
                <a:solidFill>
                  <a:schemeClr val="accent6"/>
                </a:solidFill>
              </a:rPr>
              <a:t>122,000 </a:t>
            </a:r>
          </a:p>
        </p:txBody>
      </p:sp>
      <p:sp>
        <p:nvSpPr>
          <p:cNvPr id="129" name="Text Placeholder 19"/>
          <p:cNvSpPr txBox="1">
            <a:spLocks/>
          </p:cNvSpPr>
          <p:nvPr/>
        </p:nvSpPr>
        <p:spPr bwMode="gray">
          <a:xfrm>
            <a:off x="581322" y="3374754"/>
            <a:ext cx="2498400" cy="246221"/>
          </a:xfrm>
          <a:prstGeom prst="rect">
            <a:avLst/>
          </a:prstGeom>
        </p:spPr>
        <p:txBody>
          <a:bodyPr vert="horz" wrap="square" lIns="0" tIns="0" rIns="0" bIns="0" rtlCol="0">
            <a:spAutoFit/>
          </a:bodyPr>
          <a:lstStyle>
            <a:lvl1pPr marL="0" indent="0" algn="l" defTabSz="1018879" rtl="0" eaLnBrk="1" latinLnBrk="0" hangingPunct="1">
              <a:spcBef>
                <a:spcPts val="0"/>
              </a:spcBef>
              <a:buClr>
                <a:schemeClr val="tx1"/>
              </a:buClr>
              <a:buFont typeface="Arial" pitchFamily="34" charset="0"/>
              <a:buNone/>
              <a:defRPr sz="13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9pPr>
          </a:lstStyle>
          <a:p>
            <a:pPr defTabSz="1018777" fontAlgn="auto">
              <a:spcBef>
                <a:spcPts val="500"/>
              </a:spcBef>
              <a:spcAft>
                <a:spcPts val="0"/>
              </a:spcAft>
              <a:buClr>
                <a:srgbClr val="4F5861"/>
              </a:buClr>
              <a:defRPr/>
            </a:pPr>
            <a:r>
              <a:rPr lang="en-US" sz="800" i="1" dirty="0"/>
              <a:t>Public K-12 Students Approved for Free or Reduced Price Lunches, 1989-2016</a:t>
            </a:r>
          </a:p>
        </p:txBody>
      </p:sp>
      <p:graphicFrame>
        <p:nvGraphicFramePr>
          <p:cNvPr id="130" name="Chart 129"/>
          <p:cNvGraphicFramePr/>
          <p:nvPr/>
        </p:nvGraphicFramePr>
        <p:xfrm>
          <a:off x="485322" y="3658387"/>
          <a:ext cx="2339422" cy="786080"/>
        </p:xfrm>
        <a:graphic>
          <a:graphicData uri="http://schemas.openxmlformats.org/drawingml/2006/chart">
            <c:chart xmlns:c="http://schemas.openxmlformats.org/drawingml/2006/chart" xmlns:r="http://schemas.openxmlformats.org/officeDocument/2006/relationships" r:id="rId2"/>
          </a:graphicData>
        </a:graphic>
      </p:graphicFrame>
      <p:sp>
        <p:nvSpPr>
          <p:cNvPr id="131" name="TextBox 130"/>
          <p:cNvSpPr txBox="1"/>
          <p:nvPr/>
        </p:nvSpPr>
        <p:spPr bwMode="gray">
          <a:xfrm>
            <a:off x="1945049" y="1065082"/>
            <a:ext cx="1122901" cy="369332"/>
          </a:xfrm>
          <a:prstGeom prst="rect">
            <a:avLst/>
          </a:prstGeom>
          <a:noFill/>
        </p:spPr>
        <p:txBody>
          <a:bodyPr wrap="square" lIns="0" tIns="0" rIns="0" bIns="0" rtlCol="0">
            <a:spAutoFit/>
          </a:bodyPr>
          <a:lstStyle/>
          <a:p>
            <a:pPr>
              <a:spcBef>
                <a:spcPts val="500"/>
              </a:spcBef>
            </a:pPr>
            <a:r>
              <a:rPr lang="en-US" sz="800" i="1" dirty="0"/>
              <a:t>Median miles traveled from home to college by ethnicity </a:t>
            </a:r>
          </a:p>
        </p:txBody>
      </p:sp>
      <p:sp>
        <p:nvSpPr>
          <p:cNvPr id="132" name="TextBox 131"/>
          <p:cNvSpPr txBox="1"/>
          <p:nvPr/>
        </p:nvSpPr>
        <p:spPr bwMode="gray">
          <a:xfrm>
            <a:off x="1992674" y="1483430"/>
            <a:ext cx="362890" cy="276999"/>
          </a:xfrm>
          <a:prstGeom prst="rect">
            <a:avLst/>
          </a:prstGeom>
          <a:noFill/>
        </p:spPr>
        <p:txBody>
          <a:bodyPr wrap="square" lIns="0" tIns="0" rIns="0" bIns="0" rtlCol="0">
            <a:spAutoFit/>
          </a:bodyPr>
          <a:lstStyle/>
          <a:p>
            <a:pPr>
              <a:spcBef>
                <a:spcPts val="500"/>
              </a:spcBef>
            </a:pPr>
            <a:r>
              <a:rPr lang="en-US" sz="1800" dirty="0">
                <a:solidFill>
                  <a:schemeClr val="tx2"/>
                </a:solidFill>
                <a:latin typeface="+mj-lt"/>
              </a:rPr>
              <a:t>42</a:t>
            </a:r>
            <a:endParaRPr lang="en-US" sz="800" dirty="0">
              <a:solidFill>
                <a:schemeClr val="tx2"/>
              </a:solidFill>
            </a:endParaRPr>
          </a:p>
        </p:txBody>
      </p:sp>
      <p:sp>
        <p:nvSpPr>
          <p:cNvPr id="133" name="TextBox 132"/>
          <p:cNvSpPr txBox="1"/>
          <p:nvPr/>
        </p:nvSpPr>
        <p:spPr bwMode="gray">
          <a:xfrm>
            <a:off x="2333254" y="1560374"/>
            <a:ext cx="544304" cy="123111"/>
          </a:xfrm>
          <a:prstGeom prst="rect">
            <a:avLst/>
          </a:prstGeom>
          <a:noFill/>
        </p:spPr>
        <p:txBody>
          <a:bodyPr wrap="square" lIns="0" tIns="0" rIns="0" bIns="0" rtlCol="0">
            <a:spAutoFit/>
          </a:bodyPr>
          <a:lstStyle/>
          <a:p>
            <a:pPr>
              <a:spcBef>
                <a:spcPts val="500"/>
              </a:spcBef>
            </a:pPr>
            <a:r>
              <a:rPr lang="en-US" sz="800" b="1" dirty="0"/>
              <a:t>Hispanic</a:t>
            </a:r>
          </a:p>
        </p:txBody>
      </p:sp>
      <p:sp>
        <p:nvSpPr>
          <p:cNvPr id="134" name="TextBox 133"/>
          <p:cNvSpPr txBox="1"/>
          <p:nvPr/>
        </p:nvSpPr>
        <p:spPr bwMode="gray">
          <a:xfrm>
            <a:off x="1992674" y="1792827"/>
            <a:ext cx="345536" cy="276999"/>
          </a:xfrm>
          <a:prstGeom prst="rect">
            <a:avLst/>
          </a:prstGeom>
          <a:noFill/>
        </p:spPr>
        <p:txBody>
          <a:bodyPr wrap="square" lIns="0" tIns="0" rIns="0" bIns="0" rtlCol="0">
            <a:spAutoFit/>
          </a:bodyPr>
          <a:lstStyle/>
          <a:p>
            <a:pPr>
              <a:spcBef>
                <a:spcPts val="500"/>
              </a:spcBef>
            </a:pPr>
            <a:r>
              <a:rPr lang="en-US" sz="1800" dirty="0">
                <a:solidFill>
                  <a:schemeClr val="tx2"/>
                </a:solidFill>
                <a:latin typeface="+mj-lt"/>
              </a:rPr>
              <a:t>40</a:t>
            </a:r>
            <a:endParaRPr lang="en-US" sz="800" dirty="0">
              <a:solidFill>
                <a:schemeClr val="tx2"/>
              </a:solidFill>
            </a:endParaRPr>
          </a:p>
        </p:txBody>
      </p:sp>
      <p:sp>
        <p:nvSpPr>
          <p:cNvPr id="135" name="TextBox 134"/>
          <p:cNvSpPr txBox="1"/>
          <p:nvPr/>
        </p:nvSpPr>
        <p:spPr bwMode="gray">
          <a:xfrm>
            <a:off x="2333254" y="1869771"/>
            <a:ext cx="544304" cy="123111"/>
          </a:xfrm>
          <a:prstGeom prst="rect">
            <a:avLst/>
          </a:prstGeom>
          <a:noFill/>
        </p:spPr>
        <p:txBody>
          <a:bodyPr wrap="square" lIns="0" tIns="0" rIns="0" bIns="0" rtlCol="0">
            <a:spAutoFit/>
          </a:bodyPr>
          <a:lstStyle/>
          <a:p>
            <a:pPr>
              <a:spcBef>
                <a:spcPts val="500"/>
              </a:spcBef>
            </a:pPr>
            <a:r>
              <a:rPr lang="en-US" sz="800" b="1" dirty="0"/>
              <a:t>Asian</a:t>
            </a:r>
          </a:p>
        </p:txBody>
      </p:sp>
      <p:sp>
        <p:nvSpPr>
          <p:cNvPr id="136" name="TextBox 135"/>
          <p:cNvSpPr txBox="1"/>
          <p:nvPr/>
        </p:nvSpPr>
        <p:spPr bwMode="gray">
          <a:xfrm>
            <a:off x="1992674" y="2102224"/>
            <a:ext cx="271906" cy="276999"/>
          </a:xfrm>
          <a:prstGeom prst="rect">
            <a:avLst/>
          </a:prstGeom>
          <a:noFill/>
        </p:spPr>
        <p:txBody>
          <a:bodyPr wrap="square" lIns="0" tIns="0" rIns="0" bIns="0" rtlCol="0">
            <a:spAutoFit/>
          </a:bodyPr>
          <a:lstStyle/>
          <a:p>
            <a:pPr>
              <a:spcBef>
                <a:spcPts val="500"/>
              </a:spcBef>
            </a:pPr>
            <a:r>
              <a:rPr lang="en-US" sz="1800" dirty="0">
                <a:solidFill>
                  <a:schemeClr val="accent3"/>
                </a:solidFill>
                <a:latin typeface="+mj-lt"/>
              </a:rPr>
              <a:t>79</a:t>
            </a:r>
            <a:endParaRPr lang="en-US" sz="800" dirty="0">
              <a:solidFill>
                <a:schemeClr val="accent3"/>
              </a:solidFill>
            </a:endParaRPr>
          </a:p>
        </p:txBody>
      </p:sp>
      <p:sp>
        <p:nvSpPr>
          <p:cNvPr id="137" name="TextBox 136"/>
          <p:cNvSpPr txBox="1"/>
          <p:nvPr/>
        </p:nvSpPr>
        <p:spPr bwMode="gray">
          <a:xfrm>
            <a:off x="2333254" y="2179168"/>
            <a:ext cx="544304" cy="123111"/>
          </a:xfrm>
          <a:prstGeom prst="rect">
            <a:avLst/>
          </a:prstGeom>
          <a:noFill/>
        </p:spPr>
        <p:txBody>
          <a:bodyPr wrap="square" lIns="0" tIns="0" rIns="0" bIns="0" rtlCol="0">
            <a:spAutoFit/>
          </a:bodyPr>
          <a:lstStyle/>
          <a:p>
            <a:pPr>
              <a:spcBef>
                <a:spcPts val="500"/>
              </a:spcBef>
            </a:pPr>
            <a:r>
              <a:rPr lang="en-US" sz="800" b="1" dirty="0"/>
              <a:t>White</a:t>
            </a:r>
          </a:p>
        </p:txBody>
      </p:sp>
      <p:sp>
        <p:nvSpPr>
          <p:cNvPr id="138" name="TextBox 137"/>
          <p:cNvSpPr txBox="1"/>
          <p:nvPr/>
        </p:nvSpPr>
        <p:spPr bwMode="gray">
          <a:xfrm>
            <a:off x="1992674" y="2411622"/>
            <a:ext cx="345536" cy="276999"/>
          </a:xfrm>
          <a:prstGeom prst="rect">
            <a:avLst/>
          </a:prstGeom>
          <a:noFill/>
        </p:spPr>
        <p:txBody>
          <a:bodyPr wrap="square" lIns="0" tIns="0" rIns="0" bIns="0" rtlCol="0">
            <a:spAutoFit/>
          </a:bodyPr>
          <a:lstStyle/>
          <a:p>
            <a:pPr>
              <a:spcBef>
                <a:spcPts val="500"/>
              </a:spcBef>
            </a:pPr>
            <a:r>
              <a:rPr lang="en-US" sz="1800" dirty="0">
                <a:solidFill>
                  <a:schemeClr val="accent3"/>
                </a:solidFill>
                <a:latin typeface="+mj-lt"/>
              </a:rPr>
              <a:t>78</a:t>
            </a:r>
            <a:endParaRPr lang="en-US" sz="800" dirty="0">
              <a:solidFill>
                <a:schemeClr val="accent3"/>
              </a:solidFill>
            </a:endParaRPr>
          </a:p>
        </p:txBody>
      </p:sp>
      <p:sp>
        <p:nvSpPr>
          <p:cNvPr id="139" name="TextBox 138"/>
          <p:cNvSpPr txBox="1"/>
          <p:nvPr/>
        </p:nvSpPr>
        <p:spPr bwMode="gray">
          <a:xfrm>
            <a:off x="2333254" y="2488566"/>
            <a:ext cx="544304" cy="123111"/>
          </a:xfrm>
          <a:prstGeom prst="rect">
            <a:avLst/>
          </a:prstGeom>
          <a:noFill/>
        </p:spPr>
        <p:txBody>
          <a:bodyPr wrap="square" lIns="0" tIns="0" rIns="0" bIns="0" rtlCol="0">
            <a:spAutoFit/>
          </a:bodyPr>
          <a:lstStyle/>
          <a:p>
            <a:pPr>
              <a:spcBef>
                <a:spcPts val="500"/>
              </a:spcBef>
            </a:pPr>
            <a:r>
              <a:rPr lang="en-US" sz="800" b="1" dirty="0"/>
              <a:t>Black </a:t>
            </a:r>
          </a:p>
        </p:txBody>
      </p:sp>
      <p:grpSp>
        <p:nvGrpSpPr>
          <p:cNvPr id="15" name="Group 14"/>
          <p:cNvGrpSpPr/>
          <p:nvPr/>
        </p:nvGrpSpPr>
        <p:grpSpPr>
          <a:xfrm>
            <a:off x="282304" y="1969346"/>
            <a:ext cx="2293070" cy="882354"/>
            <a:chOff x="282304" y="1969346"/>
            <a:chExt cx="2293070" cy="882354"/>
          </a:xfrm>
        </p:grpSpPr>
        <p:sp>
          <p:nvSpPr>
            <p:cNvPr id="140" name="TextBox 139"/>
            <p:cNvSpPr txBox="1"/>
            <p:nvPr/>
          </p:nvSpPr>
          <p:spPr bwMode="gray">
            <a:xfrm>
              <a:off x="282304" y="2259735"/>
              <a:ext cx="474489" cy="276999"/>
            </a:xfrm>
            <a:prstGeom prst="rect">
              <a:avLst/>
            </a:prstGeom>
            <a:noFill/>
          </p:spPr>
          <p:txBody>
            <a:bodyPr wrap="none" lIns="0" tIns="0" rIns="0" bIns="0" rtlCol="0">
              <a:spAutoFit/>
            </a:bodyPr>
            <a:lstStyle/>
            <a:p>
              <a:pPr>
                <a:spcBef>
                  <a:spcPts val="500"/>
                </a:spcBef>
              </a:pPr>
              <a:r>
                <a:rPr lang="en-US" sz="1800" dirty="0">
                  <a:solidFill>
                    <a:schemeClr val="accent6"/>
                  </a:solidFill>
                  <a:latin typeface="+mj-lt"/>
                </a:rPr>
                <a:t>72%</a:t>
              </a:r>
            </a:p>
          </p:txBody>
        </p:sp>
        <p:sp>
          <p:nvSpPr>
            <p:cNvPr id="13" name="TextBox 12"/>
            <p:cNvSpPr txBox="1"/>
            <p:nvPr/>
          </p:nvSpPr>
          <p:spPr bwMode="gray">
            <a:xfrm>
              <a:off x="785656" y="2159203"/>
              <a:ext cx="1038132" cy="692497"/>
            </a:xfrm>
            <a:prstGeom prst="rect">
              <a:avLst/>
            </a:prstGeom>
            <a:noFill/>
          </p:spPr>
          <p:txBody>
            <a:bodyPr wrap="square" lIns="0" tIns="0" rIns="0" bIns="0" rtlCol="0">
              <a:spAutoFit/>
            </a:bodyPr>
            <a:lstStyle/>
            <a:p>
              <a:pPr>
                <a:spcBef>
                  <a:spcPts val="500"/>
                </a:spcBef>
              </a:pPr>
              <a:r>
                <a:rPr lang="en-US" sz="750" dirty="0"/>
                <a:t>Of online students in 2017 enrolled at institution less than 100 miles from home (</a:t>
              </a:r>
              <a:r>
                <a:rPr lang="en-US" sz="750" b="1" dirty="0">
                  <a:solidFill>
                    <a:schemeClr val="accent6"/>
                  </a:solidFill>
                </a:rPr>
                <a:t>52% </a:t>
              </a:r>
              <a:r>
                <a:rPr lang="en-US" sz="750" dirty="0"/>
                <a:t>less than 50 miles) </a:t>
              </a:r>
            </a:p>
          </p:txBody>
        </p:sp>
        <p:sp>
          <p:nvSpPr>
            <p:cNvPr id="142" name="TextBox 141"/>
            <p:cNvSpPr txBox="1"/>
            <p:nvPr/>
          </p:nvSpPr>
          <p:spPr bwMode="gray">
            <a:xfrm>
              <a:off x="315118" y="1969346"/>
              <a:ext cx="2260256" cy="123111"/>
            </a:xfrm>
            <a:prstGeom prst="rect">
              <a:avLst/>
            </a:prstGeom>
            <a:noFill/>
          </p:spPr>
          <p:txBody>
            <a:bodyPr wrap="square" lIns="0" tIns="0" rIns="0" bIns="0" rtlCol="0">
              <a:spAutoFit/>
            </a:bodyPr>
            <a:lstStyle/>
            <a:p>
              <a:pPr>
                <a:spcBef>
                  <a:spcPts val="500"/>
                </a:spcBef>
              </a:pPr>
              <a:r>
                <a:rPr lang="en-US" sz="800" i="1" dirty="0"/>
                <a:t>Distance </a:t>
              </a:r>
              <a:r>
                <a:rPr lang="en-US" sz="800" i="1" dirty="0" err="1"/>
                <a:t>ed</a:t>
              </a:r>
              <a:r>
                <a:rPr lang="en-US" sz="800" i="1" dirty="0"/>
                <a:t> won’t save us </a:t>
              </a:r>
            </a:p>
          </p:txBody>
        </p:sp>
      </p:grpSp>
    </p:spTree>
    <p:extLst>
      <p:ext uri="{BB962C8B-B14F-4D97-AF65-F5344CB8AC3E}">
        <p14:creationId xmlns:p14="http://schemas.microsoft.com/office/powerpoint/2010/main" val="265675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gray">
          <a:xfrm>
            <a:off x="0" y="3973238"/>
            <a:ext cx="6400800" cy="457200"/>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 name="Text Placeholder 1"/>
          <p:cNvSpPr>
            <a:spLocks noGrp="1"/>
          </p:cNvSpPr>
          <p:nvPr>
            <p:ph type="body" sz="quarter" idx="15"/>
          </p:nvPr>
        </p:nvSpPr>
        <p:spPr/>
        <p:txBody>
          <a:bodyPr/>
          <a:lstStyle/>
          <a:p>
            <a:r>
              <a:rPr lang="en-US" dirty="0"/>
              <a:t>A True Perspective on Outcomes Demands a New Set of Success Metrics</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1644649" y="4523601"/>
            <a:ext cx="4756151" cy="276999"/>
          </a:xfrm>
        </p:spPr>
        <p:txBody>
          <a:bodyPr/>
          <a:lstStyle/>
          <a:p>
            <a:pPr algn="r"/>
            <a:r>
              <a:rPr lang="en-US" dirty="0"/>
              <a:t>Source: Shapiro D, et al., “Completing College: A National View of Student Attainment Rates – Fall 2010 Cohort (Signature Report No. 12)” National Student Clearinghouse Research Center (2016); Federal Reserve Bank of NY: </a:t>
            </a:r>
            <a:r>
              <a:rPr lang="en-US" dirty="0">
                <a:hlinkClick r:id="rId3"/>
              </a:rPr>
              <a:t>https://www.newyorkfed.org/research/college-labor-market/college-labor-market_underemployment_rates.html#</a:t>
            </a:r>
            <a:r>
              <a:rPr lang="en-US" dirty="0"/>
              <a:t>; EAB interviews and analysis</a:t>
            </a:r>
          </a:p>
        </p:txBody>
      </p:sp>
      <p:sp>
        <p:nvSpPr>
          <p:cNvPr id="5" name="Text Placeholder 4"/>
          <p:cNvSpPr>
            <a:spLocks noGrp="1"/>
          </p:cNvSpPr>
          <p:nvPr>
            <p:ph type="body" sz="quarter" idx="19"/>
          </p:nvPr>
        </p:nvSpPr>
        <p:spPr>
          <a:xfrm>
            <a:off x="100918" y="4405123"/>
            <a:ext cx="2046204" cy="230832"/>
          </a:xfrm>
        </p:spPr>
        <p:txBody>
          <a:bodyPr/>
          <a:lstStyle/>
          <a:p>
            <a:endParaRPr lang="en-US"/>
          </a:p>
        </p:txBody>
      </p:sp>
      <p:sp>
        <p:nvSpPr>
          <p:cNvPr id="6" name="Title 5"/>
          <p:cNvSpPr>
            <a:spLocks noGrp="1"/>
          </p:cNvSpPr>
          <p:nvPr>
            <p:ph type="title"/>
          </p:nvPr>
        </p:nvSpPr>
        <p:spPr>
          <a:xfrm>
            <a:off x="269875" y="309824"/>
            <a:ext cx="5486400" cy="256480"/>
          </a:xfrm>
        </p:spPr>
        <p:txBody>
          <a:bodyPr/>
          <a:lstStyle/>
          <a:p>
            <a:r>
              <a:rPr lang="en-US" dirty="0"/>
              <a:t>What Actually Happens to Our Students? </a:t>
            </a:r>
          </a:p>
        </p:txBody>
      </p:sp>
      <p:cxnSp>
        <p:nvCxnSpPr>
          <p:cNvPr id="8" name="Straight Connector 7"/>
          <p:cNvCxnSpPr/>
          <p:nvPr/>
        </p:nvCxnSpPr>
        <p:spPr bwMode="gray">
          <a:xfrm>
            <a:off x="273050" y="2462874"/>
            <a:ext cx="585470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5064868" y="1068483"/>
            <a:ext cx="944613" cy="1332498"/>
            <a:chOff x="4864429" y="974493"/>
            <a:chExt cx="944613" cy="1332498"/>
          </a:xfrm>
          <a:solidFill>
            <a:schemeClr val="accent5"/>
          </a:solidFill>
        </p:grpSpPr>
        <p:sp>
          <p:nvSpPr>
            <p:cNvPr id="79" name="Oval 78"/>
            <p:cNvSpPr/>
            <p:nvPr/>
          </p:nvSpPr>
          <p:spPr bwMode="gray">
            <a:xfrm>
              <a:off x="4864429"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0" name="Oval 79"/>
            <p:cNvSpPr/>
            <p:nvPr/>
          </p:nvSpPr>
          <p:spPr bwMode="gray">
            <a:xfrm>
              <a:off x="5066292"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1" name="Oval 80"/>
            <p:cNvSpPr/>
            <p:nvPr/>
          </p:nvSpPr>
          <p:spPr bwMode="gray">
            <a:xfrm>
              <a:off x="5268155"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2" name="Oval 81"/>
            <p:cNvSpPr/>
            <p:nvPr/>
          </p:nvSpPr>
          <p:spPr bwMode="gray">
            <a:xfrm>
              <a:off x="5470018"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3" name="Oval 82"/>
            <p:cNvSpPr/>
            <p:nvPr/>
          </p:nvSpPr>
          <p:spPr bwMode="gray">
            <a:xfrm>
              <a:off x="5671882"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4" name="Oval 83"/>
            <p:cNvSpPr/>
            <p:nvPr/>
          </p:nvSpPr>
          <p:spPr bwMode="gray">
            <a:xfrm>
              <a:off x="4864429" y="1572162"/>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5" name="Oval 84"/>
            <p:cNvSpPr/>
            <p:nvPr/>
          </p:nvSpPr>
          <p:spPr bwMode="gray">
            <a:xfrm>
              <a:off x="5066292" y="1572162"/>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6" name="Oval 85"/>
            <p:cNvSpPr/>
            <p:nvPr/>
          </p:nvSpPr>
          <p:spPr bwMode="gray">
            <a:xfrm>
              <a:off x="5268155" y="1572162"/>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7" name="Oval 86"/>
            <p:cNvSpPr/>
            <p:nvPr/>
          </p:nvSpPr>
          <p:spPr bwMode="gray">
            <a:xfrm>
              <a:off x="5470018" y="1572162"/>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8" name="Oval 87"/>
            <p:cNvSpPr/>
            <p:nvPr/>
          </p:nvSpPr>
          <p:spPr bwMode="gray">
            <a:xfrm>
              <a:off x="5671882" y="1572162"/>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9" name="Oval 88"/>
            <p:cNvSpPr/>
            <p:nvPr/>
          </p:nvSpPr>
          <p:spPr bwMode="gray">
            <a:xfrm>
              <a:off x="4864429" y="1771385"/>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90" name="Oval 89"/>
            <p:cNvSpPr/>
            <p:nvPr/>
          </p:nvSpPr>
          <p:spPr bwMode="gray">
            <a:xfrm>
              <a:off x="5066292" y="1771385"/>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91" name="Oval 90"/>
            <p:cNvSpPr/>
            <p:nvPr/>
          </p:nvSpPr>
          <p:spPr bwMode="gray">
            <a:xfrm>
              <a:off x="5268155" y="1771385"/>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92" name="Oval 91"/>
            <p:cNvSpPr/>
            <p:nvPr/>
          </p:nvSpPr>
          <p:spPr bwMode="gray">
            <a:xfrm>
              <a:off x="5470018" y="1771385"/>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93" name="Oval 92"/>
            <p:cNvSpPr/>
            <p:nvPr/>
          </p:nvSpPr>
          <p:spPr bwMode="gray">
            <a:xfrm>
              <a:off x="5671882" y="1771385"/>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94" name="Oval 93"/>
            <p:cNvSpPr/>
            <p:nvPr/>
          </p:nvSpPr>
          <p:spPr bwMode="gray">
            <a:xfrm>
              <a:off x="4864429" y="1970608"/>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95" name="Oval 94"/>
            <p:cNvSpPr/>
            <p:nvPr/>
          </p:nvSpPr>
          <p:spPr bwMode="gray">
            <a:xfrm>
              <a:off x="5066292" y="1970608"/>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96" name="Oval 95"/>
            <p:cNvSpPr/>
            <p:nvPr/>
          </p:nvSpPr>
          <p:spPr bwMode="gray">
            <a:xfrm>
              <a:off x="5268155" y="1970608"/>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97" name="Oval 96"/>
            <p:cNvSpPr/>
            <p:nvPr/>
          </p:nvSpPr>
          <p:spPr bwMode="gray">
            <a:xfrm>
              <a:off x="5470018" y="1970608"/>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98" name="Oval 97"/>
            <p:cNvSpPr/>
            <p:nvPr/>
          </p:nvSpPr>
          <p:spPr bwMode="gray">
            <a:xfrm>
              <a:off x="5671882" y="1970608"/>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99" name="Oval 98"/>
            <p:cNvSpPr/>
            <p:nvPr/>
          </p:nvSpPr>
          <p:spPr bwMode="gray">
            <a:xfrm>
              <a:off x="4864429" y="2169831"/>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0" name="Oval 99"/>
            <p:cNvSpPr/>
            <p:nvPr/>
          </p:nvSpPr>
          <p:spPr bwMode="gray">
            <a:xfrm>
              <a:off x="5066292" y="2169831"/>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1" name="Oval 100"/>
            <p:cNvSpPr/>
            <p:nvPr/>
          </p:nvSpPr>
          <p:spPr bwMode="gray">
            <a:xfrm>
              <a:off x="5268155" y="2169831"/>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2" name="Oval 101"/>
            <p:cNvSpPr/>
            <p:nvPr/>
          </p:nvSpPr>
          <p:spPr bwMode="gray">
            <a:xfrm>
              <a:off x="5470018" y="2169831"/>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3" name="Oval 102"/>
            <p:cNvSpPr/>
            <p:nvPr/>
          </p:nvSpPr>
          <p:spPr bwMode="gray">
            <a:xfrm>
              <a:off x="5671882" y="2169831"/>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4" name="Oval 103"/>
            <p:cNvSpPr/>
            <p:nvPr/>
          </p:nvSpPr>
          <p:spPr bwMode="gray">
            <a:xfrm>
              <a:off x="4864429"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5" name="Oval 104"/>
            <p:cNvSpPr/>
            <p:nvPr/>
          </p:nvSpPr>
          <p:spPr bwMode="gray">
            <a:xfrm>
              <a:off x="5066292"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6" name="Oval 105"/>
            <p:cNvSpPr/>
            <p:nvPr/>
          </p:nvSpPr>
          <p:spPr bwMode="gray">
            <a:xfrm>
              <a:off x="5268155"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7" name="Oval 106"/>
            <p:cNvSpPr/>
            <p:nvPr/>
          </p:nvSpPr>
          <p:spPr bwMode="gray">
            <a:xfrm>
              <a:off x="5470018"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8" name="Oval 107"/>
            <p:cNvSpPr/>
            <p:nvPr/>
          </p:nvSpPr>
          <p:spPr bwMode="gray">
            <a:xfrm>
              <a:off x="5671882"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9" name="Oval 108"/>
            <p:cNvSpPr/>
            <p:nvPr/>
          </p:nvSpPr>
          <p:spPr bwMode="gray">
            <a:xfrm>
              <a:off x="4864429"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0" name="Oval 109"/>
            <p:cNvSpPr/>
            <p:nvPr/>
          </p:nvSpPr>
          <p:spPr bwMode="gray">
            <a:xfrm>
              <a:off x="5066292"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1" name="Oval 110"/>
            <p:cNvSpPr/>
            <p:nvPr/>
          </p:nvSpPr>
          <p:spPr bwMode="gray">
            <a:xfrm>
              <a:off x="5268155"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2" name="Oval 111"/>
            <p:cNvSpPr/>
            <p:nvPr/>
          </p:nvSpPr>
          <p:spPr bwMode="gray">
            <a:xfrm>
              <a:off x="5470018"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3" name="Oval 112"/>
            <p:cNvSpPr/>
            <p:nvPr/>
          </p:nvSpPr>
          <p:spPr bwMode="gray">
            <a:xfrm>
              <a:off x="5671882"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grpSp>
        <p:nvGrpSpPr>
          <p:cNvPr id="115" name="Group 114"/>
          <p:cNvGrpSpPr/>
          <p:nvPr/>
        </p:nvGrpSpPr>
        <p:grpSpPr>
          <a:xfrm>
            <a:off x="3582505" y="2570496"/>
            <a:ext cx="944613" cy="1133275"/>
            <a:chOff x="4864429" y="974493"/>
            <a:chExt cx="944613" cy="1133275"/>
          </a:xfrm>
          <a:solidFill>
            <a:schemeClr val="accent6"/>
          </a:solidFill>
        </p:grpSpPr>
        <p:sp>
          <p:nvSpPr>
            <p:cNvPr id="116" name="Oval 115"/>
            <p:cNvSpPr/>
            <p:nvPr/>
          </p:nvSpPr>
          <p:spPr bwMode="gray">
            <a:xfrm>
              <a:off x="4864429"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7" name="Oval 116"/>
            <p:cNvSpPr/>
            <p:nvPr/>
          </p:nvSpPr>
          <p:spPr bwMode="gray">
            <a:xfrm>
              <a:off x="5066292"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8" name="Oval 117"/>
            <p:cNvSpPr/>
            <p:nvPr/>
          </p:nvSpPr>
          <p:spPr bwMode="gray">
            <a:xfrm>
              <a:off x="5268155"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9" name="Oval 118"/>
            <p:cNvSpPr/>
            <p:nvPr/>
          </p:nvSpPr>
          <p:spPr bwMode="gray">
            <a:xfrm>
              <a:off x="5470018"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0" name="Oval 119"/>
            <p:cNvSpPr/>
            <p:nvPr/>
          </p:nvSpPr>
          <p:spPr bwMode="gray">
            <a:xfrm>
              <a:off x="5671882"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1" name="Oval 120"/>
            <p:cNvSpPr/>
            <p:nvPr/>
          </p:nvSpPr>
          <p:spPr bwMode="gray">
            <a:xfrm>
              <a:off x="4864429" y="1572162"/>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2" name="Oval 121"/>
            <p:cNvSpPr/>
            <p:nvPr/>
          </p:nvSpPr>
          <p:spPr bwMode="gray">
            <a:xfrm>
              <a:off x="5066292" y="1572162"/>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3" name="Oval 122"/>
            <p:cNvSpPr/>
            <p:nvPr/>
          </p:nvSpPr>
          <p:spPr bwMode="gray">
            <a:xfrm>
              <a:off x="5268155" y="1572162"/>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4" name="Oval 123"/>
            <p:cNvSpPr/>
            <p:nvPr/>
          </p:nvSpPr>
          <p:spPr bwMode="gray">
            <a:xfrm>
              <a:off x="5470018" y="1572162"/>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5" name="Oval 124"/>
            <p:cNvSpPr/>
            <p:nvPr/>
          </p:nvSpPr>
          <p:spPr bwMode="gray">
            <a:xfrm>
              <a:off x="5671882" y="1572162"/>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6" name="Oval 125"/>
            <p:cNvSpPr/>
            <p:nvPr/>
          </p:nvSpPr>
          <p:spPr bwMode="gray">
            <a:xfrm>
              <a:off x="4864429" y="1771385"/>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7" name="Oval 126"/>
            <p:cNvSpPr/>
            <p:nvPr/>
          </p:nvSpPr>
          <p:spPr bwMode="gray">
            <a:xfrm>
              <a:off x="5066292" y="1771385"/>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8" name="Oval 127"/>
            <p:cNvSpPr/>
            <p:nvPr/>
          </p:nvSpPr>
          <p:spPr bwMode="gray">
            <a:xfrm>
              <a:off x="5268155" y="1771385"/>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9" name="Oval 128"/>
            <p:cNvSpPr/>
            <p:nvPr/>
          </p:nvSpPr>
          <p:spPr bwMode="gray">
            <a:xfrm>
              <a:off x="5470018" y="1771385"/>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0" name="Oval 129"/>
            <p:cNvSpPr/>
            <p:nvPr/>
          </p:nvSpPr>
          <p:spPr bwMode="gray">
            <a:xfrm>
              <a:off x="5671882" y="1771385"/>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2" name="Oval 131"/>
            <p:cNvSpPr/>
            <p:nvPr/>
          </p:nvSpPr>
          <p:spPr bwMode="gray">
            <a:xfrm>
              <a:off x="5066292" y="1970608"/>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3" name="Oval 132"/>
            <p:cNvSpPr/>
            <p:nvPr/>
          </p:nvSpPr>
          <p:spPr bwMode="gray">
            <a:xfrm>
              <a:off x="5268155" y="1970608"/>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4" name="Oval 133"/>
            <p:cNvSpPr/>
            <p:nvPr/>
          </p:nvSpPr>
          <p:spPr bwMode="gray">
            <a:xfrm>
              <a:off x="5470018" y="1970608"/>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1" name="Oval 140"/>
            <p:cNvSpPr/>
            <p:nvPr/>
          </p:nvSpPr>
          <p:spPr bwMode="gray">
            <a:xfrm>
              <a:off x="4864429"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2" name="Oval 141"/>
            <p:cNvSpPr/>
            <p:nvPr/>
          </p:nvSpPr>
          <p:spPr bwMode="gray">
            <a:xfrm>
              <a:off x="5066292"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3" name="Oval 142"/>
            <p:cNvSpPr/>
            <p:nvPr/>
          </p:nvSpPr>
          <p:spPr bwMode="gray">
            <a:xfrm>
              <a:off x="5268155"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4" name="Oval 143"/>
            <p:cNvSpPr/>
            <p:nvPr/>
          </p:nvSpPr>
          <p:spPr bwMode="gray">
            <a:xfrm>
              <a:off x="5470018"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5" name="Oval 144"/>
            <p:cNvSpPr/>
            <p:nvPr/>
          </p:nvSpPr>
          <p:spPr bwMode="gray">
            <a:xfrm>
              <a:off x="5671882"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6" name="Oval 145"/>
            <p:cNvSpPr/>
            <p:nvPr/>
          </p:nvSpPr>
          <p:spPr bwMode="gray">
            <a:xfrm>
              <a:off x="4864429"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7" name="Oval 146"/>
            <p:cNvSpPr/>
            <p:nvPr/>
          </p:nvSpPr>
          <p:spPr bwMode="gray">
            <a:xfrm>
              <a:off x="5066292"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8" name="Oval 147"/>
            <p:cNvSpPr/>
            <p:nvPr/>
          </p:nvSpPr>
          <p:spPr bwMode="gray">
            <a:xfrm>
              <a:off x="5268155"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9" name="Oval 148"/>
            <p:cNvSpPr/>
            <p:nvPr/>
          </p:nvSpPr>
          <p:spPr bwMode="gray">
            <a:xfrm>
              <a:off x="5470018"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0" name="Oval 149"/>
            <p:cNvSpPr/>
            <p:nvPr/>
          </p:nvSpPr>
          <p:spPr bwMode="gray">
            <a:xfrm>
              <a:off x="5671882"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grpSp>
        <p:nvGrpSpPr>
          <p:cNvPr id="151" name="Group 150"/>
          <p:cNvGrpSpPr/>
          <p:nvPr/>
        </p:nvGrpSpPr>
        <p:grpSpPr>
          <a:xfrm>
            <a:off x="2843550" y="2570496"/>
            <a:ext cx="339023" cy="336383"/>
            <a:chOff x="4864429" y="974493"/>
            <a:chExt cx="339023" cy="336383"/>
          </a:xfrm>
          <a:solidFill>
            <a:schemeClr val="accent6">
              <a:lumMod val="60000"/>
              <a:lumOff val="40000"/>
            </a:schemeClr>
          </a:solidFill>
        </p:grpSpPr>
        <p:sp>
          <p:nvSpPr>
            <p:cNvPr id="170" name="Oval 169"/>
            <p:cNvSpPr/>
            <p:nvPr/>
          </p:nvSpPr>
          <p:spPr bwMode="gray">
            <a:xfrm>
              <a:off x="4864429"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71" name="Oval 170"/>
            <p:cNvSpPr/>
            <p:nvPr/>
          </p:nvSpPr>
          <p:spPr bwMode="gray">
            <a:xfrm>
              <a:off x="5066292"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75" name="Oval 174"/>
            <p:cNvSpPr/>
            <p:nvPr/>
          </p:nvSpPr>
          <p:spPr bwMode="gray">
            <a:xfrm>
              <a:off x="4864429"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grpSp>
        <p:nvGrpSpPr>
          <p:cNvPr id="180" name="Group 179"/>
          <p:cNvGrpSpPr/>
          <p:nvPr/>
        </p:nvGrpSpPr>
        <p:grpSpPr>
          <a:xfrm>
            <a:off x="1653162" y="2570496"/>
            <a:ext cx="742749" cy="535606"/>
            <a:chOff x="4864429" y="974493"/>
            <a:chExt cx="742749" cy="535606"/>
          </a:xfrm>
          <a:solidFill>
            <a:schemeClr val="accent2"/>
          </a:solidFill>
        </p:grpSpPr>
        <p:sp>
          <p:nvSpPr>
            <p:cNvPr id="181" name="Oval 180"/>
            <p:cNvSpPr/>
            <p:nvPr/>
          </p:nvSpPr>
          <p:spPr bwMode="gray">
            <a:xfrm>
              <a:off x="4864429"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82" name="Oval 181"/>
            <p:cNvSpPr/>
            <p:nvPr/>
          </p:nvSpPr>
          <p:spPr bwMode="gray">
            <a:xfrm>
              <a:off x="5066292"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83" name="Oval 182"/>
            <p:cNvSpPr/>
            <p:nvPr/>
          </p:nvSpPr>
          <p:spPr bwMode="gray">
            <a:xfrm>
              <a:off x="5268155"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84" name="Oval 183"/>
            <p:cNvSpPr/>
            <p:nvPr/>
          </p:nvSpPr>
          <p:spPr bwMode="gray">
            <a:xfrm>
              <a:off x="5470018"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99" name="Oval 198"/>
            <p:cNvSpPr/>
            <p:nvPr/>
          </p:nvSpPr>
          <p:spPr bwMode="gray">
            <a:xfrm>
              <a:off x="4864429"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00" name="Oval 199"/>
            <p:cNvSpPr/>
            <p:nvPr/>
          </p:nvSpPr>
          <p:spPr bwMode="gray">
            <a:xfrm>
              <a:off x="5066292"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01" name="Oval 200"/>
            <p:cNvSpPr/>
            <p:nvPr/>
          </p:nvSpPr>
          <p:spPr bwMode="gray">
            <a:xfrm>
              <a:off x="5268155"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02" name="Oval 201"/>
            <p:cNvSpPr/>
            <p:nvPr/>
          </p:nvSpPr>
          <p:spPr bwMode="gray">
            <a:xfrm>
              <a:off x="5470018"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04" name="Oval 203"/>
            <p:cNvSpPr/>
            <p:nvPr/>
          </p:nvSpPr>
          <p:spPr bwMode="gray">
            <a:xfrm>
              <a:off x="4864429"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05" name="Oval 204"/>
            <p:cNvSpPr/>
            <p:nvPr/>
          </p:nvSpPr>
          <p:spPr bwMode="gray">
            <a:xfrm>
              <a:off x="5066292"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06" name="Oval 205"/>
            <p:cNvSpPr/>
            <p:nvPr/>
          </p:nvSpPr>
          <p:spPr bwMode="gray">
            <a:xfrm>
              <a:off x="5268155"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07" name="Oval 206"/>
            <p:cNvSpPr/>
            <p:nvPr/>
          </p:nvSpPr>
          <p:spPr bwMode="gray">
            <a:xfrm>
              <a:off x="5470018"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grpSp>
        <p:nvGrpSpPr>
          <p:cNvPr id="209" name="Group 208"/>
          <p:cNvGrpSpPr/>
          <p:nvPr/>
        </p:nvGrpSpPr>
        <p:grpSpPr>
          <a:xfrm>
            <a:off x="316567" y="2570496"/>
            <a:ext cx="944613" cy="934052"/>
            <a:chOff x="4864429" y="974493"/>
            <a:chExt cx="944613" cy="934052"/>
          </a:xfrm>
          <a:solidFill>
            <a:schemeClr val="tx2"/>
          </a:solidFill>
        </p:grpSpPr>
        <p:sp>
          <p:nvSpPr>
            <p:cNvPr id="210" name="Oval 209"/>
            <p:cNvSpPr/>
            <p:nvPr/>
          </p:nvSpPr>
          <p:spPr bwMode="gray">
            <a:xfrm>
              <a:off x="4864429"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11" name="Oval 210"/>
            <p:cNvSpPr/>
            <p:nvPr/>
          </p:nvSpPr>
          <p:spPr bwMode="gray">
            <a:xfrm>
              <a:off x="5066292"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12" name="Oval 211"/>
            <p:cNvSpPr/>
            <p:nvPr/>
          </p:nvSpPr>
          <p:spPr bwMode="gray">
            <a:xfrm>
              <a:off x="5268155"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13" name="Oval 212"/>
            <p:cNvSpPr/>
            <p:nvPr/>
          </p:nvSpPr>
          <p:spPr bwMode="gray">
            <a:xfrm>
              <a:off x="5470018"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14" name="Oval 213"/>
            <p:cNvSpPr/>
            <p:nvPr/>
          </p:nvSpPr>
          <p:spPr bwMode="gray">
            <a:xfrm>
              <a:off x="5671882" y="1372939"/>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15" name="Oval 214"/>
            <p:cNvSpPr/>
            <p:nvPr/>
          </p:nvSpPr>
          <p:spPr bwMode="gray">
            <a:xfrm>
              <a:off x="4864429" y="1572162"/>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16" name="Oval 215"/>
            <p:cNvSpPr/>
            <p:nvPr/>
          </p:nvSpPr>
          <p:spPr bwMode="gray">
            <a:xfrm>
              <a:off x="5066292" y="1572162"/>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17" name="Oval 216"/>
            <p:cNvSpPr/>
            <p:nvPr/>
          </p:nvSpPr>
          <p:spPr bwMode="gray">
            <a:xfrm>
              <a:off x="5268155" y="1572162"/>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18" name="Oval 217"/>
            <p:cNvSpPr/>
            <p:nvPr/>
          </p:nvSpPr>
          <p:spPr bwMode="gray">
            <a:xfrm>
              <a:off x="5470018" y="1572162"/>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19" name="Oval 218"/>
            <p:cNvSpPr/>
            <p:nvPr/>
          </p:nvSpPr>
          <p:spPr bwMode="gray">
            <a:xfrm>
              <a:off x="5671882" y="1572162"/>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1" name="Oval 220"/>
            <p:cNvSpPr/>
            <p:nvPr/>
          </p:nvSpPr>
          <p:spPr bwMode="gray">
            <a:xfrm>
              <a:off x="5066292" y="1771385"/>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2" name="Oval 221"/>
            <p:cNvSpPr/>
            <p:nvPr/>
          </p:nvSpPr>
          <p:spPr bwMode="gray">
            <a:xfrm>
              <a:off x="5268155" y="1771385"/>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8" name="Oval 227"/>
            <p:cNvSpPr/>
            <p:nvPr/>
          </p:nvSpPr>
          <p:spPr bwMode="gray">
            <a:xfrm>
              <a:off x="4864429"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9" name="Oval 228"/>
            <p:cNvSpPr/>
            <p:nvPr/>
          </p:nvSpPr>
          <p:spPr bwMode="gray">
            <a:xfrm>
              <a:off x="5066292"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0" name="Oval 229"/>
            <p:cNvSpPr/>
            <p:nvPr/>
          </p:nvSpPr>
          <p:spPr bwMode="gray">
            <a:xfrm>
              <a:off x="5268155"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1" name="Oval 230"/>
            <p:cNvSpPr/>
            <p:nvPr/>
          </p:nvSpPr>
          <p:spPr bwMode="gray">
            <a:xfrm>
              <a:off x="5470018"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2" name="Oval 231"/>
            <p:cNvSpPr/>
            <p:nvPr/>
          </p:nvSpPr>
          <p:spPr bwMode="gray">
            <a:xfrm>
              <a:off x="5671882" y="974493"/>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3" name="Oval 232"/>
            <p:cNvSpPr/>
            <p:nvPr/>
          </p:nvSpPr>
          <p:spPr bwMode="gray">
            <a:xfrm>
              <a:off x="4864429"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4" name="Oval 233"/>
            <p:cNvSpPr/>
            <p:nvPr/>
          </p:nvSpPr>
          <p:spPr bwMode="gray">
            <a:xfrm>
              <a:off x="5066292"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5" name="Oval 234"/>
            <p:cNvSpPr/>
            <p:nvPr/>
          </p:nvSpPr>
          <p:spPr bwMode="gray">
            <a:xfrm>
              <a:off x="5268155"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6" name="Oval 235"/>
            <p:cNvSpPr/>
            <p:nvPr/>
          </p:nvSpPr>
          <p:spPr bwMode="gray">
            <a:xfrm>
              <a:off x="5470018"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7" name="Oval 236"/>
            <p:cNvSpPr/>
            <p:nvPr/>
          </p:nvSpPr>
          <p:spPr bwMode="gray">
            <a:xfrm>
              <a:off x="5671882" y="1173716"/>
              <a:ext cx="137160" cy="137160"/>
            </a:xfrm>
            <a:prstGeom prst="ellips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grpSp>
        <p:nvGrpSpPr>
          <p:cNvPr id="240" name="Group 239"/>
          <p:cNvGrpSpPr/>
          <p:nvPr/>
        </p:nvGrpSpPr>
        <p:grpSpPr>
          <a:xfrm>
            <a:off x="372683" y="2165190"/>
            <a:ext cx="999812" cy="246221"/>
            <a:chOff x="421363" y="2077748"/>
            <a:chExt cx="973440" cy="246221"/>
          </a:xfrm>
        </p:grpSpPr>
        <p:sp>
          <p:nvSpPr>
            <p:cNvPr id="238" name="TextBox 237"/>
            <p:cNvSpPr txBox="1"/>
            <p:nvPr/>
          </p:nvSpPr>
          <p:spPr bwMode="gray">
            <a:xfrm>
              <a:off x="421363" y="2077748"/>
              <a:ext cx="339023" cy="246221"/>
            </a:xfrm>
            <a:prstGeom prst="rect">
              <a:avLst/>
            </a:prstGeom>
            <a:noFill/>
          </p:spPr>
          <p:txBody>
            <a:bodyPr wrap="square" lIns="0" tIns="0" rIns="0" bIns="0" rtlCol="0">
              <a:spAutoFit/>
            </a:bodyPr>
            <a:lstStyle/>
            <a:p>
              <a:pPr>
                <a:spcBef>
                  <a:spcPts val="500"/>
                </a:spcBef>
              </a:pPr>
              <a:r>
                <a:rPr lang="en-US" sz="1600" dirty="0">
                  <a:solidFill>
                    <a:schemeClr val="tx2"/>
                  </a:solidFill>
                </a:rPr>
                <a:t>22</a:t>
              </a:r>
            </a:p>
          </p:txBody>
        </p:sp>
        <p:sp>
          <p:nvSpPr>
            <p:cNvPr id="239" name="TextBox 238"/>
            <p:cNvSpPr txBox="1"/>
            <p:nvPr/>
          </p:nvSpPr>
          <p:spPr bwMode="gray">
            <a:xfrm>
              <a:off x="723819" y="2077748"/>
              <a:ext cx="670984" cy="246221"/>
            </a:xfrm>
            <a:prstGeom prst="rect">
              <a:avLst/>
            </a:prstGeom>
            <a:noFill/>
          </p:spPr>
          <p:txBody>
            <a:bodyPr wrap="square" lIns="0" tIns="0" rIns="0" bIns="0" rtlCol="0">
              <a:spAutoFit/>
            </a:bodyPr>
            <a:lstStyle/>
            <a:p>
              <a:pPr>
                <a:spcBef>
                  <a:spcPts val="500"/>
                </a:spcBef>
              </a:pPr>
              <a:r>
                <a:rPr lang="en-US" sz="800" b="1" dirty="0">
                  <a:solidFill>
                    <a:schemeClr val="tx2"/>
                  </a:solidFill>
                </a:rPr>
                <a:t>Drop out </a:t>
              </a:r>
              <a:br>
                <a:rPr lang="en-US" sz="800" b="1" dirty="0">
                  <a:solidFill>
                    <a:schemeClr val="tx2"/>
                  </a:solidFill>
                </a:rPr>
              </a:br>
              <a:r>
                <a:rPr lang="en-US" sz="800" dirty="0"/>
                <a:t>of college</a:t>
              </a:r>
            </a:p>
          </p:txBody>
        </p:sp>
      </p:grpSp>
      <p:grpSp>
        <p:nvGrpSpPr>
          <p:cNvPr id="241" name="Group 240"/>
          <p:cNvGrpSpPr/>
          <p:nvPr/>
        </p:nvGrpSpPr>
        <p:grpSpPr>
          <a:xfrm>
            <a:off x="4981733" y="2533086"/>
            <a:ext cx="1083964" cy="492443"/>
            <a:chOff x="421363" y="2077748"/>
            <a:chExt cx="1083964" cy="492443"/>
          </a:xfrm>
        </p:grpSpPr>
        <p:sp>
          <p:nvSpPr>
            <p:cNvPr id="242" name="TextBox 241"/>
            <p:cNvSpPr txBox="1"/>
            <p:nvPr/>
          </p:nvSpPr>
          <p:spPr bwMode="gray">
            <a:xfrm>
              <a:off x="421363" y="2077748"/>
              <a:ext cx="339023" cy="246221"/>
            </a:xfrm>
            <a:prstGeom prst="rect">
              <a:avLst/>
            </a:prstGeom>
            <a:noFill/>
          </p:spPr>
          <p:txBody>
            <a:bodyPr wrap="square" lIns="0" tIns="0" rIns="0" bIns="0" rtlCol="0">
              <a:spAutoFit/>
            </a:bodyPr>
            <a:lstStyle/>
            <a:p>
              <a:pPr>
                <a:spcBef>
                  <a:spcPts val="500"/>
                </a:spcBef>
              </a:pPr>
              <a:r>
                <a:rPr lang="en-US" sz="1600" dirty="0">
                  <a:solidFill>
                    <a:schemeClr val="accent5"/>
                  </a:solidFill>
                </a:rPr>
                <a:t>35</a:t>
              </a:r>
            </a:p>
          </p:txBody>
        </p:sp>
        <p:sp>
          <p:nvSpPr>
            <p:cNvPr id="243" name="TextBox 242"/>
            <p:cNvSpPr txBox="1"/>
            <p:nvPr/>
          </p:nvSpPr>
          <p:spPr bwMode="gray">
            <a:xfrm>
              <a:off x="739445" y="2077748"/>
              <a:ext cx="765882" cy="492443"/>
            </a:xfrm>
            <a:prstGeom prst="rect">
              <a:avLst/>
            </a:prstGeom>
            <a:noFill/>
          </p:spPr>
          <p:txBody>
            <a:bodyPr wrap="square" lIns="0" tIns="0" rIns="0" bIns="0" rtlCol="0">
              <a:spAutoFit/>
            </a:bodyPr>
            <a:lstStyle/>
            <a:p>
              <a:pPr>
                <a:spcBef>
                  <a:spcPts val="500"/>
                </a:spcBef>
              </a:pPr>
              <a:r>
                <a:rPr lang="en-US" sz="800" b="1" dirty="0">
                  <a:solidFill>
                    <a:schemeClr val="accent5"/>
                  </a:solidFill>
                </a:rPr>
                <a:t>Graduate</a:t>
              </a:r>
              <a:r>
                <a:rPr lang="en-US" sz="800" dirty="0">
                  <a:solidFill>
                    <a:schemeClr val="accent5"/>
                  </a:solidFill>
                </a:rPr>
                <a:t> </a:t>
              </a:r>
              <a:r>
                <a:rPr lang="en-US" sz="800" dirty="0"/>
                <a:t>and are working a job requiring a BA by age 27</a:t>
              </a:r>
            </a:p>
          </p:txBody>
        </p:sp>
      </p:grpSp>
      <p:grpSp>
        <p:nvGrpSpPr>
          <p:cNvPr id="259" name="Group 258"/>
          <p:cNvGrpSpPr/>
          <p:nvPr/>
        </p:nvGrpSpPr>
        <p:grpSpPr>
          <a:xfrm>
            <a:off x="2540870" y="2165190"/>
            <a:ext cx="875570" cy="246221"/>
            <a:chOff x="421363" y="2077748"/>
            <a:chExt cx="852475" cy="246221"/>
          </a:xfrm>
        </p:grpSpPr>
        <p:sp>
          <p:nvSpPr>
            <p:cNvPr id="260" name="TextBox 259"/>
            <p:cNvSpPr txBox="1"/>
            <p:nvPr/>
          </p:nvSpPr>
          <p:spPr bwMode="gray">
            <a:xfrm>
              <a:off x="421363" y="2077748"/>
              <a:ext cx="339023" cy="246221"/>
            </a:xfrm>
            <a:prstGeom prst="rect">
              <a:avLst/>
            </a:prstGeom>
            <a:noFill/>
          </p:spPr>
          <p:txBody>
            <a:bodyPr wrap="square" lIns="0" tIns="0" rIns="0" bIns="0" rtlCol="0">
              <a:spAutoFit/>
            </a:bodyPr>
            <a:lstStyle/>
            <a:p>
              <a:pPr>
                <a:spcBef>
                  <a:spcPts val="500"/>
                </a:spcBef>
              </a:pPr>
              <a:r>
                <a:rPr lang="en-US" sz="1600" dirty="0">
                  <a:solidFill>
                    <a:schemeClr val="bg1"/>
                  </a:solidFill>
                </a:rPr>
                <a:t>3</a:t>
              </a:r>
              <a:r>
                <a:rPr lang="en-US" sz="1600" dirty="0">
                  <a:solidFill>
                    <a:schemeClr val="accent6">
                      <a:lumMod val="60000"/>
                      <a:lumOff val="40000"/>
                    </a:schemeClr>
                  </a:solidFill>
                </a:rPr>
                <a:t>3</a:t>
              </a:r>
            </a:p>
          </p:txBody>
        </p:sp>
        <p:sp>
          <p:nvSpPr>
            <p:cNvPr id="261" name="TextBox 260"/>
            <p:cNvSpPr txBox="1"/>
            <p:nvPr/>
          </p:nvSpPr>
          <p:spPr bwMode="gray">
            <a:xfrm>
              <a:off x="716059" y="2077748"/>
              <a:ext cx="557779" cy="246221"/>
            </a:xfrm>
            <a:prstGeom prst="rect">
              <a:avLst/>
            </a:prstGeom>
            <a:noFill/>
          </p:spPr>
          <p:txBody>
            <a:bodyPr wrap="square" lIns="0" tIns="0" rIns="0" bIns="0" rtlCol="0">
              <a:spAutoFit/>
            </a:bodyPr>
            <a:lstStyle/>
            <a:p>
              <a:pPr>
                <a:spcBef>
                  <a:spcPts val="500"/>
                </a:spcBef>
              </a:pPr>
              <a:r>
                <a:rPr lang="en-US" sz="800" b="1" dirty="0">
                  <a:solidFill>
                    <a:srgbClr val="23B1F1"/>
                  </a:solidFill>
                </a:rPr>
                <a:t>Earn</a:t>
              </a:r>
              <a:r>
                <a:rPr lang="en-US" sz="800" dirty="0">
                  <a:solidFill>
                    <a:srgbClr val="23B1F1"/>
                  </a:solidFill>
                </a:rPr>
                <a:t> </a:t>
              </a:r>
              <a:r>
                <a:rPr lang="en-US" sz="800" dirty="0"/>
                <a:t>an associate’s</a:t>
              </a:r>
            </a:p>
          </p:txBody>
        </p:sp>
      </p:grpSp>
      <p:grpSp>
        <p:nvGrpSpPr>
          <p:cNvPr id="262" name="Group 261"/>
          <p:cNvGrpSpPr/>
          <p:nvPr/>
        </p:nvGrpSpPr>
        <p:grpSpPr>
          <a:xfrm>
            <a:off x="3523118" y="2165190"/>
            <a:ext cx="1271518" cy="246221"/>
            <a:chOff x="421363" y="2077748"/>
            <a:chExt cx="1237978" cy="246221"/>
          </a:xfrm>
        </p:grpSpPr>
        <p:sp>
          <p:nvSpPr>
            <p:cNvPr id="263" name="TextBox 262"/>
            <p:cNvSpPr txBox="1"/>
            <p:nvPr/>
          </p:nvSpPr>
          <p:spPr bwMode="gray">
            <a:xfrm>
              <a:off x="421363" y="2077748"/>
              <a:ext cx="339023" cy="246221"/>
            </a:xfrm>
            <a:prstGeom prst="rect">
              <a:avLst/>
            </a:prstGeom>
            <a:noFill/>
          </p:spPr>
          <p:txBody>
            <a:bodyPr wrap="square" lIns="0" tIns="0" rIns="0" bIns="0" rtlCol="0">
              <a:spAutoFit/>
            </a:bodyPr>
            <a:lstStyle/>
            <a:p>
              <a:pPr>
                <a:spcBef>
                  <a:spcPts val="500"/>
                </a:spcBef>
              </a:pPr>
              <a:r>
                <a:rPr lang="en-US" sz="1600" dirty="0">
                  <a:solidFill>
                    <a:schemeClr val="accent6"/>
                  </a:solidFill>
                </a:rPr>
                <a:t>28</a:t>
              </a:r>
            </a:p>
          </p:txBody>
        </p:sp>
        <p:sp>
          <p:nvSpPr>
            <p:cNvPr id="264" name="TextBox 263"/>
            <p:cNvSpPr txBox="1"/>
            <p:nvPr/>
          </p:nvSpPr>
          <p:spPr bwMode="gray">
            <a:xfrm>
              <a:off x="723818" y="2077748"/>
              <a:ext cx="935523" cy="246221"/>
            </a:xfrm>
            <a:prstGeom prst="rect">
              <a:avLst/>
            </a:prstGeom>
            <a:noFill/>
          </p:spPr>
          <p:txBody>
            <a:bodyPr wrap="square" lIns="0" tIns="0" rIns="0" bIns="0" rtlCol="0">
              <a:spAutoFit/>
            </a:bodyPr>
            <a:lstStyle/>
            <a:p>
              <a:pPr>
                <a:spcBef>
                  <a:spcPts val="500"/>
                </a:spcBef>
              </a:pPr>
              <a:r>
                <a:rPr lang="en-US" sz="800" b="1" dirty="0">
                  <a:solidFill>
                    <a:schemeClr val="accent6"/>
                  </a:solidFill>
                </a:rPr>
                <a:t>Graduate</a:t>
              </a:r>
              <a:r>
                <a:rPr lang="en-US" sz="800" dirty="0">
                  <a:solidFill>
                    <a:schemeClr val="accent6"/>
                  </a:solidFill>
                </a:rPr>
                <a:t> </a:t>
              </a:r>
              <a:r>
                <a:rPr lang="en-US" sz="800" dirty="0"/>
                <a:t>but are underemployed</a:t>
              </a:r>
            </a:p>
          </p:txBody>
        </p:sp>
      </p:grpSp>
      <p:sp>
        <p:nvSpPr>
          <p:cNvPr id="265" name="TextBox 264"/>
          <p:cNvSpPr txBox="1"/>
          <p:nvPr/>
        </p:nvSpPr>
        <p:spPr bwMode="gray">
          <a:xfrm>
            <a:off x="273050" y="4063339"/>
            <a:ext cx="1371600" cy="276999"/>
          </a:xfrm>
          <a:prstGeom prst="rect">
            <a:avLst/>
          </a:prstGeom>
          <a:noFill/>
        </p:spPr>
        <p:txBody>
          <a:bodyPr wrap="square" lIns="0" tIns="0" rIns="0" bIns="0" rtlCol="0">
            <a:spAutoFit/>
          </a:bodyPr>
          <a:lstStyle/>
          <a:p>
            <a:pPr>
              <a:spcBef>
                <a:spcPts val="500"/>
              </a:spcBef>
            </a:pPr>
            <a:r>
              <a:rPr lang="en-US" sz="900" b="1" dirty="0">
                <a:solidFill>
                  <a:schemeClr val="accent3"/>
                </a:solidFill>
              </a:rPr>
              <a:t>Graduate </a:t>
            </a:r>
            <a:br>
              <a:rPr lang="en-US" sz="900" b="1" dirty="0">
                <a:solidFill>
                  <a:schemeClr val="accent3"/>
                </a:solidFill>
              </a:rPr>
            </a:br>
            <a:r>
              <a:rPr lang="en-US" sz="900" b="1" dirty="0">
                <a:solidFill>
                  <a:schemeClr val="accent3"/>
                </a:solidFill>
              </a:rPr>
              <a:t>more students…</a:t>
            </a:r>
          </a:p>
        </p:txBody>
      </p:sp>
      <p:sp>
        <p:nvSpPr>
          <p:cNvPr id="266" name="TextBox 265"/>
          <p:cNvSpPr txBox="1"/>
          <p:nvPr/>
        </p:nvSpPr>
        <p:spPr bwMode="gray">
          <a:xfrm>
            <a:off x="1580368" y="4063339"/>
            <a:ext cx="1034470" cy="276999"/>
          </a:xfrm>
          <a:prstGeom prst="rect">
            <a:avLst/>
          </a:prstGeom>
          <a:noFill/>
        </p:spPr>
        <p:txBody>
          <a:bodyPr wrap="square" lIns="0" tIns="0" rIns="0" bIns="0" rtlCol="0">
            <a:spAutoFit/>
          </a:bodyPr>
          <a:lstStyle/>
          <a:p>
            <a:pPr>
              <a:spcBef>
                <a:spcPts val="500"/>
              </a:spcBef>
            </a:pPr>
            <a:r>
              <a:rPr lang="en-US" sz="900" b="1" dirty="0">
                <a:solidFill>
                  <a:schemeClr val="accent3"/>
                </a:solidFill>
              </a:rPr>
              <a:t>…in less time, </a:t>
            </a:r>
            <a:br>
              <a:rPr lang="en-US" sz="900" b="1" dirty="0">
                <a:solidFill>
                  <a:schemeClr val="accent3"/>
                </a:solidFill>
              </a:rPr>
            </a:br>
            <a:r>
              <a:rPr lang="en-US" sz="900" b="1" dirty="0">
                <a:solidFill>
                  <a:schemeClr val="accent3"/>
                </a:solidFill>
              </a:rPr>
              <a:t>at lower cost…</a:t>
            </a:r>
          </a:p>
        </p:txBody>
      </p:sp>
      <p:sp>
        <p:nvSpPr>
          <p:cNvPr id="267" name="TextBox 266"/>
          <p:cNvSpPr txBox="1"/>
          <p:nvPr/>
        </p:nvSpPr>
        <p:spPr bwMode="gray">
          <a:xfrm>
            <a:off x="3050590" y="4063339"/>
            <a:ext cx="1476527" cy="276999"/>
          </a:xfrm>
          <a:prstGeom prst="rect">
            <a:avLst/>
          </a:prstGeom>
          <a:noFill/>
        </p:spPr>
        <p:txBody>
          <a:bodyPr wrap="square" lIns="0" tIns="0" rIns="0" bIns="0" rtlCol="0">
            <a:spAutoFit/>
          </a:bodyPr>
          <a:lstStyle/>
          <a:p>
            <a:pPr>
              <a:spcBef>
                <a:spcPts val="500"/>
              </a:spcBef>
            </a:pPr>
            <a:r>
              <a:rPr lang="en-US" sz="900" b="1" dirty="0">
                <a:solidFill>
                  <a:schemeClr val="accent3"/>
                </a:solidFill>
              </a:rPr>
              <a:t>…with better</a:t>
            </a:r>
            <a:br>
              <a:rPr lang="en-US" sz="900" b="1" dirty="0">
                <a:solidFill>
                  <a:schemeClr val="accent3"/>
                </a:solidFill>
              </a:rPr>
            </a:br>
            <a:r>
              <a:rPr lang="en-US" sz="900" b="1" dirty="0">
                <a:solidFill>
                  <a:schemeClr val="accent3"/>
                </a:solidFill>
              </a:rPr>
              <a:t>post-grad outcomes…</a:t>
            </a:r>
          </a:p>
        </p:txBody>
      </p:sp>
      <p:sp>
        <p:nvSpPr>
          <p:cNvPr id="9" name="TextBox 8"/>
          <p:cNvSpPr txBox="1"/>
          <p:nvPr/>
        </p:nvSpPr>
        <p:spPr bwMode="gray">
          <a:xfrm>
            <a:off x="533376" y="1195395"/>
            <a:ext cx="2455613" cy="338554"/>
          </a:xfrm>
          <a:prstGeom prst="rect">
            <a:avLst/>
          </a:prstGeom>
          <a:noFill/>
        </p:spPr>
        <p:txBody>
          <a:bodyPr wrap="square" lIns="0" tIns="0" rIns="0" bIns="0" rtlCol="0">
            <a:spAutoFit/>
          </a:bodyPr>
          <a:lstStyle/>
          <a:p>
            <a:pPr>
              <a:spcBef>
                <a:spcPts val="500"/>
              </a:spcBef>
            </a:pPr>
            <a:r>
              <a:rPr lang="en-US" sz="1100" dirty="0"/>
              <a:t>For Every </a:t>
            </a:r>
            <a:r>
              <a:rPr lang="en-US" sz="1100" b="1" dirty="0"/>
              <a:t>100 Students </a:t>
            </a:r>
            <a:r>
              <a:rPr lang="en-US" sz="1100" dirty="0"/>
              <a:t>Who Start a Bachelor’s Degree…</a:t>
            </a:r>
          </a:p>
        </p:txBody>
      </p:sp>
      <p:sp>
        <p:nvSpPr>
          <p:cNvPr id="14" name="Chevron 13"/>
          <p:cNvSpPr/>
          <p:nvPr/>
        </p:nvSpPr>
        <p:spPr bwMode="gray">
          <a:xfrm>
            <a:off x="1316838" y="3973238"/>
            <a:ext cx="98496" cy="457200"/>
          </a:xfrm>
          <a:prstGeom prst="chevron">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2" name="Chevron 151"/>
          <p:cNvSpPr/>
          <p:nvPr/>
        </p:nvSpPr>
        <p:spPr bwMode="gray">
          <a:xfrm>
            <a:off x="2662544" y="3973238"/>
            <a:ext cx="98496" cy="457200"/>
          </a:xfrm>
          <a:prstGeom prst="chevron">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 name="Rectangle 14"/>
          <p:cNvSpPr/>
          <p:nvPr/>
        </p:nvSpPr>
        <p:spPr bwMode="gray">
          <a:xfrm>
            <a:off x="4671778" y="3973238"/>
            <a:ext cx="1737360" cy="457200"/>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68" name="TextBox 267"/>
          <p:cNvSpPr txBox="1"/>
          <p:nvPr/>
        </p:nvSpPr>
        <p:spPr bwMode="gray">
          <a:xfrm>
            <a:off x="4911020" y="4063339"/>
            <a:ext cx="1371600" cy="276999"/>
          </a:xfrm>
          <a:prstGeom prst="rect">
            <a:avLst/>
          </a:prstGeom>
          <a:noFill/>
        </p:spPr>
        <p:txBody>
          <a:bodyPr wrap="square" lIns="0" tIns="0" rIns="0" bIns="0" rtlCol="0">
            <a:spAutoFit/>
          </a:bodyPr>
          <a:lstStyle/>
          <a:p>
            <a:pPr>
              <a:spcBef>
                <a:spcPts val="500"/>
              </a:spcBef>
            </a:pPr>
            <a:r>
              <a:rPr lang="en-US" sz="900" dirty="0">
                <a:solidFill>
                  <a:schemeClr val="bg1"/>
                </a:solidFill>
              </a:rPr>
              <a:t>…to deliver a better</a:t>
            </a:r>
            <a:br>
              <a:rPr lang="en-US" sz="900" dirty="0"/>
            </a:br>
            <a:r>
              <a:rPr lang="en-US" sz="900" b="1" dirty="0">
                <a:solidFill>
                  <a:schemeClr val="bg1"/>
                </a:solidFill>
              </a:rPr>
              <a:t>Return on Education</a:t>
            </a:r>
          </a:p>
        </p:txBody>
      </p:sp>
      <p:sp>
        <p:nvSpPr>
          <p:cNvPr id="153" name="Chevron 152"/>
          <p:cNvSpPr/>
          <p:nvPr/>
        </p:nvSpPr>
        <p:spPr bwMode="gray">
          <a:xfrm>
            <a:off x="4620988" y="3973238"/>
            <a:ext cx="98496" cy="457200"/>
          </a:xfrm>
          <a:prstGeom prst="chevron">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17" name="Straight Connector 16"/>
          <p:cNvCxnSpPr/>
          <p:nvPr/>
        </p:nvCxnSpPr>
        <p:spPr bwMode="gray">
          <a:xfrm>
            <a:off x="4855363" y="4372142"/>
            <a:ext cx="1371600"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1457468" y="2165190"/>
            <a:ext cx="1268763" cy="246221"/>
            <a:chOff x="421363" y="2077748"/>
            <a:chExt cx="1235297" cy="246221"/>
          </a:xfrm>
        </p:grpSpPr>
        <p:sp>
          <p:nvSpPr>
            <p:cNvPr id="257" name="TextBox 256"/>
            <p:cNvSpPr txBox="1"/>
            <p:nvPr/>
          </p:nvSpPr>
          <p:spPr bwMode="gray">
            <a:xfrm>
              <a:off x="421363" y="2077748"/>
              <a:ext cx="339023" cy="246221"/>
            </a:xfrm>
            <a:prstGeom prst="rect">
              <a:avLst/>
            </a:prstGeom>
            <a:noFill/>
          </p:spPr>
          <p:txBody>
            <a:bodyPr wrap="square" lIns="0" tIns="0" rIns="0" bIns="0" rtlCol="0">
              <a:spAutoFit/>
            </a:bodyPr>
            <a:lstStyle/>
            <a:p>
              <a:pPr>
                <a:spcBef>
                  <a:spcPts val="500"/>
                </a:spcBef>
              </a:pPr>
              <a:r>
                <a:rPr lang="en-US" sz="1600" dirty="0">
                  <a:solidFill>
                    <a:schemeClr val="accent2"/>
                  </a:solidFill>
                </a:rPr>
                <a:t>12</a:t>
              </a:r>
            </a:p>
          </p:txBody>
        </p:sp>
        <p:sp>
          <p:nvSpPr>
            <p:cNvPr id="258" name="TextBox 257"/>
            <p:cNvSpPr txBox="1"/>
            <p:nvPr/>
          </p:nvSpPr>
          <p:spPr bwMode="gray">
            <a:xfrm>
              <a:off x="723818" y="2077748"/>
              <a:ext cx="932842" cy="246221"/>
            </a:xfrm>
            <a:prstGeom prst="rect">
              <a:avLst/>
            </a:prstGeom>
            <a:noFill/>
          </p:spPr>
          <p:txBody>
            <a:bodyPr wrap="square" lIns="0" tIns="0" rIns="0" bIns="0" rtlCol="0">
              <a:spAutoFit/>
            </a:bodyPr>
            <a:lstStyle/>
            <a:p>
              <a:pPr>
                <a:spcBef>
                  <a:spcPts val="500"/>
                </a:spcBef>
              </a:pPr>
              <a:r>
                <a:rPr lang="en-US" sz="800" b="1" dirty="0">
                  <a:solidFill>
                    <a:schemeClr val="accent2"/>
                  </a:solidFill>
                </a:rPr>
                <a:t>Still enrolled </a:t>
              </a:r>
              <a:r>
                <a:rPr lang="en-US" sz="800" dirty="0"/>
                <a:t>after six years</a:t>
              </a:r>
            </a:p>
          </p:txBody>
        </p:sp>
      </p:grpSp>
      <p:sp>
        <p:nvSpPr>
          <p:cNvPr id="7" name="TextBox 6"/>
          <p:cNvSpPr txBox="1"/>
          <p:nvPr/>
        </p:nvSpPr>
        <p:spPr bwMode="gray">
          <a:xfrm>
            <a:off x="271463" y="3762139"/>
            <a:ext cx="2558732" cy="138499"/>
          </a:xfrm>
          <a:prstGeom prst="rect">
            <a:avLst/>
          </a:prstGeom>
          <a:noFill/>
        </p:spPr>
        <p:txBody>
          <a:bodyPr wrap="square" lIns="0" tIns="0" rIns="0" bIns="0" rtlCol="0">
            <a:spAutoFit/>
          </a:bodyPr>
          <a:lstStyle/>
          <a:p>
            <a:pPr>
              <a:spcBef>
                <a:spcPts val="500"/>
              </a:spcBef>
            </a:pPr>
            <a:r>
              <a:rPr lang="en-US" sz="900" b="1" dirty="0"/>
              <a:t>Our new student success mandate:</a:t>
            </a:r>
          </a:p>
        </p:txBody>
      </p:sp>
    </p:spTree>
    <p:extLst>
      <p:ext uri="{BB962C8B-B14F-4D97-AF65-F5344CB8AC3E}">
        <p14:creationId xmlns:p14="http://schemas.microsoft.com/office/powerpoint/2010/main" val="10869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9"/>
                                        </p:tgtEl>
                                        <p:attrNameLst>
                                          <p:attrName>style.visibility</p:attrName>
                                        </p:attrNameLst>
                                      </p:cBhvr>
                                      <p:to>
                                        <p:strVal val="visible"/>
                                      </p:to>
                                    </p:set>
                                    <p:animEffect transition="in" filter="fade">
                                      <p:cBhvr>
                                        <p:cTn id="15" dur="500"/>
                                        <p:tgtEl>
                                          <p:spTgt spid="209"/>
                                        </p:tgtEl>
                                      </p:cBhvr>
                                    </p:animEffect>
                                  </p:childTnLst>
                                </p:cTn>
                              </p:par>
                              <p:par>
                                <p:cTn id="16" presetID="10" presetClass="entr" presetSubtype="0" fill="hold" nodeType="withEffect">
                                  <p:stCondLst>
                                    <p:cond delay="0"/>
                                  </p:stCondLst>
                                  <p:childTnLst>
                                    <p:set>
                                      <p:cBhvr>
                                        <p:cTn id="17" dur="1" fill="hold">
                                          <p:stCondLst>
                                            <p:cond delay="0"/>
                                          </p:stCondLst>
                                        </p:cTn>
                                        <p:tgtEl>
                                          <p:spTgt spid="240"/>
                                        </p:tgtEl>
                                        <p:attrNameLst>
                                          <p:attrName>style.visibility</p:attrName>
                                        </p:attrNameLst>
                                      </p:cBhvr>
                                      <p:to>
                                        <p:strVal val="visible"/>
                                      </p:to>
                                    </p:set>
                                    <p:animEffect transition="in" filter="fade">
                                      <p:cBhvr>
                                        <p:cTn id="18" dur="500"/>
                                        <p:tgtEl>
                                          <p:spTgt spid="2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0"/>
                                        </p:tgtEl>
                                        <p:attrNameLst>
                                          <p:attrName>style.visibility</p:attrName>
                                        </p:attrNameLst>
                                      </p:cBhvr>
                                      <p:to>
                                        <p:strVal val="visible"/>
                                      </p:to>
                                    </p:set>
                                    <p:animEffect transition="in" filter="fade">
                                      <p:cBhvr>
                                        <p:cTn id="23" dur="500"/>
                                        <p:tgtEl>
                                          <p:spTgt spid="180"/>
                                        </p:tgtEl>
                                      </p:cBhvr>
                                    </p:animEffect>
                                  </p:childTnLst>
                                </p:cTn>
                              </p:par>
                              <p:par>
                                <p:cTn id="24" presetID="10" presetClass="entr" presetSubtype="0" fill="hold" nodeType="withEffect">
                                  <p:stCondLst>
                                    <p:cond delay="0"/>
                                  </p:stCondLst>
                                  <p:childTnLst>
                                    <p:set>
                                      <p:cBhvr>
                                        <p:cTn id="25" dur="1" fill="hold">
                                          <p:stCondLst>
                                            <p:cond delay="0"/>
                                          </p:stCondLst>
                                        </p:cTn>
                                        <p:tgtEl>
                                          <p:spTgt spid="256"/>
                                        </p:tgtEl>
                                        <p:attrNameLst>
                                          <p:attrName>style.visibility</p:attrName>
                                        </p:attrNameLst>
                                      </p:cBhvr>
                                      <p:to>
                                        <p:strVal val="visible"/>
                                      </p:to>
                                    </p:set>
                                    <p:animEffect transition="in" filter="fade">
                                      <p:cBhvr>
                                        <p:cTn id="26" dur="500"/>
                                        <p:tgtEl>
                                          <p:spTgt spid="2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9"/>
                                        </p:tgtEl>
                                        <p:attrNameLst>
                                          <p:attrName>style.visibility</p:attrName>
                                        </p:attrNameLst>
                                      </p:cBhvr>
                                      <p:to>
                                        <p:strVal val="visible"/>
                                      </p:to>
                                    </p:set>
                                    <p:animEffect transition="in" filter="fade">
                                      <p:cBhvr>
                                        <p:cTn id="31" dur="500"/>
                                        <p:tgtEl>
                                          <p:spTgt spid="259"/>
                                        </p:tgtEl>
                                      </p:cBhvr>
                                    </p:animEffect>
                                  </p:childTnLst>
                                </p:cTn>
                              </p:par>
                              <p:par>
                                <p:cTn id="32" presetID="10" presetClass="entr" presetSubtype="0" fill="hold" nodeType="withEffect">
                                  <p:stCondLst>
                                    <p:cond delay="0"/>
                                  </p:stCondLst>
                                  <p:childTnLst>
                                    <p:set>
                                      <p:cBhvr>
                                        <p:cTn id="33" dur="1" fill="hold">
                                          <p:stCondLst>
                                            <p:cond delay="0"/>
                                          </p:stCondLst>
                                        </p:cTn>
                                        <p:tgtEl>
                                          <p:spTgt spid="151"/>
                                        </p:tgtEl>
                                        <p:attrNameLst>
                                          <p:attrName>style.visibility</p:attrName>
                                        </p:attrNameLst>
                                      </p:cBhvr>
                                      <p:to>
                                        <p:strVal val="visible"/>
                                      </p:to>
                                    </p:set>
                                    <p:animEffect transition="in" filter="fade">
                                      <p:cBhvr>
                                        <p:cTn id="34" dur="500"/>
                                        <p:tgtEl>
                                          <p:spTgt spid="15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500"/>
                                        <p:tgtEl>
                                          <p:spTgt spid="115"/>
                                        </p:tgtEl>
                                      </p:cBhvr>
                                    </p:animEffect>
                                  </p:childTnLst>
                                </p:cTn>
                              </p:par>
                              <p:par>
                                <p:cTn id="40" presetID="10" presetClass="entr" presetSubtype="0" fill="hold" nodeType="withEffect">
                                  <p:stCondLst>
                                    <p:cond delay="0"/>
                                  </p:stCondLst>
                                  <p:childTnLst>
                                    <p:set>
                                      <p:cBhvr>
                                        <p:cTn id="41" dur="1" fill="hold">
                                          <p:stCondLst>
                                            <p:cond delay="0"/>
                                          </p:stCondLst>
                                        </p:cTn>
                                        <p:tgtEl>
                                          <p:spTgt spid="262"/>
                                        </p:tgtEl>
                                        <p:attrNameLst>
                                          <p:attrName>style.visibility</p:attrName>
                                        </p:attrNameLst>
                                      </p:cBhvr>
                                      <p:to>
                                        <p:strVal val="visible"/>
                                      </p:to>
                                    </p:set>
                                    <p:animEffect transition="in" filter="fade">
                                      <p:cBhvr>
                                        <p:cTn id="42" dur="500"/>
                                        <p:tgtEl>
                                          <p:spTgt spid="26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fade">
                                      <p:cBhvr>
                                        <p:cTn id="47" dur="500"/>
                                        <p:tgtEl>
                                          <p:spTgt spid="114"/>
                                        </p:tgtEl>
                                      </p:cBhvr>
                                    </p:animEffect>
                                  </p:childTnLst>
                                </p:cTn>
                              </p:par>
                              <p:par>
                                <p:cTn id="48" presetID="10" presetClass="entr" presetSubtype="0" fill="hold" nodeType="withEffect">
                                  <p:stCondLst>
                                    <p:cond delay="0"/>
                                  </p:stCondLst>
                                  <p:childTnLst>
                                    <p:set>
                                      <p:cBhvr>
                                        <p:cTn id="49" dur="1" fill="hold">
                                          <p:stCondLst>
                                            <p:cond delay="0"/>
                                          </p:stCondLst>
                                        </p:cTn>
                                        <p:tgtEl>
                                          <p:spTgt spid="241"/>
                                        </p:tgtEl>
                                        <p:attrNameLst>
                                          <p:attrName>style.visibility</p:attrName>
                                        </p:attrNameLst>
                                      </p:cBhvr>
                                      <p:to>
                                        <p:strVal val="visible"/>
                                      </p:to>
                                    </p:set>
                                    <p:animEffect transition="in" filter="fade">
                                      <p:cBhvr>
                                        <p:cTn id="50" dur="500"/>
                                        <p:tgtEl>
                                          <p:spTgt spid="24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65"/>
                                        </p:tgtEl>
                                        <p:attrNameLst>
                                          <p:attrName>style.visibility</p:attrName>
                                        </p:attrNameLst>
                                      </p:cBhvr>
                                      <p:to>
                                        <p:strVal val="visible"/>
                                      </p:to>
                                    </p:set>
                                    <p:animEffect transition="in" filter="wipe(left)">
                                      <p:cBhvr>
                                        <p:cTn id="61" dur="500"/>
                                        <p:tgtEl>
                                          <p:spTgt spid="26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66"/>
                                        </p:tgtEl>
                                        <p:attrNameLst>
                                          <p:attrName>style.visibility</p:attrName>
                                        </p:attrNameLst>
                                      </p:cBhvr>
                                      <p:to>
                                        <p:strVal val="visible"/>
                                      </p:to>
                                    </p:set>
                                    <p:animEffect transition="in" filter="wipe(left)">
                                      <p:cBhvr>
                                        <p:cTn id="64" dur="500"/>
                                        <p:tgtEl>
                                          <p:spTgt spid="26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67"/>
                                        </p:tgtEl>
                                        <p:attrNameLst>
                                          <p:attrName>style.visibility</p:attrName>
                                        </p:attrNameLst>
                                      </p:cBhvr>
                                      <p:to>
                                        <p:strVal val="visible"/>
                                      </p:to>
                                    </p:set>
                                    <p:animEffect transition="in" filter="wipe(left)">
                                      <p:cBhvr>
                                        <p:cTn id="67" dur="500"/>
                                        <p:tgtEl>
                                          <p:spTgt spid="267"/>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52"/>
                                        </p:tgtEl>
                                        <p:attrNameLst>
                                          <p:attrName>style.visibility</p:attrName>
                                        </p:attrNameLst>
                                      </p:cBhvr>
                                      <p:to>
                                        <p:strVal val="visible"/>
                                      </p:to>
                                    </p:set>
                                    <p:animEffect transition="in" filter="wipe(left)">
                                      <p:cBhvr>
                                        <p:cTn id="73" dur="500"/>
                                        <p:tgtEl>
                                          <p:spTgt spid="152"/>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left)">
                                      <p:cBhvr>
                                        <p:cTn id="76" dur="500"/>
                                        <p:tgtEl>
                                          <p:spTgt spid="15"/>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68"/>
                                        </p:tgtEl>
                                        <p:attrNameLst>
                                          <p:attrName>style.visibility</p:attrName>
                                        </p:attrNameLst>
                                      </p:cBhvr>
                                      <p:to>
                                        <p:strVal val="visible"/>
                                      </p:to>
                                    </p:set>
                                    <p:animEffect transition="in" filter="wipe(left)">
                                      <p:cBhvr>
                                        <p:cTn id="79" dur="500"/>
                                        <p:tgtEl>
                                          <p:spTgt spid="26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53"/>
                                        </p:tgtEl>
                                        <p:attrNameLst>
                                          <p:attrName>style.visibility</p:attrName>
                                        </p:attrNameLst>
                                      </p:cBhvr>
                                      <p:to>
                                        <p:strVal val="visible"/>
                                      </p:to>
                                    </p:set>
                                    <p:animEffect transition="in" filter="wipe(left)">
                                      <p:cBhvr>
                                        <p:cTn id="82" dur="500"/>
                                        <p:tgtEl>
                                          <p:spTgt spid="153"/>
                                        </p:tgtEl>
                                      </p:cBhvr>
                                    </p:animEffect>
                                  </p:childTnLst>
                                </p:cTn>
                              </p:par>
                              <p:par>
                                <p:cTn id="83" presetID="22" presetClass="entr" presetSubtype="8"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5" grpId="0"/>
      <p:bldP spid="266" grpId="0"/>
      <p:bldP spid="267" grpId="0"/>
      <p:bldP spid="9" grpId="0"/>
      <p:bldP spid="14" grpId="0" animBg="1"/>
      <p:bldP spid="152" grpId="0" animBg="1"/>
      <p:bldP spid="15" grpId="0" animBg="1"/>
      <p:bldP spid="268" grpId="0"/>
      <p:bldP spid="153"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Existence of Best Practices Does Not Equal Effectiveness</a:t>
            </a:r>
          </a:p>
        </p:txBody>
      </p:sp>
      <p:sp>
        <p:nvSpPr>
          <p:cNvPr id="3" name="Text Placeholder 2"/>
          <p:cNvSpPr>
            <a:spLocks noGrp="1"/>
          </p:cNvSpPr>
          <p:nvPr>
            <p:ph type="body" sz="quarter" idx="16"/>
          </p:nvPr>
        </p:nvSpPr>
        <p:spPr/>
        <p:txBody>
          <a:bodyPr/>
          <a:lstStyle/>
          <a:p>
            <a:endParaRPr lang="en-US"/>
          </a:p>
        </p:txBody>
      </p:sp>
      <p:sp>
        <p:nvSpPr>
          <p:cNvPr id="5" name="Text Placeholder 4"/>
          <p:cNvSpPr>
            <a:spLocks noGrp="1"/>
          </p:cNvSpPr>
          <p:nvPr>
            <p:ph type="body" sz="quarter" idx="19"/>
          </p:nvPr>
        </p:nvSpPr>
        <p:spPr>
          <a:xfrm>
            <a:off x="0" y="4165700"/>
            <a:ext cx="2046204" cy="230832"/>
          </a:xfrm>
        </p:spPr>
        <p:txBody>
          <a:bodyPr/>
          <a:lstStyle/>
          <a:p>
            <a:endParaRPr lang="en-US"/>
          </a:p>
        </p:txBody>
      </p:sp>
      <p:sp>
        <p:nvSpPr>
          <p:cNvPr id="6" name="Title 5"/>
          <p:cNvSpPr>
            <a:spLocks noGrp="1"/>
          </p:cNvSpPr>
          <p:nvPr>
            <p:ph type="title"/>
          </p:nvPr>
        </p:nvSpPr>
        <p:spPr/>
        <p:txBody>
          <a:bodyPr/>
          <a:lstStyle/>
          <a:p>
            <a:r>
              <a:rPr lang="en-US" dirty="0"/>
              <a:t>A Tale of Two Research Conversations</a:t>
            </a:r>
          </a:p>
        </p:txBody>
      </p:sp>
      <p:sp>
        <p:nvSpPr>
          <p:cNvPr id="7" name="TextBox 6"/>
          <p:cNvSpPr txBox="1"/>
          <p:nvPr/>
        </p:nvSpPr>
        <p:spPr bwMode="gray">
          <a:xfrm>
            <a:off x="277813" y="1013177"/>
            <a:ext cx="2570162" cy="153888"/>
          </a:xfrm>
          <a:prstGeom prst="rect">
            <a:avLst/>
          </a:prstGeom>
          <a:noFill/>
        </p:spPr>
        <p:txBody>
          <a:bodyPr wrap="square" lIns="0" tIns="0" rIns="0" bIns="0" rtlCol="0">
            <a:spAutoFit/>
          </a:bodyPr>
          <a:lstStyle/>
          <a:p>
            <a:r>
              <a:rPr lang="en-US" sz="1000" b="1" dirty="0">
                <a:solidFill>
                  <a:srgbClr val="525B63"/>
                </a:solidFill>
              </a:rPr>
              <a:t>Institution A</a:t>
            </a:r>
            <a:endParaRPr lang="en-US" sz="1000" b="1" dirty="0">
              <a:solidFill>
                <a:srgbClr val="FF000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417387510"/>
              </p:ext>
            </p:extLst>
          </p:nvPr>
        </p:nvGraphicFramePr>
        <p:xfrm>
          <a:off x="194410" y="2884107"/>
          <a:ext cx="2910739" cy="1614932"/>
        </p:xfrm>
        <a:graphic>
          <a:graphicData uri="http://schemas.openxmlformats.org/drawingml/2006/table">
            <a:tbl>
              <a:tblPr firstRow="1" bandRow="1">
                <a:tableStyleId>{2D5ABB26-0587-4C30-8999-92F81FD0307C}</a:tableStyleId>
              </a:tblPr>
              <a:tblGrid>
                <a:gridCol w="2910739">
                  <a:extLst>
                    <a:ext uri="{9D8B030D-6E8A-4147-A177-3AD203B41FA5}">
                      <a16:colId xmlns:a16="http://schemas.microsoft.com/office/drawing/2014/main" val="20000"/>
                    </a:ext>
                  </a:extLst>
                </a:gridCol>
              </a:tblGrid>
              <a:tr h="0">
                <a:tc>
                  <a:txBody>
                    <a:bodyPr/>
                    <a:lstStyle/>
                    <a:p>
                      <a:r>
                        <a:rPr lang="en-US" sz="1000" b="1" dirty="0"/>
                        <a:t>Lots</a:t>
                      </a:r>
                      <a:r>
                        <a:rPr lang="en-US" sz="1000" b="1" baseline="0" dirty="0"/>
                        <a:t> of Effort, Minimal Gains</a:t>
                      </a:r>
                      <a:endParaRPr lang="en-US" sz="1000" b="1" dirty="0"/>
                    </a:p>
                    <a:p>
                      <a:pPr marL="0" lvl="0" indent="0" defTabSz="640080">
                        <a:lnSpc>
                          <a:spcPct val="100000"/>
                        </a:lnSpc>
                        <a:spcBef>
                          <a:spcPts val="500"/>
                        </a:spcBef>
                        <a:buFont typeface="Arial" panose="020B0604020202020204" pitchFamily="34" charset="0"/>
                        <a:buNone/>
                      </a:pPr>
                      <a:r>
                        <a:rPr lang="en-US" sz="900" b="0" dirty="0">
                          <a:solidFill>
                            <a:schemeClr val="tx1"/>
                          </a:solidFill>
                          <a:latin typeface="+mn-lt"/>
                        </a:rPr>
                        <a:t>“Each pilot has worked fairly</a:t>
                      </a:r>
                      <a:r>
                        <a:rPr lang="en-US" sz="900" b="0" baseline="0" dirty="0">
                          <a:solidFill>
                            <a:schemeClr val="tx1"/>
                          </a:solidFill>
                          <a:latin typeface="+mn-lt"/>
                        </a:rPr>
                        <a:t> well, but we haven’t seen our retention and completion rates rise. Did some of the research misstate the benefits of these programs?”</a:t>
                      </a:r>
                      <a:endParaRPr lang="en-US" sz="900" b="0" dirty="0">
                        <a:solidFill>
                          <a:schemeClr val="tx1"/>
                        </a:solidFill>
                        <a:latin typeface="+mn-lt"/>
                      </a:endParaRPr>
                    </a:p>
                  </a:txBody>
                  <a:tcPr marL="182880" marR="182880" marT="210312" marB="9144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lvl="0" indent="0" algn="r" defTabSz="640080">
                        <a:lnSpc>
                          <a:spcPct val="100000"/>
                        </a:lnSpc>
                        <a:spcBef>
                          <a:spcPts val="0"/>
                        </a:spcBef>
                        <a:buFont typeface="Arial" panose="020B0604020202020204" pitchFamily="34" charset="0"/>
                        <a:buNone/>
                      </a:pPr>
                      <a:r>
                        <a:rPr lang="en-US" sz="800" b="0" i="1" dirty="0">
                          <a:solidFill>
                            <a:schemeClr val="tx1"/>
                          </a:solidFill>
                          <a:latin typeface="+mn-lt"/>
                        </a:rPr>
                        <a:t>President,</a:t>
                      </a:r>
                    </a:p>
                    <a:p>
                      <a:pPr marL="0" lvl="0" indent="0" algn="r" defTabSz="640080">
                        <a:lnSpc>
                          <a:spcPct val="100000"/>
                        </a:lnSpc>
                        <a:spcBef>
                          <a:spcPts val="0"/>
                        </a:spcBef>
                        <a:buFont typeface="Arial" panose="020B0604020202020204" pitchFamily="34" charset="0"/>
                        <a:buNone/>
                      </a:pPr>
                      <a:r>
                        <a:rPr lang="en-US" sz="800" b="0" i="1" dirty="0">
                          <a:solidFill>
                            <a:schemeClr val="tx1"/>
                          </a:solidFill>
                          <a:latin typeface="+mn-lt"/>
                        </a:rPr>
                        <a:t>Large</a:t>
                      </a:r>
                      <a:r>
                        <a:rPr lang="en-US" sz="800" b="0" i="1" baseline="0" dirty="0">
                          <a:solidFill>
                            <a:schemeClr val="tx1"/>
                          </a:solidFill>
                          <a:latin typeface="+mn-lt"/>
                        </a:rPr>
                        <a:t> Research University</a:t>
                      </a:r>
                    </a:p>
                    <a:p>
                      <a:pPr marL="0" lvl="0" indent="0" algn="r" defTabSz="640080">
                        <a:lnSpc>
                          <a:spcPct val="100000"/>
                        </a:lnSpc>
                        <a:spcBef>
                          <a:spcPts val="0"/>
                        </a:spcBef>
                        <a:buFont typeface="Arial" panose="020B0604020202020204" pitchFamily="34" charset="0"/>
                        <a:buNone/>
                      </a:pPr>
                      <a:r>
                        <a:rPr lang="en-US" sz="800" b="0" i="1" baseline="0" dirty="0">
                          <a:solidFill>
                            <a:schemeClr val="tx1"/>
                          </a:solidFill>
                          <a:latin typeface="+mn-lt"/>
                        </a:rPr>
                        <a:t>West Coast</a:t>
                      </a:r>
                      <a:endParaRPr lang="en-US" sz="800" b="0" i="1" dirty="0">
                        <a:solidFill>
                          <a:schemeClr val="tx1"/>
                        </a:solidFill>
                        <a:latin typeface="+mn-lt"/>
                      </a:endParaRPr>
                    </a:p>
                  </a:txBody>
                  <a:tcPr marL="182880" marR="182880" marT="0"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pSp>
        <p:nvGrpSpPr>
          <p:cNvPr id="16" name="Group 15"/>
          <p:cNvGrpSpPr/>
          <p:nvPr/>
        </p:nvGrpSpPr>
        <p:grpSpPr bwMode="gray">
          <a:xfrm>
            <a:off x="2817887" y="2884107"/>
            <a:ext cx="271672" cy="181522"/>
            <a:chOff x="4411101" y="2672199"/>
            <a:chExt cx="271672" cy="181522"/>
          </a:xfrm>
        </p:grpSpPr>
        <p:sp>
          <p:nvSpPr>
            <p:cNvPr id="17" name="Rectangle 16"/>
            <p:cNvSpPr/>
            <p:nvPr/>
          </p:nvSpPr>
          <p:spPr bwMode="gray">
            <a:xfrm>
              <a:off x="4411101" y="2672199"/>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8" name="Round Same Side Corner Rectangle 17"/>
            <p:cNvSpPr/>
            <p:nvPr/>
          </p:nvSpPr>
          <p:spPr bwMode="gray">
            <a:xfrm rot="10800000">
              <a:off x="4411101" y="2672199"/>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9" name="Freeform 18"/>
            <p:cNvSpPr>
              <a:spLocks/>
            </p:cNvSpPr>
            <p:nvPr/>
          </p:nvSpPr>
          <p:spPr bwMode="gray">
            <a:xfrm rot="10800000">
              <a:off x="4455144" y="2707350"/>
              <a:ext cx="58797" cy="10966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20" name="Freeform 19"/>
            <p:cNvSpPr>
              <a:spLocks/>
            </p:cNvSpPr>
            <p:nvPr/>
          </p:nvSpPr>
          <p:spPr bwMode="gray">
            <a:xfrm rot="10800000">
              <a:off x="4524511" y="2707350"/>
              <a:ext cx="58797" cy="10966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nvGrpSpPr>
          <p:cNvPr id="32" name="Group 31"/>
          <p:cNvGrpSpPr/>
          <p:nvPr/>
        </p:nvGrpSpPr>
        <p:grpSpPr>
          <a:xfrm>
            <a:off x="3609975" y="2884107"/>
            <a:ext cx="2790825" cy="1465888"/>
            <a:chOff x="3609975" y="3007687"/>
            <a:chExt cx="2790825" cy="1465888"/>
          </a:xfrm>
        </p:grpSpPr>
        <p:sp>
          <p:nvSpPr>
            <p:cNvPr id="21" name="Rectangle 20"/>
            <p:cNvSpPr/>
            <p:nvPr/>
          </p:nvSpPr>
          <p:spPr bwMode="gray">
            <a:xfrm>
              <a:off x="3609975" y="3007687"/>
              <a:ext cx="2790825" cy="1465888"/>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2" name="Picture 21"/>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gray">
            <a:xfrm>
              <a:off x="3943213" y="3766401"/>
              <a:ext cx="537191" cy="540797"/>
            </a:xfrm>
            <a:prstGeom prst="rect">
              <a:avLst/>
            </a:prstGeom>
            <a:noFill/>
            <a:ln>
              <a:noFill/>
            </a:ln>
          </p:spPr>
        </p:pic>
        <p:sp>
          <p:nvSpPr>
            <p:cNvPr id="23" name="TextBox 22"/>
            <p:cNvSpPr txBox="1"/>
            <p:nvPr/>
          </p:nvSpPr>
          <p:spPr bwMode="gray">
            <a:xfrm>
              <a:off x="4373286" y="3688985"/>
              <a:ext cx="923177" cy="492443"/>
            </a:xfrm>
            <a:prstGeom prst="rect">
              <a:avLst/>
            </a:prstGeom>
            <a:noFill/>
          </p:spPr>
          <p:txBody>
            <a:bodyPr wrap="square" lIns="0" tIns="0" rIns="0" bIns="0" rtlCol="0">
              <a:spAutoFit/>
            </a:bodyPr>
            <a:lstStyle/>
            <a:p>
              <a:r>
                <a:rPr lang="en-US" sz="3200" dirty="0">
                  <a:solidFill>
                    <a:schemeClr val="tx2"/>
                  </a:solidFill>
                  <a:latin typeface="+mj-lt"/>
                  <a:cs typeface="Arial" pitchFamily="34" charset="0"/>
                </a:rPr>
                <a:t>15%</a:t>
              </a:r>
              <a:endParaRPr lang="en-US" sz="3200" baseline="12000" dirty="0">
                <a:solidFill>
                  <a:schemeClr val="tx2"/>
                </a:solidFill>
                <a:latin typeface="+mj-lt"/>
                <a:cs typeface="Arial" pitchFamily="34" charset="0"/>
              </a:endParaRPr>
            </a:p>
          </p:txBody>
        </p:sp>
        <p:sp>
          <p:nvSpPr>
            <p:cNvPr id="24" name="TextBox 23"/>
            <p:cNvSpPr txBox="1"/>
            <p:nvPr/>
          </p:nvSpPr>
          <p:spPr bwMode="gray">
            <a:xfrm>
              <a:off x="4373286" y="4135319"/>
              <a:ext cx="1967986" cy="276999"/>
            </a:xfrm>
            <a:prstGeom prst="rect">
              <a:avLst/>
            </a:prstGeom>
            <a:noFill/>
          </p:spPr>
          <p:txBody>
            <a:bodyPr wrap="square" lIns="0" tIns="0" rIns="0" bIns="0" rtlCol="0">
              <a:spAutoFit/>
            </a:bodyPr>
            <a:lstStyle/>
            <a:p>
              <a:r>
                <a:rPr lang="en-US" sz="900" b="1" dirty="0">
                  <a:solidFill>
                    <a:schemeClr val="bg1"/>
                  </a:solidFill>
                  <a:cs typeface="Arial" pitchFamily="34" charset="0"/>
                </a:rPr>
                <a:t>Increase in six-year completion rates</a:t>
              </a:r>
            </a:p>
          </p:txBody>
        </p:sp>
        <p:pic>
          <p:nvPicPr>
            <p:cNvPr id="25" name="Picture 24"/>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gray">
            <a:xfrm>
              <a:off x="3937488" y="3244879"/>
              <a:ext cx="548640" cy="352958"/>
            </a:xfrm>
            <a:prstGeom prst="rect">
              <a:avLst/>
            </a:prstGeom>
            <a:noFill/>
            <a:ln>
              <a:noFill/>
            </a:ln>
          </p:spPr>
        </p:pic>
        <p:sp>
          <p:nvSpPr>
            <p:cNvPr id="26" name="TextBox 25"/>
            <p:cNvSpPr txBox="1"/>
            <p:nvPr/>
          </p:nvSpPr>
          <p:spPr bwMode="gray">
            <a:xfrm>
              <a:off x="4290602" y="3034112"/>
              <a:ext cx="996737" cy="492443"/>
            </a:xfrm>
            <a:prstGeom prst="rect">
              <a:avLst/>
            </a:prstGeom>
            <a:noFill/>
          </p:spPr>
          <p:txBody>
            <a:bodyPr wrap="square" lIns="0" tIns="0" rIns="0" bIns="0" rtlCol="0">
              <a:spAutoFit/>
            </a:bodyPr>
            <a:lstStyle/>
            <a:p>
              <a:r>
                <a:rPr lang="en-US" sz="3200" dirty="0">
                  <a:solidFill>
                    <a:schemeClr val="tx2"/>
                  </a:solidFill>
                  <a:latin typeface="+mj-lt"/>
                  <a:cs typeface="Arial" pitchFamily="34" charset="0"/>
                </a:rPr>
                <a:t>20%</a:t>
              </a:r>
            </a:p>
          </p:txBody>
        </p:sp>
        <p:sp>
          <p:nvSpPr>
            <p:cNvPr id="27" name="TextBox 26"/>
            <p:cNvSpPr txBox="1"/>
            <p:nvPr/>
          </p:nvSpPr>
          <p:spPr bwMode="gray">
            <a:xfrm>
              <a:off x="4330422" y="3497650"/>
              <a:ext cx="1498877" cy="276999"/>
            </a:xfrm>
            <a:prstGeom prst="rect">
              <a:avLst/>
            </a:prstGeom>
            <a:noFill/>
          </p:spPr>
          <p:txBody>
            <a:bodyPr wrap="square" lIns="0" tIns="0" rIns="0" bIns="0" rtlCol="0">
              <a:spAutoFit/>
            </a:bodyPr>
            <a:lstStyle/>
            <a:p>
              <a:r>
                <a:rPr lang="en-US" sz="900" b="1" dirty="0">
                  <a:solidFill>
                    <a:schemeClr val="bg1"/>
                  </a:solidFill>
                  <a:cs typeface="Arial" pitchFamily="34" charset="0"/>
                </a:rPr>
                <a:t>Increase in fall-to-fall retention rate</a:t>
              </a:r>
            </a:p>
          </p:txBody>
        </p:sp>
      </p:grpSp>
      <p:sp>
        <p:nvSpPr>
          <p:cNvPr id="29" name="TextBox 28"/>
          <p:cNvSpPr txBox="1"/>
          <p:nvPr/>
        </p:nvSpPr>
        <p:spPr bwMode="gray">
          <a:xfrm>
            <a:off x="3461452" y="1013177"/>
            <a:ext cx="2570162" cy="153888"/>
          </a:xfrm>
          <a:prstGeom prst="rect">
            <a:avLst/>
          </a:prstGeom>
          <a:noFill/>
        </p:spPr>
        <p:txBody>
          <a:bodyPr wrap="square" lIns="0" tIns="0" rIns="0" bIns="0" rtlCol="0">
            <a:spAutoFit/>
          </a:bodyPr>
          <a:lstStyle/>
          <a:p>
            <a:r>
              <a:rPr lang="en-US" sz="1000" b="1" dirty="0">
                <a:solidFill>
                  <a:srgbClr val="525B63"/>
                </a:solidFill>
              </a:rPr>
              <a:t>Institution B</a:t>
            </a:r>
          </a:p>
        </p:txBody>
      </p:sp>
      <p:cxnSp>
        <p:nvCxnSpPr>
          <p:cNvPr id="31" name="Straight Connector 30"/>
          <p:cNvCxnSpPr/>
          <p:nvPr/>
        </p:nvCxnSpPr>
        <p:spPr bwMode="gray">
          <a:xfrm>
            <a:off x="3274112" y="1013177"/>
            <a:ext cx="0" cy="3654073"/>
          </a:xfrm>
          <a:prstGeom prst="line">
            <a:avLst/>
          </a:prstGeom>
          <a:ln w="12700">
            <a:solidFill>
              <a:schemeClr val="tx2"/>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3"/>
          <p:cNvSpPr txBox="1">
            <a:spLocks/>
          </p:cNvSpPr>
          <p:nvPr/>
        </p:nvSpPr>
        <p:spPr bwMode="gray">
          <a:xfrm>
            <a:off x="4023360" y="4677489"/>
            <a:ext cx="2377440" cy="123111"/>
          </a:xfrm>
          <a:prstGeom prst="rect">
            <a:avLst/>
          </a:prstGeom>
        </p:spPr>
        <p:txBody>
          <a:bodyPr vert="horz" wrap="square" lIns="0" tIns="0" rIns="64008" bIns="45720" rtlCol="0" anchor="b" anchorCtr="0">
            <a:spAutoFit/>
          </a:bodyPr>
          <a:lstStyle>
            <a:lvl1pPr marL="0" indent="0" algn="l" defTabSz="640080" rtl="0" eaLnBrk="1" latinLnBrk="0" hangingPunct="1">
              <a:spcBef>
                <a:spcPts val="200"/>
              </a:spcBef>
              <a:buSzPct val="100000"/>
              <a:buFont typeface="Arial" panose="020B0604020202020204" pitchFamily="34" charset="0"/>
              <a:buNone/>
              <a:defRPr sz="500" kern="1200">
                <a:solidFill>
                  <a:schemeClr val="tx1"/>
                </a:solidFill>
                <a:latin typeface="+mn-lt"/>
                <a:ea typeface="+mn-ea"/>
                <a:cs typeface="+mn-cs"/>
              </a:defRPr>
            </a:lvl1pPr>
            <a:lvl2pPr marL="114300" indent="0" algn="l" defTabSz="640080" rtl="0" eaLnBrk="1" latinLnBrk="0" hangingPunct="1">
              <a:spcBef>
                <a:spcPts val="200"/>
              </a:spcBef>
              <a:buFont typeface="Verdana" panose="020B0604030504040204" pitchFamily="34" charset="0"/>
              <a:buNone/>
              <a:defRPr sz="500" kern="1200">
                <a:solidFill>
                  <a:schemeClr val="tx1"/>
                </a:solidFill>
                <a:latin typeface="+mn-lt"/>
                <a:ea typeface="+mn-ea"/>
                <a:cs typeface="+mn-cs"/>
              </a:defRPr>
            </a:lvl2pPr>
            <a:lvl3pPr marL="228600" indent="0" algn="l" defTabSz="640080" rtl="0" eaLnBrk="1" latinLnBrk="0" hangingPunct="1">
              <a:spcBef>
                <a:spcPts val="200"/>
              </a:spcBef>
              <a:buSzPct val="100000"/>
              <a:buFont typeface="Arial" panose="020B0604020202020204" pitchFamily="34" charset="0"/>
              <a:buNone/>
              <a:defRPr sz="500" kern="1200">
                <a:solidFill>
                  <a:schemeClr val="tx1"/>
                </a:solidFill>
                <a:latin typeface="+mn-lt"/>
                <a:ea typeface="+mn-ea"/>
                <a:cs typeface="+mn-cs"/>
              </a:defRPr>
            </a:lvl3pPr>
            <a:lvl4pPr marL="342900" indent="0" algn="l" defTabSz="640080" rtl="0" eaLnBrk="1" latinLnBrk="0" hangingPunct="1">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640080" rtl="0" eaLnBrk="1" latinLnBrk="0" hangingPunct="1">
              <a:spcBef>
                <a:spcPts val="200"/>
              </a:spcBef>
              <a:buSzPct val="100000"/>
              <a:buFont typeface="Arial" panose="020B0604020202020204" pitchFamily="34" charset="0"/>
              <a:buNone/>
              <a:defRPr sz="5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lgn="r"/>
            <a:r>
              <a:rPr lang="en-US"/>
              <a:t>Source: EAB interviews and analysis.</a:t>
            </a:r>
            <a:endParaRPr lang="en-US" dirty="0"/>
          </a:p>
        </p:txBody>
      </p:sp>
      <p:grpSp>
        <p:nvGrpSpPr>
          <p:cNvPr id="61" name="Group 60"/>
          <p:cNvGrpSpPr/>
          <p:nvPr/>
        </p:nvGrpSpPr>
        <p:grpSpPr>
          <a:xfrm>
            <a:off x="402629" y="1295286"/>
            <a:ext cx="2540728" cy="1477154"/>
            <a:chOff x="402629" y="1295286"/>
            <a:chExt cx="2540728" cy="1477154"/>
          </a:xfrm>
        </p:grpSpPr>
        <p:grpSp>
          <p:nvGrpSpPr>
            <p:cNvPr id="12" name="Group 11"/>
            <p:cNvGrpSpPr/>
            <p:nvPr/>
          </p:nvGrpSpPr>
          <p:grpSpPr>
            <a:xfrm>
              <a:off x="402630" y="1295286"/>
              <a:ext cx="2540727" cy="138499"/>
              <a:chOff x="368126" y="1459180"/>
              <a:chExt cx="2540727" cy="138499"/>
            </a:xfrm>
          </p:grpSpPr>
          <p:sp>
            <p:nvSpPr>
              <p:cNvPr id="9" name="Text Placeholder 1"/>
              <p:cNvSpPr txBox="1">
                <a:spLocks/>
              </p:cNvSpPr>
              <p:nvPr/>
            </p:nvSpPr>
            <p:spPr bwMode="gray">
              <a:xfrm>
                <a:off x="622853" y="1459180"/>
                <a:ext cx="2286000"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dirty="0"/>
                  <a:t>Meta Majors</a:t>
                </a:r>
              </a:p>
            </p:txBody>
          </p:sp>
          <p:sp>
            <p:nvSpPr>
              <p:cNvPr id="35" name="L-Shape 34"/>
              <p:cNvSpPr/>
              <p:nvPr/>
            </p:nvSpPr>
            <p:spPr bwMode="gray">
              <a:xfrm rot="18900000">
                <a:off x="368126" y="1482709"/>
                <a:ext cx="182880" cy="91440"/>
              </a:xfrm>
              <a:prstGeom prst="corner">
                <a:avLst>
                  <a:gd name="adj1" fmla="val 31025"/>
                  <a:gd name="adj2" fmla="val 2786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grpSp>
        <p:grpSp>
          <p:nvGrpSpPr>
            <p:cNvPr id="14" name="Group 13"/>
            <p:cNvGrpSpPr/>
            <p:nvPr/>
          </p:nvGrpSpPr>
          <p:grpSpPr>
            <a:xfrm>
              <a:off x="402630" y="1775348"/>
              <a:ext cx="2540727" cy="138499"/>
              <a:chOff x="368126" y="1930745"/>
              <a:chExt cx="2540727" cy="138499"/>
            </a:xfrm>
          </p:grpSpPr>
          <p:sp>
            <p:nvSpPr>
              <p:cNvPr id="33" name="TextBox 32"/>
              <p:cNvSpPr txBox="1"/>
              <p:nvPr/>
            </p:nvSpPr>
            <p:spPr bwMode="gray">
              <a:xfrm>
                <a:off x="622853" y="1930745"/>
                <a:ext cx="2286000" cy="138499"/>
              </a:xfrm>
              <a:prstGeom prst="rect">
                <a:avLst/>
              </a:prstGeom>
              <a:noFill/>
            </p:spPr>
            <p:txBody>
              <a:bodyPr wrap="square" lIns="0" tIns="0" rIns="0" bIns="0" rtlCol="0">
                <a:spAutoFit/>
              </a:bodyPr>
              <a:lstStyle/>
              <a:p>
                <a:r>
                  <a:rPr lang="en-US" sz="900" dirty="0"/>
                  <a:t>Tech enhanced advising model</a:t>
                </a:r>
              </a:p>
            </p:txBody>
          </p:sp>
          <p:sp>
            <p:nvSpPr>
              <p:cNvPr id="37" name="L-Shape 36"/>
              <p:cNvSpPr/>
              <p:nvPr/>
            </p:nvSpPr>
            <p:spPr bwMode="gray">
              <a:xfrm rot="18900000">
                <a:off x="368126" y="1954274"/>
                <a:ext cx="182880" cy="91440"/>
              </a:xfrm>
              <a:prstGeom prst="corner">
                <a:avLst>
                  <a:gd name="adj1" fmla="val 31025"/>
                  <a:gd name="adj2" fmla="val 2786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grpSp>
        <p:grpSp>
          <p:nvGrpSpPr>
            <p:cNvPr id="13" name="Group 12"/>
            <p:cNvGrpSpPr/>
            <p:nvPr/>
          </p:nvGrpSpPr>
          <p:grpSpPr>
            <a:xfrm>
              <a:off x="402630" y="1535317"/>
              <a:ext cx="2540727" cy="138499"/>
              <a:chOff x="368126" y="1698287"/>
              <a:chExt cx="2540727" cy="138499"/>
            </a:xfrm>
          </p:grpSpPr>
          <p:sp>
            <p:nvSpPr>
              <p:cNvPr id="4" name="TextBox 3"/>
              <p:cNvSpPr txBox="1"/>
              <p:nvPr/>
            </p:nvSpPr>
            <p:spPr bwMode="gray">
              <a:xfrm>
                <a:off x="622853" y="1698287"/>
                <a:ext cx="2286000" cy="138499"/>
              </a:xfrm>
              <a:prstGeom prst="rect">
                <a:avLst/>
              </a:prstGeom>
              <a:noFill/>
            </p:spPr>
            <p:txBody>
              <a:bodyPr wrap="square" lIns="0" tIns="0" rIns="0" bIns="0" rtlCol="0">
                <a:spAutoFit/>
              </a:bodyPr>
              <a:lstStyle/>
              <a:p>
                <a:r>
                  <a:rPr lang="en-US" sz="900" dirty="0"/>
                  <a:t>Student success course</a:t>
                </a:r>
              </a:p>
            </p:txBody>
          </p:sp>
          <p:sp>
            <p:nvSpPr>
              <p:cNvPr id="36" name="L-Shape 35"/>
              <p:cNvSpPr/>
              <p:nvPr/>
            </p:nvSpPr>
            <p:spPr bwMode="gray">
              <a:xfrm rot="18900000">
                <a:off x="368126" y="1721816"/>
                <a:ext cx="182880" cy="91440"/>
              </a:xfrm>
              <a:prstGeom prst="corner">
                <a:avLst>
                  <a:gd name="adj1" fmla="val 31025"/>
                  <a:gd name="adj2" fmla="val 2786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grpSp>
        <p:grpSp>
          <p:nvGrpSpPr>
            <p:cNvPr id="40" name="Group 39"/>
            <p:cNvGrpSpPr/>
            <p:nvPr/>
          </p:nvGrpSpPr>
          <p:grpSpPr>
            <a:xfrm>
              <a:off x="402630" y="2015379"/>
              <a:ext cx="2540727" cy="138499"/>
              <a:chOff x="368126" y="2176108"/>
              <a:chExt cx="2540727" cy="138499"/>
            </a:xfrm>
          </p:grpSpPr>
          <p:sp>
            <p:nvSpPr>
              <p:cNvPr id="34" name="TextBox 33"/>
              <p:cNvSpPr txBox="1"/>
              <p:nvPr/>
            </p:nvSpPr>
            <p:spPr bwMode="gray">
              <a:xfrm>
                <a:off x="622853" y="2176108"/>
                <a:ext cx="2286000" cy="138499"/>
              </a:xfrm>
              <a:prstGeom prst="rect">
                <a:avLst/>
              </a:prstGeom>
              <a:noFill/>
            </p:spPr>
            <p:txBody>
              <a:bodyPr wrap="square" lIns="0" tIns="0" rIns="0" bIns="0" rtlCol="0">
                <a:spAutoFit/>
              </a:bodyPr>
              <a:lstStyle/>
              <a:p>
                <a:r>
                  <a:rPr lang="en-US" sz="900" dirty="0"/>
                  <a:t>Learning communities</a:t>
                </a:r>
              </a:p>
            </p:txBody>
          </p:sp>
          <p:sp>
            <p:nvSpPr>
              <p:cNvPr id="38" name="L-Shape 37"/>
              <p:cNvSpPr/>
              <p:nvPr/>
            </p:nvSpPr>
            <p:spPr bwMode="gray">
              <a:xfrm rot="18900000">
                <a:off x="368126" y="2199637"/>
                <a:ext cx="182880" cy="91440"/>
              </a:xfrm>
              <a:prstGeom prst="corner">
                <a:avLst>
                  <a:gd name="adj1" fmla="val 31025"/>
                  <a:gd name="adj2" fmla="val 2786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grpSp>
        <p:grpSp>
          <p:nvGrpSpPr>
            <p:cNvPr id="41" name="Group 40"/>
            <p:cNvGrpSpPr/>
            <p:nvPr/>
          </p:nvGrpSpPr>
          <p:grpSpPr>
            <a:xfrm>
              <a:off x="402630" y="2255410"/>
              <a:ext cx="2540727" cy="276999"/>
              <a:chOff x="368126" y="2449902"/>
              <a:chExt cx="2540727" cy="276999"/>
            </a:xfrm>
          </p:grpSpPr>
          <p:sp>
            <p:nvSpPr>
              <p:cNvPr id="8" name="TextBox 7"/>
              <p:cNvSpPr txBox="1"/>
              <p:nvPr/>
            </p:nvSpPr>
            <p:spPr bwMode="gray">
              <a:xfrm>
                <a:off x="622853" y="2449902"/>
                <a:ext cx="2286000" cy="276999"/>
              </a:xfrm>
              <a:prstGeom prst="rect">
                <a:avLst/>
              </a:prstGeom>
              <a:noFill/>
            </p:spPr>
            <p:txBody>
              <a:bodyPr wrap="square" lIns="0" tIns="0" rIns="0" bIns="0" rtlCol="0">
                <a:spAutoFit/>
              </a:bodyPr>
              <a:lstStyle/>
              <a:p>
                <a:pPr>
                  <a:spcBef>
                    <a:spcPts val="500"/>
                  </a:spcBef>
                </a:pPr>
                <a:r>
                  <a:rPr lang="en-US" sz="900" dirty="0"/>
                  <a:t>Intensive coaching for underperforming students </a:t>
                </a:r>
              </a:p>
            </p:txBody>
          </p:sp>
          <p:sp>
            <p:nvSpPr>
              <p:cNvPr id="39" name="L-Shape 38"/>
              <p:cNvSpPr/>
              <p:nvPr/>
            </p:nvSpPr>
            <p:spPr bwMode="gray">
              <a:xfrm rot="18900000">
                <a:off x="368126" y="2516803"/>
                <a:ext cx="182880" cy="91440"/>
              </a:xfrm>
              <a:prstGeom prst="corner">
                <a:avLst>
                  <a:gd name="adj1" fmla="val 31025"/>
                  <a:gd name="adj2" fmla="val 2786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grpSp>
        <p:grpSp>
          <p:nvGrpSpPr>
            <p:cNvPr id="60" name="Group 59"/>
            <p:cNvGrpSpPr/>
            <p:nvPr/>
          </p:nvGrpSpPr>
          <p:grpSpPr>
            <a:xfrm>
              <a:off x="402629" y="2633941"/>
              <a:ext cx="1798856" cy="138499"/>
              <a:chOff x="402629" y="2633941"/>
              <a:chExt cx="1798856" cy="138499"/>
            </a:xfrm>
          </p:grpSpPr>
          <p:sp>
            <p:nvSpPr>
              <p:cNvPr id="10" name="TextBox 9"/>
              <p:cNvSpPr txBox="1"/>
              <p:nvPr/>
            </p:nvSpPr>
            <p:spPr bwMode="gray">
              <a:xfrm>
                <a:off x="657357" y="2633941"/>
                <a:ext cx="1544128" cy="138499"/>
              </a:xfrm>
              <a:prstGeom prst="rect">
                <a:avLst/>
              </a:prstGeom>
              <a:noFill/>
            </p:spPr>
            <p:txBody>
              <a:bodyPr wrap="square" lIns="0" tIns="0" rIns="0" bIns="0" rtlCol="0">
                <a:spAutoFit/>
              </a:bodyPr>
              <a:lstStyle/>
              <a:p>
                <a:pPr>
                  <a:spcBef>
                    <a:spcPts val="500"/>
                  </a:spcBef>
                </a:pPr>
                <a:r>
                  <a:rPr lang="en-US" sz="900" dirty="0"/>
                  <a:t>Accelerated remediation</a:t>
                </a:r>
              </a:p>
            </p:txBody>
          </p:sp>
          <p:sp>
            <p:nvSpPr>
              <p:cNvPr id="59" name="L-Shape 58"/>
              <p:cNvSpPr/>
              <p:nvPr/>
            </p:nvSpPr>
            <p:spPr bwMode="gray">
              <a:xfrm rot="18900000">
                <a:off x="402629" y="2657469"/>
                <a:ext cx="182880" cy="91440"/>
              </a:xfrm>
              <a:prstGeom prst="corner">
                <a:avLst>
                  <a:gd name="adj1" fmla="val 31025"/>
                  <a:gd name="adj2" fmla="val 2786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grpSp>
      </p:grpSp>
      <p:grpSp>
        <p:nvGrpSpPr>
          <p:cNvPr id="62" name="Group 61"/>
          <p:cNvGrpSpPr/>
          <p:nvPr/>
        </p:nvGrpSpPr>
        <p:grpSpPr>
          <a:xfrm>
            <a:off x="3564510" y="1267548"/>
            <a:ext cx="2540728" cy="1477154"/>
            <a:chOff x="402629" y="1295286"/>
            <a:chExt cx="2540728" cy="1477154"/>
          </a:xfrm>
        </p:grpSpPr>
        <p:grpSp>
          <p:nvGrpSpPr>
            <p:cNvPr id="63" name="Group 62"/>
            <p:cNvGrpSpPr/>
            <p:nvPr/>
          </p:nvGrpSpPr>
          <p:grpSpPr>
            <a:xfrm>
              <a:off x="402630" y="1295286"/>
              <a:ext cx="2540727" cy="138499"/>
              <a:chOff x="368126" y="1459180"/>
              <a:chExt cx="2540727" cy="138499"/>
            </a:xfrm>
          </p:grpSpPr>
          <p:sp>
            <p:nvSpPr>
              <p:cNvPr id="79" name="Text Placeholder 1"/>
              <p:cNvSpPr txBox="1">
                <a:spLocks/>
              </p:cNvSpPr>
              <p:nvPr/>
            </p:nvSpPr>
            <p:spPr bwMode="gray">
              <a:xfrm>
                <a:off x="622853" y="1459180"/>
                <a:ext cx="2286000"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dirty="0"/>
                  <a:t>Meta Majors</a:t>
                </a:r>
              </a:p>
            </p:txBody>
          </p:sp>
          <p:sp>
            <p:nvSpPr>
              <p:cNvPr id="80" name="L-Shape 79"/>
              <p:cNvSpPr/>
              <p:nvPr/>
            </p:nvSpPr>
            <p:spPr bwMode="gray">
              <a:xfrm rot="18900000">
                <a:off x="368126" y="1482709"/>
                <a:ext cx="182880" cy="91440"/>
              </a:xfrm>
              <a:prstGeom prst="corner">
                <a:avLst>
                  <a:gd name="adj1" fmla="val 31025"/>
                  <a:gd name="adj2" fmla="val 2786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grpSp>
        <p:grpSp>
          <p:nvGrpSpPr>
            <p:cNvPr id="64" name="Group 63"/>
            <p:cNvGrpSpPr/>
            <p:nvPr/>
          </p:nvGrpSpPr>
          <p:grpSpPr>
            <a:xfrm>
              <a:off x="402630" y="1775348"/>
              <a:ext cx="2540727" cy="138499"/>
              <a:chOff x="368126" y="1930745"/>
              <a:chExt cx="2540727" cy="138499"/>
            </a:xfrm>
          </p:grpSpPr>
          <p:sp>
            <p:nvSpPr>
              <p:cNvPr id="77" name="TextBox 76"/>
              <p:cNvSpPr txBox="1"/>
              <p:nvPr/>
            </p:nvSpPr>
            <p:spPr bwMode="gray">
              <a:xfrm>
                <a:off x="622853" y="1930745"/>
                <a:ext cx="2286000" cy="138499"/>
              </a:xfrm>
              <a:prstGeom prst="rect">
                <a:avLst/>
              </a:prstGeom>
              <a:noFill/>
            </p:spPr>
            <p:txBody>
              <a:bodyPr wrap="square" lIns="0" tIns="0" rIns="0" bIns="0" rtlCol="0">
                <a:spAutoFit/>
              </a:bodyPr>
              <a:lstStyle/>
              <a:p>
                <a:r>
                  <a:rPr lang="en-US" sz="900" dirty="0"/>
                  <a:t>Tech Enhanced advising model</a:t>
                </a:r>
              </a:p>
            </p:txBody>
          </p:sp>
          <p:sp>
            <p:nvSpPr>
              <p:cNvPr id="78" name="L-Shape 77"/>
              <p:cNvSpPr/>
              <p:nvPr/>
            </p:nvSpPr>
            <p:spPr bwMode="gray">
              <a:xfrm rot="18900000">
                <a:off x="368126" y="1954274"/>
                <a:ext cx="182880" cy="91440"/>
              </a:xfrm>
              <a:prstGeom prst="corner">
                <a:avLst>
                  <a:gd name="adj1" fmla="val 31025"/>
                  <a:gd name="adj2" fmla="val 2786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grpSp>
        <p:grpSp>
          <p:nvGrpSpPr>
            <p:cNvPr id="65" name="Group 64"/>
            <p:cNvGrpSpPr/>
            <p:nvPr/>
          </p:nvGrpSpPr>
          <p:grpSpPr>
            <a:xfrm>
              <a:off x="402630" y="1535317"/>
              <a:ext cx="2540727" cy="138499"/>
              <a:chOff x="368126" y="1698287"/>
              <a:chExt cx="2540727" cy="138499"/>
            </a:xfrm>
          </p:grpSpPr>
          <p:sp>
            <p:nvSpPr>
              <p:cNvPr id="75" name="TextBox 74"/>
              <p:cNvSpPr txBox="1"/>
              <p:nvPr/>
            </p:nvSpPr>
            <p:spPr bwMode="gray">
              <a:xfrm>
                <a:off x="622853" y="1698287"/>
                <a:ext cx="2286000" cy="138499"/>
              </a:xfrm>
              <a:prstGeom prst="rect">
                <a:avLst/>
              </a:prstGeom>
              <a:noFill/>
            </p:spPr>
            <p:txBody>
              <a:bodyPr wrap="square" lIns="0" tIns="0" rIns="0" bIns="0" rtlCol="0">
                <a:spAutoFit/>
              </a:bodyPr>
              <a:lstStyle/>
              <a:p>
                <a:r>
                  <a:rPr lang="en-US" sz="900" dirty="0"/>
                  <a:t>Student success course</a:t>
                </a:r>
              </a:p>
            </p:txBody>
          </p:sp>
          <p:sp>
            <p:nvSpPr>
              <p:cNvPr id="76" name="L-Shape 75"/>
              <p:cNvSpPr/>
              <p:nvPr/>
            </p:nvSpPr>
            <p:spPr bwMode="gray">
              <a:xfrm rot="18900000">
                <a:off x="368126" y="1721816"/>
                <a:ext cx="182880" cy="91440"/>
              </a:xfrm>
              <a:prstGeom prst="corner">
                <a:avLst>
                  <a:gd name="adj1" fmla="val 31025"/>
                  <a:gd name="adj2" fmla="val 2786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grpSp>
        <p:grpSp>
          <p:nvGrpSpPr>
            <p:cNvPr id="66" name="Group 65"/>
            <p:cNvGrpSpPr/>
            <p:nvPr/>
          </p:nvGrpSpPr>
          <p:grpSpPr>
            <a:xfrm>
              <a:off x="402630" y="2015379"/>
              <a:ext cx="2540727" cy="138499"/>
              <a:chOff x="368126" y="2176108"/>
              <a:chExt cx="2540727" cy="138499"/>
            </a:xfrm>
          </p:grpSpPr>
          <p:sp>
            <p:nvSpPr>
              <p:cNvPr id="73" name="TextBox 72"/>
              <p:cNvSpPr txBox="1"/>
              <p:nvPr/>
            </p:nvSpPr>
            <p:spPr bwMode="gray">
              <a:xfrm>
                <a:off x="622853" y="2176108"/>
                <a:ext cx="2286000" cy="138499"/>
              </a:xfrm>
              <a:prstGeom prst="rect">
                <a:avLst/>
              </a:prstGeom>
              <a:noFill/>
            </p:spPr>
            <p:txBody>
              <a:bodyPr wrap="square" lIns="0" tIns="0" rIns="0" bIns="0" rtlCol="0">
                <a:spAutoFit/>
              </a:bodyPr>
              <a:lstStyle/>
              <a:p>
                <a:r>
                  <a:rPr lang="en-US" sz="900" dirty="0"/>
                  <a:t>Learning communities</a:t>
                </a:r>
              </a:p>
            </p:txBody>
          </p:sp>
          <p:sp>
            <p:nvSpPr>
              <p:cNvPr id="74" name="L-Shape 73"/>
              <p:cNvSpPr/>
              <p:nvPr/>
            </p:nvSpPr>
            <p:spPr bwMode="gray">
              <a:xfrm rot="18900000">
                <a:off x="368126" y="2199637"/>
                <a:ext cx="182880" cy="91440"/>
              </a:xfrm>
              <a:prstGeom prst="corner">
                <a:avLst>
                  <a:gd name="adj1" fmla="val 31025"/>
                  <a:gd name="adj2" fmla="val 2786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grpSp>
        <p:grpSp>
          <p:nvGrpSpPr>
            <p:cNvPr id="67" name="Group 66"/>
            <p:cNvGrpSpPr/>
            <p:nvPr/>
          </p:nvGrpSpPr>
          <p:grpSpPr>
            <a:xfrm>
              <a:off x="402630" y="2255410"/>
              <a:ext cx="2540727" cy="276999"/>
              <a:chOff x="368126" y="2449902"/>
              <a:chExt cx="2540727" cy="276999"/>
            </a:xfrm>
          </p:grpSpPr>
          <p:sp>
            <p:nvSpPr>
              <p:cNvPr id="71" name="TextBox 70"/>
              <p:cNvSpPr txBox="1"/>
              <p:nvPr/>
            </p:nvSpPr>
            <p:spPr bwMode="gray">
              <a:xfrm>
                <a:off x="622853" y="2449902"/>
                <a:ext cx="2286000" cy="276999"/>
              </a:xfrm>
              <a:prstGeom prst="rect">
                <a:avLst/>
              </a:prstGeom>
              <a:noFill/>
            </p:spPr>
            <p:txBody>
              <a:bodyPr wrap="square" lIns="0" tIns="0" rIns="0" bIns="0" rtlCol="0">
                <a:spAutoFit/>
              </a:bodyPr>
              <a:lstStyle/>
              <a:p>
                <a:pPr>
                  <a:spcBef>
                    <a:spcPts val="500"/>
                  </a:spcBef>
                </a:pPr>
                <a:r>
                  <a:rPr lang="en-US" sz="900" dirty="0"/>
                  <a:t>Intensive coaching for underperforming students </a:t>
                </a:r>
              </a:p>
            </p:txBody>
          </p:sp>
          <p:sp>
            <p:nvSpPr>
              <p:cNvPr id="72" name="L-Shape 71"/>
              <p:cNvSpPr/>
              <p:nvPr/>
            </p:nvSpPr>
            <p:spPr bwMode="gray">
              <a:xfrm rot="18900000">
                <a:off x="368126" y="2499551"/>
                <a:ext cx="182880" cy="91440"/>
              </a:xfrm>
              <a:prstGeom prst="corner">
                <a:avLst>
                  <a:gd name="adj1" fmla="val 31025"/>
                  <a:gd name="adj2" fmla="val 2786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grpSp>
        <p:grpSp>
          <p:nvGrpSpPr>
            <p:cNvPr id="68" name="Group 67"/>
            <p:cNvGrpSpPr/>
            <p:nvPr/>
          </p:nvGrpSpPr>
          <p:grpSpPr>
            <a:xfrm>
              <a:off x="402629" y="2633941"/>
              <a:ext cx="1798856" cy="138499"/>
              <a:chOff x="402629" y="2633941"/>
              <a:chExt cx="1798856" cy="138499"/>
            </a:xfrm>
          </p:grpSpPr>
          <p:sp>
            <p:nvSpPr>
              <p:cNvPr id="69" name="TextBox 68"/>
              <p:cNvSpPr txBox="1"/>
              <p:nvPr/>
            </p:nvSpPr>
            <p:spPr bwMode="gray">
              <a:xfrm>
                <a:off x="657357" y="2633941"/>
                <a:ext cx="1544128" cy="138499"/>
              </a:xfrm>
              <a:prstGeom prst="rect">
                <a:avLst/>
              </a:prstGeom>
              <a:noFill/>
            </p:spPr>
            <p:txBody>
              <a:bodyPr wrap="square" lIns="0" tIns="0" rIns="0" bIns="0" rtlCol="0">
                <a:spAutoFit/>
              </a:bodyPr>
              <a:lstStyle/>
              <a:p>
                <a:pPr>
                  <a:spcBef>
                    <a:spcPts val="500"/>
                  </a:spcBef>
                </a:pPr>
                <a:r>
                  <a:rPr lang="en-US" sz="900" dirty="0"/>
                  <a:t>Accelerated remediation</a:t>
                </a:r>
              </a:p>
            </p:txBody>
          </p:sp>
          <p:sp>
            <p:nvSpPr>
              <p:cNvPr id="70" name="L-Shape 69"/>
              <p:cNvSpPr/>
              <p:nvPr/>
            </p:nvSpPr>
            <p:spPr bwMode="gray">
              <a:xfrm rot="18900000">
                <a:off x="402629" y="2657469"/>
                <a:ext cx="182880" cy="91440"/>
              </a:xfrm>
              <a:prstGeom prst="corner">
                <a:avLst>
                  <a:gd name="adj1" fmla="val 31025"/>
                  <a:gd name="adj2" fmla="val 2786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grpSp>
      </p:grpSp>
    </p:spTree>
    <p:extLst>
      <p:ext uri="{BB962C8B-B14F-4D97-AF65-F5344CB8AC3E}">
        <p14:creationId xmlns:p14="http://schemas.microsoft.com/office/powerpoint/2010/main" val="1008642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6700" y="640267"/>
            <a:ext cx="5977082" cy="184666"/>
          </a:xfrm>
        </p:spPr>
        <p:txBody>
          <a:bodyPr/>
          <a:lstStyle/>
          <a:p>
            <a:r>
              <a:rPr lang="en-US" dirty="0"/>
              <a:t>Getting to Best-Demonstrated Peer Performance Holds Huge National Gains</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4022765" y="4677489"/>
            <a:ext cx="2378035" cy="123111"/>
          </a:xfrm>
        </p:spPr>
        <p:txBody>
          <a:bodyPr/>
          <a:lstStyle/>
          <a:p>
            <a:pPr algn="r"/>
            <a:r>
              <a:rPr lang="en-US" dirty="0"/>
              <a:t>Source: EAB Analysis of 2014 IPEDS Data</a:t>
            </a:r>
          </a:p>
        </p:txBody>
      </p:sp>
      <p:sp>
        <p:nvSpPr>
          <p:cNvPr id="5" name="Text Placeholder 4"/>
          <p:cNvSpPr>
            <a:spLocks noGrp="1"/>
          </p:cNvSpPr>
          <p:nvPr>
            <p:ph type="body" sz="quarter" idx="19"/>
          </p:nvPr>
        </p:nvSpPr>
        <p:spPr>
          <a:xfrm>
            <a:off x="0" y="4557713"/>
            <a:ext cx="2046204" cy="76944"/>
          </a:xfrm>
        </p:spPr>
        <p:txBody>
          <a:bodyPr/>
          <a:lstStyle/>
          <a:p>
            <a:r>
              <a:rPr lang="en-US" dirty="0"/>
              <a:t>n=1105</a:t>
            </a:r>
          </a:p>
        </p:txBody>
      </p:sp>
      <p:sp>
        <p:nvSpPr>
          <p:cNvPr id="6" name="Title 5"/>
          <p:cNvSpPr>
            <a:spLocks noGrp="1"/>
          </p:cNvSpPr>
          <p:nvPr>
            <p:ph type="title"/>
          </p:nvPr>
        </p:nvSpPr>
        <p:spPr>
          <a:xfrm>
            <a:off x="266699" y="309824"/>
            <a:ext cx="5653809" cy="256480"/>
          </a:xfrm>
        </p:spPr>
        <p:txBody>
          <a:bodyPr/>
          <a:lstStyle/>
          <a:p>
            <a:r>
              <a:rPr lang="en-US" dirty="0"/>
              <a:t>Breakaway Performers in Every Selectivity Band</a:t>
            </a:r>
          </a:p>
        </p:txBody>
      </p:sp>
      <p:sp>
        <p:nvSpPr>
          <p:cNvPr id="9" name="TextBox 8"/>
          <p:cNvSpPr txBox="1"/>
          <p:nvPr/>
        </p:nvSpPr>
        <p:spPr bwMode="gray">
          <a:xfrm>
            <a:off x="277230" y="1082792"/>
            <a:ext cx="5869570" cy="153888"/>
          </a:xfrm>
          <a:prstGeom prst="rect">
            <a:avLst/>
          </a:prstGeom>
          <a:noFill/>
        </p:spPr>
        <p:txBody>
          <a:bodyPr wrap="square" lIns="0" tIns="0" rIns="0" bIns="0" rtlCol="0">
            <a:spAutoFit/>
          </a:bodyPr>
          <a:lstStyle/>
          <a:p>
            <a:r>
              <a:rPr lang="en-US" sz="1000" b="1" dirty="0">
                <a:solidFill>
                  <a:schemeClr val="accent4"/>
                </a:solidFill>
              </a:rPr>
              <a:t>Four-Year Graduation 25</a:t>
            </a:r>
            <a:r>
              <a:rPr lang="en-US" sz="1000" b="1" baseline="30000" dirty="0">
                <a:solidFill>
                  <a:schemeClr val="accent4"/>
                </a:solidFill>
              </a:rPr>
              <a:t>th</a:t>
            </a:r>
            <a:r>
              <a:rPr lang="en-US" sz="1000" b="1" dirty="0">
                <a:solidFill>
                  <a:schemeClr val="accent4"/>
                </a:solidFill>
              </a:rPr>
              <a:t> to 75</a:t>
            </a:r>
            <a:r>
              <a:rPr lang="en-US" sz="1000" b="1" baseline="30000" dirty="0">
                <a:solidFill>
                  <a:schemeClr val="accent4"/>
                </a:solidFill>
              </a:rPr>
              <a:t>th</a:t>
            </a:r>
            <a:r>
              <a:rPr lang="en-US" sz="1000" b="1" dirty="0">
                <a:solidFill>
                  <a:schemeClr val="accent4"/>
                </a:solidFill>
              </a:rPr>
              <a:t> Percentiles, by ACT Composite Midpoint</a:t>
            </a:r>
            <a:r>
              <a:rPr lang="en-US" sz="1000" b="1" baseline="30000" dirty="0">
                <a:solidFill>
                  <a:schemeClr val="accent4"/>
                </a:solidFill>
              </a:rPr>
              <a:t>1</a:t>
            </a:r>
          </a:p>
        </p:txBody>
      </p:sp>
      <p:sp>
        <p:nvSpPr>
          <p:cNvPr id="14" name="Rectangle 13"/>
          <p:cNvSpPr/>
          <p:nvPr/>
        </p:nvSpPr>
        <p:spPr bwMode="gray">
          <a:xfrm>
            <a:off x="1972261" y="1461098"/>
            <a:ext cx="2888945" cy="1708727"/>
          </a:xfrm>
          <a:prstGeom prst="rect">
            <a:avLst/>
          </a:prstGeom>
          <a:pattFill prst="ltUpDiag">
            <a:fgClr>
              <a:schemeClr val="bg2"/>
            </a:fgClr>
            <a:bgClr>
              <a:schemeClr val="bg1"/>
            </a:bgClr>
          </a:patt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aphicFrame>
        <p:nvGraphicFramePr>
          <p:cNvPr id="7" name="Chart 6"/>
          <p:cNvGraphicFramePr/>
          <p:nvPr/>
        </p:nvGraphicFramePr>
        <p:xfrm>
          <a:off x="1000874" y="1266731"/>
          <a:ext cx="4399052" cy="2646010"/>
        </p:xfrm>
        <a:graphic>
          <a:graphicData uri="http://schemas.openxmlformats.org/drawingml/2006/chart">
            <c:chart xmlns:c="http://schemas.openxmlformats.org/drawingml/2006/chart" xmlns:r="http://schemas.openxmlformats.org/officeDocument/2006/relationships" r:id="rId3"/>
          </a:graphicData>
        </a:graphic>
      </p:graphicFrame>
      <p:sp>
        <p:nvSpPr>
          <p:cNvPr id="12" name="Oval 11"/>
          <p:cNvSpPr/>
          <p:nvPr/>
        </p:nvSpPr>
        <p:spPr bwMode="gray">
          <a:xfrm>
            <a:off x="3767756" y="1847611"/>
            <a:ext cx="82296" cy="82296"/>
          </a:xfrm>
          <a:prstGeom prst="ellipse">
            <a:avLst/>
          </a:prstGeom>
          <a:solidFill>
            <a:schemeClr val="tx2"/>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7" name="Oval 36"/>
          <p:cNvSpPr/>
          <p:nvPr/>
        </p:nvSpPr>
        <p:spPr bwMode="gray">
          <a:xfrm>
            <a:off x="5014944" y="2000011"/>
            <a:ext cx="82296" cy="82296"/>
          </a:xfrm>
          <a:prstGeom prst="ellipse">
            <a:avLst/>
          </a:prstGeom>
          <a:solidFill>
            <a:schemeClr val="tx2"/>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8" name="Right Bracket 37"/>
          <p:cNvSpPr/>
          <p:nvPr/>
        </p:nvSpPr>
        <p:spPr bwMode="gray">
          <a:xfrm rot="5400000">
            <a:off x="2115768" y="3484555"/>
            <a:ext cx="55382" cy="952185"/>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39" name="Right Bracket 38"/>
          <p:cNvSpPr/>
          <p:nvPr/>
        </p:nvSpPr>
        <p:spPr bwMode="gray">
          <a:xfrm rot="5400000">
            <a:off x="3355412" y="3486443"/>
            <a:ext cx="55382" cy="952185"/>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dirty="0"/>
          </a:p>
        </p:txBody>
      </p:sp>
      <p:sp>
        <p:nvSpPr>
          <p:cNvPr id="40" name="Right Bracket 39"/>
          <p:cNvSpPr/>
          <p:nvPr/>
        </p:nvSpPr>
        <p:spPr bwMode="gray">
          <a:xfrm rot="5400000">
            <a:off x="4616132" y="3484555"/>
            <a:ext cx="55382" cy="952185"/>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13" name="TextBox 12"/>
          <p:cNvSpPr txBox="1"/>
          <p:nvPr/>
        </p:nvSpPr>
        <p:spPr bwMode="gray">
          <a:xfrm>
            <a:off x="1883772" y="4102696"/>
            <a:ext cx="460062" cy="123111"/>
          </a:xfrm>
          <a:prstGeom prst="rect">
            <a:avLst/>
          </a:prstGeom>
          <a:noFill/>
        </p:spPr>
        <p:txBody>
          <a:bodyPr wrap="none" lIns="0" tIns="0" rIns="0" bIns="0" rtlCol="0">
            <a:spAutoFit/>
          </a:bodyPr>
          <a:lstStyle/>
          <a:p>
            <a:pPr>
              <a:spcBef>
                <a:spcPts val="500"/>
              </a:spcBef>
            </a:pPr>
            <a:r>
              <a:rPr lang="en-US" sz="800" dirty="0"/>
              <a:t>Inclusive</a:t>
            </a:r>
          </a:p>
        </p:txBody>
      </p:sp>
      <p:sp>
        <p:nvSpPr>
          <p:cNvPr id="52" name="TextBox 51"/>
          <p:cNvSpPr txBox="1"/>
          <p:nvPr/>
        </p:nvSpPr>
        <p:spPr bwMode="gray">
          <a:xfrm>
            <a:off x="2847700" y="4102694"/>
            <a:ext cx="1070806" cy="123111"/>
          </a:xfrm>
          <a:prstGeom prst="rect">
            <a:avLst/>
          </a:prstGeom>
          <a:noFill/>
        </p:spPr>
        <p:txBody>
          <a:bodyPr wrap="none" lIns="0" tIns="0" rIns="0" bIns="0" rtlCol="0">
            <a:spAutoFit/>
          </a:bodyPr>
          <a:lstStyle/>
          <a:p>
            <a:pPr>
              <a:spcBef>
                <a:spcPts val="500"/>
              </a:spcBef>
            </a:pPr>
            <a:r>
              <a:rPr lang="en-US" sz="800" dirty="0"/>
              <a:t>Moderately Selective</a:t>
            </a:r>
          </a:p>
        </p:txBody>
      </p:sp>
      <p:sp>
        <p:nvSpPr>
          <p:cNvPr id="57" name="TextBox 56"/>
          <p:cNvSpPr txBox="1"/>
          <p:nvPr/>
        </p:nvSpPr>
        <p:spPr bwMode="gray">
          <a:xfrm>
            <a:off x="4271926" y="4096495"/>
            <a:ext cx="743793" cy="123111"/>
          </a:xfrm>
          <a:prstGeom prst="rect">
            <a:avLst/>
          </a:prstGeom>
          <a:noFill/>
        </p:spPr>
        <p:txBody>
          <a:bodyPr wrap="none" lIns="0" tIns="0" rIns="0" bIns="0" rtlCol="0">
            <a:spAutoFit/>
          </a:bodyPr>
          <a:lstStyle/>
          <a:p>
            <a:pPr>
              <a:spcBef>
                <a:spcPts val="500"/>
              </a:spcBef>
            </a:pPr>
            <a:r>
              <a:rPr lang="en-US" sz="800" dirty="0"/>
              <a:t>Most Selective</a:t>
            </a:r>
          </a:p>
        </p:txBody>
      </p:sp>
      <p:sp>
        <p:nvSpPr>
          <p:cNvPr id="16" name="TextBox 15"/>
          <p:cNvSpPr txBox="1"/>
          <p:nvPr/>
        </p:nvSpPr>
        <p:spPr bwMode="gray">
          <a:xfrm>
            <a:off x="1972262" y="1324439"/>
            <a:ext cx="2888944" cy="123111"/>
          </a:xfrm>
          <a:prstGeom prst="rect">
            <a:avLst/>
          </a:prstGeom>
          <a:noFill/>
        </p:spPr>
        <p:txBody>
          <a:bodyPr wrap="square" lIns="0" tIns="0" rIns="0" bIns="0" rtlCol="0">
            <a:spAutoFit/>
          </a:bodyPr>
          <a:lstStyle/>
          <a:p>
            <a:pPr algn="ctr">
              <a:spcBef>
                <a:spcPts val="500"/>
              </a:spcBef>
            </a:pPr>
            <a:r>
              <a:rPr lang="en-US" sz="800" i="1" dirty="0"/>
              <a:t>Highest Volatility in Middle Selectivity</a:t>
            </a:r>
          </a:p>
        </p:txBody>
      </p:sp>
      <p:grpSp>
        <p:nvGrpSpPr>
          <p:cNvPr id="19" name="Group 18"/>
          <p:cNvGrpSpPr/>
          <p:nvPr/>
        </p:nvGrpSpPr>
        <p:grpSpPr>
          <a:xfrm>
            <a:off x="1665037" y="4349026"/>
            <a:ext cx="3401663" cy="276045"/>
            <a:chOff x="879882" y="4054417"/>
            <a:chExt cx="3401663" cy="276045"/>
          </a:xfrm>
        </p:grpSpPr>
        <p:sp>
          <p:nvSpPr>
            <p:cNvPr id="20" name="Rectangle 19"/>
            <p:cNvSpPr/>
            <p:nvPr/>
          </p:nvSpPr>
          <p:spPr bwMode="gray">
            <a:xfrm>
              <a:off x="966151" y="4121917"/>
              <a:ext cx="120769" cy="120770"/>
            </a:xfrm>
            <a:prstGeom prst="rect">
              <a:avLst/>
            </a:pr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1" name="TextBox 20"/>
            <p:cNvSpPr txBox="1"/>
            <p:nvPr/>
          </p:nvSpPr>
          <p:spPr bwMode="gray">
            <a:xfrm>
              <a:off x="1181811" y="4120747"/>
              <a:ext cx="1006686" cy="123111"/>
            </a:xfrm>
            <a:prstGeom prst="rect">
              <a:avLst/>
            </a:prstGeom>
            <a:noFill/>
          </p:spPr>
          <p:txBody>
            <a:bodyPr wrap="none" lIns="0" tIns="0" rIns="0" bIns="0" rtlCol="0">
              <a:spAutoFit/>
            </a:bodyPr>
            <a:lstStyle/>
            <a:p>
              <a:pPr>
                <a:spcBef>
                  <a:spcPts val="500"/>
                </a:spcBef>
              </a:pPr>
              <a:r>
                <a:rPr lang="en-US" sz="800" dirty="0"/>
                <a:t>Interquartile Range</a:t>
              </a:r>
            </a:p>
          </p:txBody>
        </p:sp>
        <p:sp>
          <p:nvSpPr>
            <p:cNvPr id="22" name="TextBox 21"/>
            <p:cNvSpPr txBox="1"/>
            <p:nvPr/>
          </p:nvSpPr>
          <p:spPr bwMode="gray">
            <a:xfrm>
              <a:off x="2940343" y="4120747"/>
              <a:ext cx="1181414" cy="123111"/>
            </a:xfrm>
            <a:prstGeom prst="rect">
              <a:avLst/>
            </a:prstGeom>
            <a:noFill/>
          </p:spPr>
          <p:txBody>
            <a:bodyPr wrap="none" lIns="0" tIns="0" rIns="0" bIns="0" rtlCol="0">
              <a:spAutoFit/>
            </a:bodyPr>
            <a:lstStyle/>
            <a:p>
              <a:pPr>
                <a:spcBef>
                  <a:spcPts val="500"/>
                </a:spcBef>
              </a:pPr>
              <a:r>
                <a:rPr lang="en-US" sz="800" dirty="0"/>
                <a:t>Upper/Lower Extremes</a:t>
              </a:r>
            </a:p>
          </p:txBody>
        </p:sp>
        <p:cxnSp>
          <p:nvCxnSpPr>
            <p:cNvPr id="23" name="Straight Connector 22"/>
            <p:cNvCxnSpPr/>
            <p:nvPr/>
          </p:nvCxnSpPr>
          <p:spPr bwMode="gray">
            <a:xfrm>
              <a:off x="2518869" y="4182302"/>
              <a:ext cx="214404" cy="0"/>
            </a:xfrm>
            <a:prstGeom prst="line">
              <a:avLst/>
            </a:prstGeom>
            <a:ln w="285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gray">
            <a:xfrm>
              <a:off x="879882" y="4054417"/>
              <a:ext cx="3401663" cy="276045"/>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spTree>
    <p:extLst>
      <p:ext uri="{BB962C8B-B14F-4D97-AF65-F5344CB8AC3E}">
        <p14:creationId xmlns:p14="http://schemas.microsoft.com/office/powerpoint/2010/main" val="1986640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Unclear Who to Blame for Post-Graduation Underemployment</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4102808" y="4600545"/>
            <a:ext cx="2297992" cy="200055"/>
          </a:xfrm>
        </p:spPr>
        <p:txBody>
          <a:bodyPr/>
          <a:lstStyle/>
          <a:p>
            <a:r>
              <a:rPr lang="en-US" dirty="0"/>
              <a:t>Source: New York Fed, “Are Recent College Graduates Finding Good Jobs?,” </a:t>
            </a:r>
            <a:r>
              <a:rPr lang="en-US" i="1" dirty="0"/>
              <a:t>Current Issues in Economics and Finance</a:t>
            </a:r>
            <a:r>
              <a:rPr lang="en-US" dirty="0"/>
              <a:t>, Vol 20 No 1. </a:t>
            </a:r>
          </a:p>
        </p:txBody>
      </p:sp>
      <p:sp>
        <p:nvSpPr>
          <p:cNvPr id="5" name="Text Placeholder 4"/>
          <p:cNvSpPr>
            <a:spLocks noGrp="1"/>
          </p:cNvSpPr>
          <p:nvPr>
            <p:ph type="body" sz="quarter" idx="19"/>
          </p:nvPr>
        </p:nvSpPr>
        <p:spPr>
          <a:xfrm>
            <a:off x="-2" y="4378177"/>
            <a:ext cx="3534765" cy="256480"/>
          </a:xfrm>
        </p:spPr>
        <p:txBody>
          <a:bodyPr/>
          <a:lstStyle/>
          <a:p>
            <a:r>
              <a:rPr lang="en-US" dirty="0"/>
              <a:t>Defined by higher salary, skill requirements, and career orientation (i.e. electrician vs. cashier).</a:t>
            </a:r>
          </a:p>
          <a:p>
            <a:r>
              <a:rPr lang="en-US" dirty="0"/>
              <a:t>2014 </a:t>
            </a:r>
            <a:r>
              <a:rPr lang="en-US" i="1" dirty="0"/>
              <a:t>Inside Higher Ed </a:t>
            </a:r>
            <a:r>
              <a:rPr lang="en-US" dirty="0"/>
              <a:t>Chief Academic Officer Survey.</a:t>
            </a:r>
          </a:p>
          <a:p>
            <a:r>
              <a:rPr lang="en-US" dirty="0"/>
              <a:t>Gallup &amp; Lumina Foundation, “What America Needs to Know About Higher Education Redesign,” 2014.</a:t>
            </a:r>
          </a:p>
        </p:txBody>
      </p:sp>
      <p:sp>
        <p:nvSpPr>
          <p:cNvPr id="6" name="Title 5"/>
          <p:cNvSpPr>
            <a:spLocks noGrp="1"/>
          </p:cNvSpPr>
          <p:nvPr>
            <p:ph type="title"/>
          </p:nvPr>
        </p:nvSpPr>
        <p:spPr/>
        <p:txBody>
          <a:bodyPr/>
          <a:lstStyle/>
          <a:p>
            <a:r>
              <a:rPr lang="en-US" dirty="0"/>
              <a:t>Is There a True Skills Gap?</a:t>
            </a:r>
          </a:p>
        </p:txBody>
      </p:sp>
      <p:sp>
        <p:nvSpPr>
          <p:cNvPr id="9" name="Rectangle 8"/>
          <p:cNvSpPr/>
          <p:nvPr/>
        </p:nvSpPr>
        <p:spPr bwMode="gray">
          <a:xfrm>
            <a:off x="659401" y="3698614"/>
            <a:ext cx="724011" cy="384721"/>
          </a:xfrm>
          <a:prstGeom prst="rect">
            <a:avLst/>
          </a:prstGeom>
          <a:effectLst/>
        </p:spPr>
        <p:txBody>
          <a:bodyPr wrap="square" lIns="0" tIns="0" rIns="0" bIns="0">
            <a:spAutoFit/>
          </a:bodyPr>
          <a:lstStyle/>
          <a:p>
            <a:pPr>
              <a:spcBef>
                <a:spcPts val="300"/>
              </a:spcBef>
            </a:pPr>
            <a:r>
              <a:rPr lang="en-US" sz="2500" dirty="0">
                <a:solidFill>
                  <a:schemeClr val="accent6"/>
                </a:solidFill>
                <a:latin typeface="+mj-lt"/>
              </a:rPr>
              <a:t>96%</a:t>
            </a:r>
          </a:p>
        </p:txBody>
      </p:sp>
      <p:sp>
        <p:nvSpPr>
          <p:cNvPr id="10" name="Rectangle 9"/>
          <p:cNvSpPr/>
          <p:nvPr/>
        </p:nvSpPr>
        <p:spPr bwMode="gray">
          <a:xfrm>
            <a:off x="1406045" y="3706308"/>
            <a:ext cx="1373736" cy="369332"/>
          </a:xfrm>
          <a:prstGeom prst="rect">
            <a:avLst/>
          </a:prstGeom>
        </p:spPr>
        <p:txBody>
          <a:bodyPr wrap="square" lIns="0" tIns="0" rIns="0" bIns="0">
            <a:spAutoFit/>
          </a:bodyPr>
          <a:lstStyle/>
          <a:p>
            <a:pPr>
              <a:spcBef>
                <a:spcPts val="300"/>
              </a:spcBef>
            </a:pPr>
            <a:r>
              <a:rPr lang="en-US" sz="800" dirty="0"/>
              <a:t>Of provosts say their graduates are prepared to succeed in the workplace</a:t>
            </a:r>
            <a:r>
              <a:rPr lang="en-US" sz="800" baseline="30000" dirty="0"/>
              <a:t>2</a:t>
            </a:r>
          </a:p>
        </p:txBody>
      </p:sp>
      <p:sp>
        <p:nvSpPr>
          <p:cNvPr id="11" name="Rectangle 10"/>
          <p:cNvSpPr/>
          <p:nvPr/>
        </p:nvSpPr>
        <p:spPr bwMode="gray">
          <a:xfrm>
            <a:off x="3681064" y="3698614"/>
            <a:ext cx="747407" cy="384721"/>
          </a:xfrm>
          <a:prstGeom prst="rect">
            <a:avLst/>
          </a:prstGeom>
          <a:effectLst/>
        </p:spPr>
        <p:txBody>
          <a:bodyPr wrap="square" lIns="0" tIns="0" rIns="0" bIns="0">
            <a:spAutoFit/>
          </a:bodyPr>
          <a:lstStyle/>
          <a:p>
            <a:pPr>
              <a:spcBef>
                <a:spcPts val="300"/>
              </a:spcBef>
            </a:pPr>
            <a:r>
              <a:rPr lang="en-US" sz="2500" dirty="0">
                <a:solidFill>
                  <a:schemeClr val="accent6"/>
                </a:solidFill>
                <a:latin typeface="+mj-lt"/>
              </a:rPr>
              <a:t>11%</a:t>
            </a:r>
          </a:p>
        </p:txBody>
      </p:sp>
      <p:sp>
        <p:nvSpPr>
          <p:cNvPr id="12" name="Rectangle 11"/>
          <p:cNvSpPr/>
          <p:nvPr/>
        </p:nvSpPr>
        <p:spPr bwMode="gray">
          <a:xfrm>
            <a:off x="4428471" y="3706308"/>
            <a:ext cx="1545256" cy="369332"/>
          </a:xfrm>
          <a:prstGeom prst="rect">
            <a:avLst/>
          </a:prstGeom>
        </p:spPr>
        <p:txBody>
          <a:bodyPr wrap="square" lIns="0" tIns="0" rIns="0" bIns="0">
            <a:spAutoFit/>
          </a:bodyPr>
          <a:lstStyle/>
          <a:p>
            <a:pPr>
              <a:spcBef>
                <a:spcPts val="300"/>
              </a:spcBef>
            </a:pPr>
            <a:r>
              <a:rPr lang="en-US" sz="800" dirty="0"/>
              <a:t>Of business leaders strongly agree that graduates are prepared to succeed at work</a:t>
            </a:r>
            <a:r>
              <a:rPr lang="en-US" sz="800" baseline="30000" dirty="0"/>
              <a:t>3</a:t>
            </a:r>
          </a:p>
        </p:txBody>
      </p:sp>
      <p:sp>
        <p:nvSpPr>
          <p:cNvPr id="13" name="TextBox 12"/>
          <p:cNvSpPr txBox="1"/>
          <p:nvPr/>
        </p:nvSpPr>
        <p:spPr bwMode="gray">
          <a:xfrm>
            <a:off x="273050" y="961691"/>
            <a:ext cx="2506731" cy="276999"/>
          </a:xfrm>
          <a:prstGeom prst="rect">
            <a:avLst/>
          </a:prstGeom>
          <a:noFill/>
        </p:spPr>
        <p:txBody>
          <a:bodyPr wrap="square" lIns="0" tIns="0" rIns="0" bIns="0" rtlCol="0">
            <a:spAutoFit/>
          </a:bodyPr>
          <a:lstStyle/>
          <a:p>
            <a:pPr>
              <a:spcBef>
                <a:spcPts val="500"/>
              </a:spcBef>
            </a:pPr>
            <a:r>
              <a:rPr lang="en-US" sz="900" b="1" dirty="0"/>
              <a:t>Underemployment Rates Rising for Recent College Graduates</a:t>
            </a:r>
          </a:p>
        </p:txBody>
      </p:sp>
      <p:sp>
        <p:nvSpPr>
          <p:cNvPr id="18" name="TextBox 17"/>
          <p:cNvSpPr txBox="1"/>
          <p:nvPr/>
        </p:nvSpPr>
        <p:spPr bwMode="gray">
          <a:xfrm>
            <a:off x="3452225" y="961691"/>
            <a:ext cx="2629459" cy="276999"/>
          </a:xfrm>
          <a:prstGeom prst="rect">
            <a:avLst/>
          </a:prstGeom>
          <a:noFill/>
        </p:spPr>
        <p:txBody>
          <a:bodyPr wrap="square" lIns="0" tIns="0" rIns="0" bIns="0" rtlCol="0">
            <a:spAutoFit/>
          </a:bodyPr>
          <a:lstStyle/>
          <a:p>
            <a:pPr>
              <a:spcBef>
                <a:spcPts val="500"/>
              </a:spcBef>
            </a:pPr>
            <a:r>
              <a:rPr lang="en-US" sz="900" b="1" dirty="0"/>
              <a:t>Job Quality</a:t>
            </a:r>
            <a:r>
              <a:rPr lang="en-US" sz="900" b="1" baseline="30000" dirty="0"/>
              <a:t>1</a:t>
            </a:r>
            <a:r>
              <a:rPr lang="en-US" sz="900" b="1" dirty="0"/>
              <a:t> Among Underemployed College Graduates Decreasing</a:t>
            </a:r>
          </a:p>
        </p:txBody>
      </p:sp>
      <p:sp>
        <p:nvSpPr>
          <p:cNvPr id="16" name="TextBox 15"/>
          <p:cNvSpPr txBox="1"/>
          <p:nvPr/>
        </p:nvSpPr>
        <p:spPr bwMode="gray">
          <a:xfrm>
            <a:off x="274961" y="3095086"/>
            <a:ext cx="2983693" cy="215444"/>
          </a:xfrm>
          <a:prstGeom prst="rect">
            <a:avLst/>
          </a:prstGeom>
          <a:noFill/>
        </p:spPr>
        <p:txBody>
          <a:bodyPr wrap="square" lIns="0" tIns="0" rIns="0" bIns="0" rtlCol="0">
            <a:spAutoFit/>
          </a:bodyPr>
          <a:lstStyle/>
          <a:p>
            <a:pPr>
              <a:spcBef>
                <a:spcPts val="500"/>
              </a:spcBef>
            </a:pPr>
            <a:r>
              <a:rPr lang="en-US" sz="700" dirty="0"/>
              <a:t>New York Fed, analysis of Census and Bureau of Labor Statistics, Current Population Survey, </a:t>
            </a:r>
            <a:r>
              <a:rPr lang="en-US" sz="700" dirty="0" err="1"/>
              <a:t>Dept</a:t>
            </a:r>
            <a:r>
              <a:rPr lang="en-US" sz="700" dirty="0"/>
              <a:t> of Labor, and O*NET data.</a:t>
            </a:r>
          </a:p>
        </p:txBody>
      </p:sp>
      <p:cxnSp>
        <p:nvCxnSpPr>
          <p:cNvPr id="20" name="Straight Connector 19"/>
          <p:cNvCxnSpPr/>
          <p:nvPr/>
        </p:nvCxnSpPr>
        <p:spPr bwMode="gray">
          <a:xfrm>
            <a:off x="274963" y="3500561"/>
            <a:ext cx="5848025" cy="0"/>
          </a:xfrm>
          <a:prstGeom prst="line">
            <a:avLst/>
          </a:prstGeom>
          <a:ln w="12700">
            <a:solidFill>
              <a:schemeClr val="accent3"/>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311151" y="1358992"/>
            <a:ext cx="2885960" cy="1570043"/>
            <a:chOff x="66530" y="1376187"/>
            <a:chExt cx="3174556" cy="1727047"/>
          </a:xfrm>
        </p:grpSpPr>
        <p:pic>
          <p:nvPicPr>
            <p:cNvPr id="43" name="Picture 3" descr="\\vmware-host\Shared Folders\chapmanh\Box Sync\Daily Work (ChapmanH@advisory.com)\2016\September\CONNECTED_Summit\DIGITAL\33307_SSC_Summit_PPT\33307_SSC_Summit_PPT_Sections\Presentations\Jamie\Slide8_Chart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1" y="1376187"/>
              <a:ext cx="3066465" cy="172704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bwMode="gray">
            <a:xfrm>
              <a:off x="66530" y="1464761"/>
              <a:ext cx="249995" cy="101566"/>
            </a:xfrm>
            <a:prstGeom prst="rect">
              <a:avLst/>
            </a:prstGeom>
            <a:noFill/>
          </p:spPr>
          <p:txBody>
            <a:bodyPr wrap="square" lIns="0" tIns="0" rIns="0" bIns="0" rtlCol="0">
              <a:spAutoFit/>
            </a:bodyPr>
            <a:lstStyle/>
            <a:p>
              <a:pPr>
                <a:spcBef>
                  <a:spcPts val="500"/>
                </a:spcBef>
              </a:pPr>
              <a:r>
                <a:rPr lang="en-US" sz="600" dirty="0"/>
                <a:t>60%</a:t>
              </a:r>
            </a:p>
          </p:txBody>
        </p:sp>
        <p:sp>
          <p:nvSpPr>
            <p:cNvPr id="22" name="TextBox 21"/>
            <p:cNvSpPr txBox="1"/>
            <p:nvPr/>
          </p:nvSpPr>
          <p:spPr bwMode="gray">
            <a:xfrm>
              <a:off x="66530" y="1703482"/>
              <a:ext cx="249995" cy="101566"/>
            </a:xfrm>
            <a:prstGeom prst="rect">
              <a:avLst/>
            </a:prstGeom>
            <a:noFill/>
          </p:spPr>
          <p:txBody>
            <a:bodyPr wrap="square" lIns="0" tIns="0" rIns="0" bIns="0" rtlCol="0">
              <a:spAutoFit/>
            </a:bodyPr>
            <a:lstStyle/>
            <a:p>
              <a:pPr>
                <a:spcBef>
                  <a:spcPts val="500"/>
                </a:spcBef>
              </a:pPr>
              <a:r>
                <a:rPr lang="en-US" sz="600" dirty="0"/>
                <a:t>50%</a:t>
              </a:r>
            </a:p>
          </p:txBody>
        </p:sp>
        <p:sp>
          <p:nvSpPr>
            <p:cNvPr id="23" name="TextBox 22"/>
            <p:cNvSpPr txBox="1"/>
            <p:nvPr/>
          </p:nvSpPr>
          <p:spPr bwMode="gray">
            <a:xfrm>
              <a:off x="66530" y="1946470"/>
              <a:ext cx="249995" cy="101566"/>
            </a:xfrm>
            <a:prstGeom prst="rect">
              <a:avLst/>
            </a:prstGeom>
            <a:noFill/>
          </p:spPr>
          <p:txBody>
            <a:bodyPr wrap="square" lIns="0" tIns="0" rIns="0" bIns="0" rtlCol="0">
              <a:spAutoFit/>
            </a:bodyPr>
            <a:lstStyle/>
            <a:p>
              <a:pPr>
                <a:spcBef>
                  <a:spcPts val="500"/>
                </a:spcBef>
              </a:pPr>
              <a:r>
                <a:rPr lang="en-US" sz="600" dirty="0"/>
                <a:t>40%</a:t>
              </a:r>
            </a:p>
          </p:txBody>
        </p:sp>
        <p:sp>
          <p:nvSpPr>
            <p:cNvPr id="24" name="TextBox 23"/>
            <p:cNvSpPr txBox="1"/>
            <p:nvPr/>
          </p:nvSpPr>
          <p:spPr bwMode="gray">
            <a:xfrm>
              <a:off x="66530" y="2176616"/>
              <a:ext cx="249995" cy="101566"/>
            </a:xfrm>
            <a:prstGeom prst="rect">
              <a:avLst/>
            </a:prstGeom>
            <a:noFill/>
          </p:spPr>
          <p:txBody>
            <a:bodyPr wrap="square" lIns="0" tIns="0" rIns="0" bIns="0" rtlCol="0">
              <a:spAutoFit/>
            </a:bodyPr>
            <a:lstStyle/>
            <a:p>
              <a:pPr>
                <a:spcBef>
                  <a:spcPts val="500"/>
                </a:spcBef>
              </a:pPr>
              <a:r>
                <a:rPr lang="en-US" sz="600" dirty="0"/>
                <a:t>30%</a:t>
              </a:r>
            </a:p>
          </p:txBody>
        </p:sp>
        <p:sp>
          <p:nvSpPr>
            <p:cNvPr id="25" name="TextBox 24"/>
            <p:cNvSpPr txBox="1"/>
            <p:nvPr/>
          </p:nvSpPr>
          <p:spPr bwMode="gray">
            <a:xfrm>
              <a:off x="66530" y="2412197"/>
              <a:ext cx="249995" cy="101566"/>
            </a:xfrm>
            <a:prstGeom prst="rect">
              <a:avLst/>
            </a:prstGeom>
            <a:noFill/>
          </p:spPr>
          <p:txBody>
            <a:bodyPr wrap="square" lIns="0" tIns="0" rIns="0" bIns="0" rtlCol="0">
              <a:spAutoFit/>
            </a:bodyPr>
            <a:lstStyle/>
            <a:p>
              <a:pPr>
                <a:spcBef>
                  <a:spcPts val="500"/>
                </a:spcBef>
              </a:pPr>
              <a:r>
                <a:rPr lang="en-US" sz="600" dirty="0"/>
                <a:t>20%</a:t>
              </a:r>
            </a:p>
          </p:txBody>
        </p:sp>
        <p:sp>
          <p:nvSpPr>
            <p:cNvPr id="26" name="TextBox 25"/>
            <p:cNvSpPr txBox="1"/>
            <p:nvPr/>
          </p:nvSpPr>
          <p:spPr bwMode="gray">
            <a:xfrm>
              <a:off x="66530" y="2651985"/>
              <a:ext cx="249995" cy="101566"/>
            </a:xfrm>
            <a:prstGeom prst="rect">
              <a:avLst/>
            </a:prstGeom>
            <a:noFill/>
          </p:spPr>
          <p:txBody>
            <a:bodyPr wrap="square" lIns="0" tIns="0" rIns="0" bIns="0" rtlCol="0">
              <a:spAutoFit/>
            </a:bodyPr>
            <a:lstStyle/>
            <a:p>
              <a:pPr>
                <a:spcBef>
                  <a:spcPts val="500"/>
                </a:spcBef>
              </a:pPr>
              <a:r>
                <a:rPr lang="en-US" sz="600" dirty="0"/>
                <a:t>10%</a:t>
              </a:r>
            </a:p>
          </p:txBody>
        </p:sp>
        <p:sp>
          <p:nvSpPr>
            <p:cNvPr id="27" name="TextBox 26"/>
            <p:cNvSpPr txBox="1"/>
            <p:nvPr/>
          </p:nvSpPr>
          <p:spPr bwMode="gray">
            <a:xfrm>
              <a:off x="226362" y="2909205"/>
              <a:ext cx="148222" cy="92333"/>
            </a:xfrm>
            <a:prstGeom prst="rect">
              <a:avLst/>
            </a:prstGeom>
            <a:noFill/>
          </p:spPr>
          <p:txBody>
            <a:bodyPr wrap="square" lIns="0" tIns="0" rIns="0" bIns="0" rtlCol="0">
              <a:spAutoFit/>
            </a:bodyPr>
            <a:lstStyle/>
            <a:p>
              <a:pPr>
                <a:spcBef>
                  <a:spcPts val="500"/>
                </a:spcBef>
              </a:pPr>
              <a:r>
                <a:rPr lang="en-US" sz="600" dirty="0"/>
                <a:t>0</a:t>
              </a:r>
            </a:p>
          </p:txBody>
        </p:sp>
        <p:sp>
          <p:nvSpPr>
            <p:cNvPr id="28" name="TextBox 27"/>
            <p:cNvSpPr txBox="1"/>
            <p:nvPr/>
          </p:nvSpPr>
          <p:spPr bwMode="gray">
            <a:xfrm>
              <a:off x="279904" y="3000569"/>
              <a:ext cx="348502" cy="101566"/>
            </a:xfrm>
            <a:prstGeom prst="rect">
              <a:avLst/>
            </a:prstGeom>
            <a:noFill/>
          </p:spPr>
          <p:txBody>
            <a:bodyPr wrap="square" lIns="0" tIns="0" rIns="0" bIns="0" rtlCol="0">
              <a:spAutoFit/>
            </a:bodyPr>
            <a:lstStyle/>
            <a:p>
              <a:pPr>
                <a:spcBef>
                  <a:spcPts val="500"/>
                </a:spcBef>
              </a:pPr>
              <a:r>
                <a:rPr lang="en-US" sz="600" dirty="0"/>
                <a:t>1990</a:t>
              </a:r>
            </a:p>
          </p:txBody>
        </p:sp>
        <p:sp>
          <p:nvSpPr>
            <p:cNvPr id="29" name="TextBox 28"/>
            <p:cNvSpPr txBox="1"/>
            <p:nvPr/>
          </p:nvSpPr>
          <p:spPr bwMode="gray">
            <a:xfrm>
              <a:off x="525181" y="3000569"/>
              <a:ext cx="206450" cy="101566"/>
            </a:xfrm>
            <a:prstGeom prst="rect">
              <a:avLst/>
            </a:prstGeom>
            <a:noFill/>
          </p:spPr>
          <p:txBody>
            <a:bodyPr wrap="square" lIns="0" tIns="0" rIns="0" bIns="0" rtlCol="0">
              <a:spAutoFit/>
            </a:bodyPr>
            <a:lstStyle/>
            <a:p>
              <a:pPr algn="ctr">
                <a:spcBef>
                  <a:spcPts val="500"/>
                </a:spcBef>
              </a:pPr>
              <a:r>
                <a:rPr lang="en-US" sz="600" dirty="0"/>
                <a:t>‘92</a:t>
              </a:r>
            </a:p>
          </p:txBody>
        </p:sp>
        <p:sp>
          <p:nvSpPr>
            <p:cNvPr id="30" name="TextBox 29"/>
            <p:cNvSpPr txBox="1"/>
            <p:nvPr/>
          </p:nvSpPr>
          <p:spPr bwMode="gray">
            <a:xfrm>
              <a:off x="767792" y="3000569"/>
              <a:ext cx="206450" cy="101566"/>
            </a:xfrm>
            <a:prstGeom prst="rect">
              <a:avLst/>
            </a:prstGeom>
            <a:noFill/>
          </p:spPr>
          <p:txBody>
            <a:bodyPr wrap="square" lIns="0" tIns="0" rIns="0" bIns="0" rtlCol="0">
              <a:spAutoFit/>
            </a:bodyPr>
            <a:lstStyle/>
            <a:p>
              <a:pPr algn="ctr">
                <a:spcBef>
                  <a:spcPts val="500"/>
                </a:spcBef>
              </a:pPr>
              <a:r>
                <a:rPr lang="en-US" sz="600" dirty="0"/>
                <a:t>‘94</a:t>
              </a:r>
            </a:p>
          </p:txBody>
        </p:sp>
        <p:sp>
          <p:nvSpPr>
            <p:cNvPr id="32" name="TextBox 31"/>
            <p:cNvSpPr txBox="1"/>
            <p:nvPr/>
          </p:nvSpPr>
          <p:spPr bwMode="gray">
            <a:xfrm>
              <a:off x="1005447" y="3000569"/>
              <a:ext cx="206450" cy="101566"/>
            </a:xfrm>
            <a:prstGeom prst="rect">
              <a:avLst/>
            </a:prstGeom>
            <a:noFill/>
          </p:spPr>
          <p:txBody>
            <a:bodyPr wrap="square" lIns="0" tIns="0" rIns="0" bIns="0" rtlCol="0">
              <a:spAutoFit/>
            </a:bodyPr>
            <a:lstStyle/>
            <a:p>
              <a:pPr algn="ctr">
                <a:spcBef>
                  <a:spcPts val="500"/>
                </a:spcBef>
              </a:pPr>
              <a:r>
                <a:rPr lang="en-US" sz="600" dirty="0"/>
                <a:t>‘96</a:t>
              </a:r>
            </a:p>
          </p:txBody>
        </p:sp>
        <p:sp>
          <p:nvSpPr>
            <p:cNvPr id="33" name="TextBox 32"/>
            <p:cNvSpPr txBox="1"/>
            <p:nvPr/>
          </p:nvSpPr>
          <p:spPr bwMode="gray">
            <a:xfrm>
              <a:off x="1248059" y="3000569"/>
              <a:ext cx="206450" cy="101566"/>
            </a:xfrm>
            <a:prstGeom prst="rect">
              <a:avLst/>
            </a:prstGeom>
            <a:noFill/>
          </p:spPr>
          <p:txBody>
            <a:bodyPr wrap="square" lIns="0" tIns="0" rIns="0" bIns="0" rtlCol="0">
              <a:spAutoFit/>
            </a:bodyPr>
            <a:lstStyle/>
            <a:p>
              <a:pPr algn="ctr">
                <a:spcBef>
                  <a:spcPts val="500"/>
                </a:spcBef>
              </a:pPr>
              <a:r>
                <a:rPr lang="en-US" sz="600" dirty="0"/>
                <a:t>‘98</a:t>
              </a:r>
            </a:p>
          </p:txBody>
        </p:sp>
        <p:sp>
          <p:nvSpPr>
            <p:cNvPr id="34" name="TextBox 33"/>
            <p:cNvSpPr txBox="1"/>
            <p:nvPr/>
          </p:nvSpPr>
          <p:spPr bwMode="gray">
            <a:xfrm>
              <a:off x="1488187" y="3000569"/>
              <a:ext cx="206450" cy="101566"/>
            </a:xfrm>
            <a:prstGeom prst="rect">
              <a:avLst/>
            </a:prstGeom>
            <a:noFill/>
          </p:spPr>
          <p:txBody>
            <a:bodyPr wrap="square" lIns="0" tIns="0" rIns="0" bIns="0" rtlCol="0">
              <a:spAutoFit/>
            </a:bodyPr>
            <a:lstStyle/>
            <a:p>
              <a:pPr algn="ctr">
                <a:spcBef>
                  <a:spcPts val="500"/>
                </a:spcBef>
              </a:pPr>
              <a:r>
                <a:rPr lang="en-US" sz="600" dirty="0"/>
                <a:t>‘00</a:t>
              </a:r>
            </a:p>
          </p:txBody>
        </p:sp>
        <p:sp>
          <p:nvSpPr>
            <p:cNvPr id="35" name="TextBox 34"/>
            <p:cNvSpPr txBox="1"/>
            <p:nvPr/>
          </p:nvSpPr>
          <p:spPr bwMode="gray">
            <a:xfrm>
              <a:off x="1728518" y="3000569"/>
              <a:ext cx="206450" cy="101566"/>
            </a:xfrm>
            <a:prstGeom prst="rect">
              <a:avLst/>
            </a:prstGeom>
            <a:noFill/>
          </p:spPr>
          <p:txBody>
            <a:bodyPr wrap="square" lIns="0" tIns="0" rIns="0" bIns="0" rtlCol="0">
              <a:spAutoFit/>
            </a:bodyPr>
            <a:lstStyle/>
            <a:p>
              <a:pPr algn="ctr">
                <a:spcBef>
                  <a:spcPts val="500"/>
                </a:spcBef>
              </a:pPr>
              <a:r>
                <a:rPr lang="en-US" sz="600" dirty="0"/>
                <a:t>‘02</a:t>
              </a:r>
            </a:p>
          </p:txBody>
        </p:sp>
        <p:sp>
          <p:nvSpPr>
            <p:cNvPr id="36" name="TextBox 35"/>
            <p:cNvSpPr txBox="1"/>
            <p:nvPr/>
          </p:nvSpPr>
          <p:spPr bwMode="gray">
            <a:xfrm>
              <a:off x="1974190" y="3000569"/>
              <a:ext cx="206450" cy="101566"/>
            </a:xfrm>
            <a:prstGeom prst="rect">
              <a:avLst/>
            </a:prstGeom>
            <a:noFill/>
          </p:spPr>
          <p:txBody>
            <a:bodyPr wrap="square" lIns="0" tIns="0" rIns="0" bIns="0" rtlCol="0">
              <a:spAutoFit/>
            </a:bodyPr>
            <a:lstStyle/>
            <a:p>
              <a:pPr algn="ctr">
                <a:spcBef>
                  <a:spcPts val="500"/>
                </a:spcBef>
              </a:pPr>
              <a:r>
                <a:rPr lang="en-US" sz="600" dirty="0"/>
                <a:t>‘04</a:t>
              </a:r>
            </a:p>
          </p:txBody>
        </p:sp>
        <p:sp>
          <p:nvSpPr>
            <p:cNvPr id="37" name="TextBox 36"/>
            <p:cNvSpPr txBox="1"/>
            <p:nvPr/>
          </p:nvSpPr>
          <p:spPr bwMode="gray">
            <a:xfrm>
              <a:off x="2206383" y="3000569"/>
              <a:ext cx="206450" cy="101566"/>
            </a:xfrm>
            <a:prstGeom prst="rect">
              <a:avLst/>
            </a:prstGeom>
            <a:noFill/>
          </p:spPr>
          <p:txBody>
            <a:bodyPr wrap="square" lIns="0" tIns="0" rIns="0" bIns="0" rtlCol="0">
              <a:spAutoFit/>
            </a:bodyPr>
            <a:lstStyle/>
            <a:p>
              <a:pPr algn="ctr">
                <a:spcBef>
                  <a:spcPts val="500"/>
                </a:spcBef>
              </a:pPr>
              <a:r>
                <a:rPr lang="en-US" sz="600" dirty="0"/>
                <a:t>‘06</a:t>
              </a:r>
            </a:p>
          </p:txBody>
        </p:sp>
        <p:sp>
          <p:nvSpPr>
            <p:cNvPr id="38" name="TextBox 37"/>
            <p:cNvSpPr txBox="1"/>
            <p:nvPr/>
          </p:nvSpPr>
          <p:spPr bwMode="gray">
            <a:xfrm>
              <a:off x="2443829" y="3000568"/>
              <a:ext cx="206450" cy="101566"/>
            </a:xfrm>
            <a:prstGeom prst="rect">
              <a:avLst/>
            </a:prstGeom>
            <a:noFill/>
          </p:spPr>
          <p:txBody>
            <a:bodyPr wrap="square" lIns="0" tIns="0" rIns="0" bIns="0" rtlCol="0">
              <a:spAutoFit/>
            </a:bodyPr>
            <a:lstStyle/>
            <a:p>
              <a:pPr algn="ctr">
                <a:spcBef>
                  <a:spcPts val="500"/>
                </a:spcBef>
              </a:pPr>
              <a:r>
                <a:rPr lang="en-US" sz="600" dirty="0"/>
                <a:t>‘08</a:t>
              </a:r>
            </a:p>
          </p:txBody>
        </p:sp>
        <p:sp>
          <p:nvSpPr>
            <p:cNvPr id="39" name="TextBox 38"/>
            <p:cNvSpPr txBox="1"/>
            <p:nvPr/>
          </p:nvSpPr>
          <p:spPr bwMode="gray">
            <a:xfrm>
              <a:off x="2692054" y="3000567"/>
              <a:ext cx="206450" cy="101566"/>
            </a:xfrm>
            <a:prstGeom prst="rect">
              <a:avLst/>
            </a:prstGeom>
            <a:noFill/>
          </p:spPr>
          <p:txBody>
            <a:bodyPr wrap="square" lIns="0" tIns="0" rIns="0" bIns="0" rtlCol="0">
              <a:spAutoFit/>
            </a:bodyPr>
            <a:lstStyle/>
            <a:p>
              <a:pPr algn="ctr">
                <a:spcBef>
                  <a:spcPts val="500"/>
                </a:spcBef>
              </a:pPr>
              <a:r>
                <a:rPr lang="en-US" sz="600" dirty="0"/>
                <a:t>‘10</a:t>
              </a:r>
            </a:p>
          </p:txBody>
        </p:sp>
        <p:sp>
          <p:nvSpPr>
            <p:cNvPr id="40" name="TextBox 39"/>
            <p:cNvSpPr txBox="1"/>
            <p:nvPr/>
          </p:nvSpPr>
          <p:spPr bwMode="gray">
            <a:xfrm>
              <a:off x="2928963" y="3000567"/>
              <a:ext cx="206450" cy="101566"/>
            </a:xfrm>
            <a:prstGeom prst="rect">
              <a:avLst/>
            </a:prstGeom>
            <a:noFill/>
          </p:spPr>
          <p:txBody>
            <a:bodyPr wrap="square" lIns="0" tIns="0" rIns="0" bIns="0" rtlCol="0">
              <a:spAutoFit/>
            </a:bodyPr>
            <a:lstStyle/>
            <a:p>
              <a:pPr algn="ctr">
                <a:spcBef>
                  <a:spcPts val="500"/>
                </a:spcBef>
              </a:pPr>
              <a:r>
                <a:rPr lang="en-US" sz="600" dirty="0"/>
                <a:t>‘12</a:t>
              </a:r>
            </a:p>
          </p:txBody>
        </p:sp>
        <p:sp>
          <p:nvSpPr>
            <p:cNvPr id="41" name="TextBox 40"/>
            <p:cNvSpPr txBox="1"/>
            <p:nvPr/>
          </p:nvSpPr>
          <p:spPr bwMode="gray">
            <a:xfrm>
              <a:off x="1329395" y="1761414"/>
              <a:ext cx="1278032" cy="203133"/>
            </a:xfrm>
            <a:prstGeom prst="rect">
              <a:avLst/>
            </a:prstGeom>
            <a:noFill/>
          </p:spPr>
          <p:txBody>
            <a:bodyPr wrap="square" lIns="0" tIns="0" rIns="0" bIns="0" rtlCol="0">
              <a:spAutoFit/>
            </a:bodyPr>
            <a:lstStyle/>
            <a:p>
              <a:pPr>
                <a:spcBef>
                  <a:spcPts val="500"/>
                </a:spcBef>
              </a:pPr>
              <a:r>
                <a:rPr lang="en-US" sz="600" dirty="0"/>
                <a:t>Recent college </a:t>
              </a:r>
              <a:br>
                <a:rPr lang="en-US" sz="600" dirty="0"/>
              </a:br>
              <a:r>
                <a:rPr lang="en-US" sz="600" dirty="0"/>
                <a:t>graduates</a:t>
              </a:r>
            </a:p>
          </p:txBody>
        </p:sp>
        <p:sp>
          <p:nvSpPr>
            <p:cNvPr id="42" name="TextBox 41"/>
            <p:cNvSpPr txBox="1"/>
            <p:nvPr/>
          </p:nvSpPr>
          <p:spPr bwMode="gray">
            <a:xfrm>
              <a:off x="1329395" y="2306064"/>
              <a:ext cx="1278032" cy="92333"/>
            </a:xfrm>
            <a:prstGeom prst="rect">
              <a:avLst/>
            </a:prstGeom>
            <a:noFill/>
          </p:spPr>
          <p:txBody>
            <a:bodyPr wrap="square" lIns="0" tIns="0" rIns="0" bIns="0" rtlCol="0">
              <a:spAutoFit/>
            </a:bodyPr>
            <a:lstStyle/>
            <a:p>
              <a:pPr>
                <a:spcBef>
                  <a:spcPts val="500"/>
                </a:spcBef>
              </a:pPr>
              <a:r>
                <a:rPr lang="en-US" sz="600" dirty="0"/>
                <a:t>College graduates</a:t>
              </a:r>
            </a:p>
          </p:txBody>
        </p:sp>
      </p:grpSp>
      <p:grpSp>
        <p:nvGrpSpPr>
          <p:cNvPr id="72" name="Group 71"/>
          <p:cNvGrpSpPr/>
          <p:nvPr/>
        </p:nvGrpSpPr>
        <p:grpSpPr>
          <a:xfrm>
            <a:off x="3359150" y="1358992"/>
            <a:ext cx="2880770" cy="1570043"/>
            <a:chOff x="3114761" y="1376187"/>
            <a:chExt cx="3168846" cy="1727047"/>
          </a:xfrm>
        </p:grpSpPr>
        <p:pic>
          <p:nvPicPr>
            <p:cNvPr id="1028" name="Picture 4" descr="\\vmware-host\Shared Folders\chapmanh\Box Sync\Daily Work (ChapmanH@advisory.com)\2016\September\CONNECTED_Summit\DIGITAL\33307_SSC_Summit_PPT\33307_SSC_Summit_PPT_Sections\Presentations\Jamie\Slide8_Chart2-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144" y="1376187"/>
              <a:ext cx="3066463" cy="1727047"/>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p:cNvGrpSpPr/>
            <p:nvPr/>
          </p:nvGrpSpPr>
          <p:grpSpPr>
            <a:xfrm>
              <a:off x="3114761" y="1464761"/>
              <a:ext cx="3086452" cy="1637373"/>
              <a:chOff x="3114761" y="1464761"/>
              <a:chExt cx="3086452" cy="1637373"/>
            </a:xfrm>
          </p:grpSpPr>
          <p:sp>
            <p:nvSpPr>
              <p:cNvPr id="47" name="TextBox 46"/>
              <p:cNvSpPr txBox="1"/>
              <p:nvPr/>
            </p:nvSpPr>
            <p:spPr bwMode="gray">
              <a:xfrm>
                <a:off x="3345703" y="3000567"/>
                <a:ext cx="245277" cy="101567"/>
              </a:xfrm>
              <a:prstGeom prst="rect">
                <a:avLst/>
              </a:prstGeom>
              <a:noFill/>
            </p:spPr>
            <p:txBody>
              <a:bodyPr wrap="square" lIns="0" tIns="0" rIns="0" bIns="0" rtlCol="0">
                <a:spAutoFit/>
              </a:bodyPr>
              <a:lstStyle/>
              <a:p>
                <a:pPr>
                  <a:spcBef>
                    <a:spcPts val="500"/>
                  </a:spcBef>
                </a:pPr>
                <a:r>
                  <a:rPr lang="en-US" sz="600" dirty="0"/>
                  <a:t>1990</a:t>
                </a:r>
              </a:p>
            </p:txBody>
          </p:sp>
          <p:sp>
            <p:nvSpPr>
              <p:cNvPr id="48" name="TextBox 47"/>
              <p:cNvSpPr txBox="1"/>
              <p:nvPr/>
            </p:nvSpPr>
            <p:spPr bwMode="gray">
              <a:xfrm>
                <a:off x="3590980" y="3000567"/>
                <a:ext cx="206450" cy="101566"/>
              </a:xfrm>
              <a:prstGeom prst="rect">
                <a:avLst/>
              </a:prstGeom>
              <a:noFill/>
            </p:spPr>
            <p:txBody>
              <a:bodyPr wrap="square" lIns="0" tIns="0" rIns="0" bIns="0" rtlCol="0">
                <a:spAutoFit/>
              </a:bodyPr>
              <a:lstStyle/>
              <a:p>
                <a:pPr algn="ctr">
                  <a:spcBef>
                    <a:spcPts val="500"/>
                  </a:spcBef>
                </a:pPr>
                <a:r>
                  <a:rPr lang="en-US" sz="600" dirty="0"/>
                  <a:t>‘92</a:t>
                </a:r>
              </a:p>
            </p:txBody>
          </p:sp>
          <p:sp>
            <p:nvSpPr>
              <p:cNvPr id="49" name="TextBox 48"/>
              <p:cNvSpPr txBox="1"/>
              <p:nvPr/>
            </p:nvSpPr>
            <p:spPr bwMode="gray">
              <a:xfrm>
                <a:off x="3833592" y="3000567"/>
                <a:ext cx="206450" cy="101566"/>
              </a:xfrm>
              <a:prstGeom prst="rect">
                <a:avLst/>
              </a:prstGeom>
              <a:noFill/>
            </p:spPr>
            <p:txBody>
              <a:bodyPr wrap="square" lIns="0" tIns="0" rIns="0" bIns="0" rtlCol="0">
                <a:spAutoFit/>
              </a:bodyPr>
              <a:lstStyle/>
              <a:p>
                <a:pPr algn="ctr">
                  <a:spcBef>
                    <a:spcPts val="500"/>
                  </a:spcBef>
                </a:pPr>
                <a:r>
                  <a:rPr lang="en-US" sz="600" dirty="0"/>
                  <a:t>‘94</a:t>
                </a:r>
              </a:p>
            </p:txBody>
          </p:sp>
          <p:sp>
            <p:nvSpPr>
              <p:cNvPr id="50" name="TextBox 49"/>
              <p:cNvSpPr txBox="1"/>
              <p:nvPr/>
            </p:nvSpPr>
            <p:spPr bwMode="gray">
              <a:xfrm>
                <a:off x="4071247" y="3000567"/>
                <a:ext cx="206450" cy="101566"/>
              </a:xfrm>
              <a:prstGeom prst="rect">
                <a:avLst/>
              </a:prstGeom>
              <a:noFill/>
            </p:spPr>
            <p:txBody>
              <a:bodyPr wrap="square" lIns="0" tIns="0" rIns="0" bIns="0" rtlCol="0">
                <a:spAutoFit/>
              </a:bodyPr>
              <a:lstStyle/>
              <a:p>
                <a:pPr algn="ctr">
                  <a:spcBef>
                    <a:spcPts val="500"/>
                  </a:spcBef>
                </a:pPr>
                <a:r>
                  <a:rPr lang="en-US" sz="600" dirty="0"/>
                  <a:t>‘96</a:t>
                </a:r>
              </a:p>
            </p:txBody>
          </p:sp>
          <p:sp>
            <p:nvSpPr>
              <p:cNvPr id="51" name="TextBox 50"/>
              <p:cNvSpPr txBox="1"/>
              <p:nvPr/>
            </p:nvSpPr>
            <p:spPr bwMode="gray">
              <a:xfrm>
                <a:off x="4313859" y="3000567"/>
                <a:ext cx="206450" cy="101566"/>
              </a:xfrm>
              <a:prstGeom prst="rect">
                <a:avLst/>
              </a:prstGeom>
              <a:noFill/>
            </p:spPr>
            <p:txBody>
              <a:bodyPr wrap="square" lIns="0" tIns="0" rIns="0" bIns="0" rtlCol="0">
                <a:spAutoFit/>
              </a:bodyPr>
              <a:lstStyle/>
              <a:p>
                <a:pPr algn="ctr">
                  <a:spcBef>
                    <a:spcPts val="500"/>
                  </a:spcBef>
                </a:pPr>
                <a:r>
                  <a:rPr lang="en-US" sz="600" dirty="0"/>
                  <a:t>‘98</a:t>
                </a:r>
              </a:p>
            </p:txBody>
          </p:sp>
          <p:sp>
            <p:nvSpPr>
              <p:cNvPr id="52" name="TextBox 51"/>
              <p:cNvSpPr txBox="1"/>
              <p:nvPr/>
            </p:nvSpPr>
            <p:spPr bwMode="gray">
              <a:xfrm>
                <a:off x="4553986" y="3000567"/>
                <a:ext cx="206450" cy="101566"/>
              </a:xfrm>
              <a:prstGeom prst="rect">
                <a:avLst/>
              </a:prstGeom>
              <a:noFill/>
            </p:spPr>
            <p:txBody>
              <a:bodyPr wrap="square" lIns="0" tIns="0" rIns="0" bIns="0" rtlCol="0">
                <a:spAutoFit/>
              </a:bodyPr>
              <a:lstStyle/>
              <a:p>
                <a:pPr algn="ctr">
                  <a:spcBef>
                    <a:spcPts val="500"/>
                  </a:spcBef>
                </a:pPr>
                <a:r>
                  <a:rPr lang="en-US" sz="600" dirty="0"/>
                  <a:t>‘00</a:t>
                </a:r>
              </a:p>
            </p:txBody>
          </p:sp>
          <p:sp>
            <p:nvSpPr>
              <p:cNvPr id="53" name="TextBox 52"/>
              <p:cNvSpPr txBox="1"/>
              <p:nvPr/>
            </p:nvSpPr>
            <p:spPr bwMode="gray">
              <a:xfrm>
                <a:off x="4794318" y="3000567"/>
                <a:ext cx="206450" cy="101566"/>
              </a:xfrm>
              <a:prstGeom prst="rect">
                <a:avLst/>
              </a:prstGeom>
              <a:noFill/>
            </p:spPr>
            <p:txBody>
              <a:bodyPr wrap="square" lIns="0" tIns="0" rIns="0" bIns="0" rtlCol="0">
                <a:spAutoFit/>
              </a:bodyPr>
              <a:lstStyle/>
              <a:p>
                <a:pPr algn="ctr">
                  <a:spcBef>
                    <a:spcPts val="500"/>
                  </a:spcBef>
                </a:pPr>
                <a:r>
                  <a:rPr lang="en-US" sz="600" dirty="0"/>
                  <a:t>‘02</a:t>
                </a:r>
              </a:p>
            </p:txBody>
          </p:sp>
          <p:sp>
            <p:nvSpPr>
              <p:cNvPr id="54" name="TextBox 53"/>
              <p:cNvSpPr txBox="1"/>
              <p:nvPr/>
            </p:nvSpPr>
            <p:spPr bwMode="gray">
              <a:xfrm>
                <a:off x="5039991" y="3000567"/>
                <a:ext cx="206450" cy="101566"/>
              </a:xfrm>
              <a:prstGeom prst="rect">
                <a:avLst/>
              </a:prstGeom>
              <a:noFill/>
            </p:spPr>
            <p:txBody>
              <a:bodyPr wrap="square" lIns="0" tIns="0" rIns="0" bIns="0" rtlCol="0">
                <a:spAutoFit/>
              </a:bodyPr>
              <a:lstStyle/>
              <a:p>
                <a:pPr algn="ctr">
                  <a:spcBef>
                    <a:spcPts val="500"/>
                  </a:spcBef>
                </a:pPr>
                <a:r>
                  <a:rPr lang="en-US" sz="600" dirty="0"/>
                  <a:t>‘04</a:t>
                </a:r>
              </a:p>
            </p:txBody>
          </p:sp>
          <p:sp>
            <p:nvSpPr>
              <p:cNvPr id="55" name="TextBox 54"/>
              <p:cNvSpPr txBox="1"/>
              <p:nvPr/>
            </p:nvSpPr>
            <p:spPr bwMode="gray">
              <a:xfrm>
                <a:off x="5272183" y="3000567"/>
                <a:ext cx="206450" cy="101566"/>
              </a:xfrm>
              <a:prstGeom prst="rect">
                <a:avLst/>
              </a:prstGeom>
              <a:noFill/>
            </p:spPr>
            <p:txBody>
              <a:bodyPr wrap="square" lIns="0" tIns="0" rIns="0" bIns="0" rtlCol="0">
                <a:spAutoFit/>
              </a:bodyPr>
              <a:lstStyle/>
              <a:p>
                <a:pPr algn="ctr">
                  <a:spcBef>
                    <a:spcPts val="500"/>
                  </a:spcBef>
                </a:pPr>
                <a:r>
                  <a:rPr lang="en-US" sz="600" dirty="0"/>
                  <a:t>‘06</a:t>
                </a:r>
              </a:p>
            </p:txBody>
          </p:sp>
          <p:sp>
            <p:nvSpPr>
              <p:cNvPr id="56" name="TextBox 55"/>
              <p:cNvSpPr txBox="1"/>
              <p:nvPr/>
            </p:nvSpPr>
            <p:spPr bwMode="gray">
              <a:xfrm>
                <a:off x="5509629" y="3000567"/>
                <a:ext cx="206450" cy="101566"/>
              </a:xfrm>
              <a:prstGeom prst="rect">
                <a:avLst/>
              </a:prstGeom>
              <a:noFill/>
            </p:spPr>
            <p:txBody>
              <a:bodyPr wrap="square" lIns="0" tIns="0" rIns="0" bIns="0" rtlCol="0">
                <a:spAutoFit/>
              </a:bodyPr>
              <a:lstStyle/>
              <a:p>
                <a:pPr algn="ctr">
                  <a:spcBef>
                    <a:spcPts val="500"/>
                  </a:spcBef>
                </a:pPr>
                <a:r>
                  <a:rPr lang="en-US" sz="600" dirty="0"/>
                  <a:t>‘08</a:t>
                </a:r>
              </a:p>
            </p:txBody>
          </p:sp>
          <p:sp>
            <p:nvSpPr>
              <p:cNvPr id="57" name="TextBox 56"/>
              <p:cNvSpPr txBox="1"/>
              <p:nvPr/>
            </p:nvSpPr>
            <p:spPr bwMode="gray">
              <a:xfrm>
                <a:off x="5757854" y="3000567"/>
                <a:ext cx="206450" cy="101566"/>
              </a:xfrm>
              <a:prstGeom prst="rect">
                <a:avLst/>
              </a:prstGeom>
              <a:noFill/>
            </p:spPr>
            <p:txBody>
              <a:bodyPr wrap="square" lIns="0" tIns="0" rIns="0" bIns="0" rtlCol="0">
                <a:spAutoFit/>
              </a:bodyPr>
              <a:lstStyle/>
              <a:p>
                <a:pPr algn="ctr">
                  <a:spcBef>
                    <a:spcPts val="500"/>
                  </a:spcBef>
                </a:pPr>
                <a:r>
                  <a:rPr lang="en-US" sz="600" dirty="0"/>
                  <a:t>‘10</a:t>
                </a:r>
              </a:p>
            </p:txBody>
          </p:sp>
          <p:sp>
            <p:nvSpPr>
              <p:cNvPr id="58" name="TextBox 57"/>
              <p:cNvSpPr txBox="1"/>
              <p:nvPr/>
            </p:nvSpPr>
            <p:spPr bwMode="gray">
              <a:xfrm>
                <a:off x="5994763" y="3000567"/>
                <a:ext cx="206450" cy="101566"/>
              </a:xfrm>
              <a:prstGeom prst="rect">
                <a:avLst/>
              </a:prstGeom>
              <a:noFill/>
            </p:spPr>
            <p:txBody>
              <a:bodyPr wrap="square" lIns="0" tIns="0" rIns="0" bIns="0" rtlCol="0">
                <a:spAutoFit/>
              </a:bodyPr>
              <a:lstStyle/>
              <a:p>
                <a:pPr algn="ctr">
                  <a:spcBef>
                    <a:spcPts val="500"/>
                  </a:spcBef>
                </a:pPr>
                <a:r>
                  <a:rPr lang="en-US" sz="600" dirty="0"/>
                  <a:t>‘12</a:t>
                </a:r>
              </a:p>
            </p:txBody>
          </p:sp>
          <p:sp>
            <p:nvSpPr>
              <p:cNvPr id="60" name="TextBox 59"/>
              <p:cNvSpPr txBox="1"/>
              <p:nvPr/>
            </p:nvSpPr>
            <p:spPr bwMode="gray">
              <a:xfrm>
                <a:off x="3114761" y="1464761"/>
                <a:ext cx="240083" cy="101566"/>
              </a:xfrm>
              <a:prstGeom prst="rect">
                <a:avLst/>
              </a:prstGeom>
              <a:noFill/>
            </p:spPr>
            <p:txBody>
              <a:bodyPr wrap="square" lIns="0" tIns="0" rIns="0" bIns="0" rtlCol="0">
                <a:spAutoFit/>
              </a:bodyPr>
              <a:lstStyle/>
              <a:p>
                <a:pPr>
                  <a:spcBef>
                    <a:spcPts val="500"/>
                  </a:spcBef>
                </a:pPr>
                <a:r>
                  <a:rPr lang="en-US" sz="600" dirty="0"/>
                  <a:t>60%</a:t>
                </a:r>
              </a:p>
            </p:txBody>
          </p:sp>
          <p:sp>
            <p:nvSpPr>
              <p:cNvPr id="61" name="TextBox 60"/>
              <p:cNvSpPr txBox="1"/>
              <p:nvPr/>
            </p:nvSpPr>
            <p:spPr bwMode="gray">
              <a:xfrm>
                <a:off x="3114761" y="1703482"/>
                <a:ext cx="240083" cy="101566"/>
              </a:xfrm>
              <a:prstGeom prst="rect">
                <a:avLst/>
              </a:prstGeom>
              <a:noFill/>
            </p:spPr>
            <p:txBody>
              <a:bodyPr wrap="square" lIns="0" tIns="0" rIns="0" bIns="0" rtlCol="0">
                <a:spAutoFit/>
              </a:bodyPr>
              <a:lstStyle/>
              <a:p>
                <a:pPr>
                  <a:spcBef>
                    <a:spcPts val="500"/>
                  </a:spcBef>
                </a:pPr>
                <a:r>
                  <a:rPr lang="en-US" sz="600" dirty="0"/>
                  <a:t>50%</a:t>
                </a:r>
              </a:p>
            </p:txBody>
          </p:sp>
          <p:sp>
            <p:nvSpPr>
              <p:cNvPr id="62" name="TextBox 61"/>
              <p:cNvSpPr txBox="1"/>
              <p:nvPr/>
            </p:nvSpPr>
            <p:spPr bwMode="gray">
              <a:xfrm>
                <a:off x="3114761" y="1946470"/>
                <a:ext cx="240083" cy="101566"/>
              </a:xfrm>
              <a:prstGeom prst="rect">
                <a:avLst/>
              </a:prstGeom>
              <a:noFill/>
            </p:spPr>
            <p:txBody>
              <a:bodyPr wrap="square" lIns="0" tIns="0" rIns="0" bIns="0" rtlCol="0">
                <a:spAutoFit/>
              </a:bodyPr>
              <a:lstStyle/>
              <a:p>
                <a:pPr>
                  <a:spcBef>
                    <a:spcPts val="500"/>
                  </a:spcBef>
                </a:pPr>
                <a:r>
                  <a:rPr lang="en-US" sz="600" dirty="0"/>
                  <a:t>40%</a:t>
                </a:r>
              </a:p>
            </p:txBody>
          </p:sp>
          <p:sp>
            <p:nvSpPr>
              <p:cNvPr id="63" name="TextBox 62"/>
              <p:cNvSpPr txBox="1"/>
              <p:nvPr/>
            </p:nvSpPr>
            <p:spPr bwMode="gray">
              <a:xfrm>
                <a:off x="3114761" y="2176616"/>
                <a:ext cx="240083" cy="101566"/>
              </a:xfrm>
              <a:prstGeom prst="rect">
                <a:avLst/>
              </a:prstGeom>
              <a:noFill/>
            </p:spPr>
            <p:txBody>
              <a:bodyPr wrap="square" lIns="0" tIns="0" rIns="0" bIns="0" rtlCol="0">
                <a:spAutoFit/>
              </a:bodyPr>
              <a:lstStyle/>
              <a:p>
                <a:pPr>
                  <a:spcBef>
                    <a:spcPts val="500"/>
                  </a:spcBef>
                </a:pPr>
                <a:r>
                  <a:rPr lang="en-US" sz="600" dirty="0"/>
                  <a:t>30%</a:t>
                </a:r>
              </a:p>
            </p:txBody>
          </p:sp>
          <p:sp>
            <p:nvSpPr>
              <p:cNvPr id="64" name="TextBox 63"/>
              <p:cNvSpPr txBox="1"/>
              <p:nvPr/>
            </p:nvSpPr>
            <p:spPr bwMode="gray">
              <a:xfrm>
                <a:off x="3114761" y="2412196"/>
                <a:ext cx="240083" cy="101566"/>
              </a:xfrm>
              <a:prstGeom prst="rect">
                <a:avLst/>
              </a:prstGeom>
              <a:noFill/>
            </p:spPr>
            <p:txBody>
              <a:bodyPr wrap="square" lIns="0" tIns="0" rIns="0" bIns="0" rtlCol="0">
                <a:spAutoFit/>
              </a:bodyPr>
              <a:lstStyle/>
              <a:p>
                <a:pPr>
                  <a:spcBef>
                    <a:spcPts val="500"/>
                  </a:spcBef>
                </a:pPr>
                <a:r>
                  <a:rPr lang="en-US" sz="600" dirty="0"/>
                  <a:t>20%</a:t>
                </a:r>
              </a:p>
            </p:txBody>
          </p:sp>
          <p:sp>
            <p:nvSpPr>
              <p:cNvPr id="65" name="TextBox 64"/>
              <p:cNvSpPr txBox="1"/>
              <p:nvPr/>
            </p:nvSpPr>
            <p:spPr bwMode="gray">
              <a:xfrm>
                <a:off x="3114761" y="2651987"/>
                <a:ext cx="240083" cy="101566"/>
              </a:xfrm>
              <a:prstGeom prst="rect">
                <a:avLst/>
              </a:prstGeom>
              <a:noFill/>
            </p:spPr>
            <p:txBody>
              <a:bodyPr wrap="square" lIns="0" tIns="0" rIns="0" bIns="0" rtlCol="0">
                <a:spAutoFit/>
              </a:bodyPr>
              <a:lstStyle/>
              <a:p>
                <a:pPr>
                  <a:spcBef>
                    <a:spcPts val="500"/>
                  </a:spcBef>
                </a:pPr>
                <a:r>
                  <a:rPr lang="en-US" sz="600" dirty="0"/>
                  <a:t>10%</a:t>
                </a:r>
              </a:p>
            </p:txBody>
          </p:sp>
          <p:sp>
            <p:nvSpPr>
              <p:cNvPr id="66" name="TextBox 65"/>
              <p:cNvSpPr txBox="1"/>
              <p:nvPr/>
            </p:nvSpPr>
            <p:spPr bwMode="gray">
              <a:xfrm>
                <a:off x="3278653" y="2909205"/>
                <a:ext cx="148222" cy="92333"/>
              </a:xfrm>
              <a:prstGeom prst="rect">
                <a:avLst/>
              </a:prstGeom>
              <a:noFill/>
            </p:spPr>
            <p:txBody>
              <a:bodyPr wrap="square" lIns="0" tIns="0" rIns="0" bIns="0" rtlCol="0">
                <a:spAutoFit/>
              </a:bodyPr>
              <a:lstStyle/>
              <a:p>
                <a:pPr>
                  <a:spcBef>
                    <a:spcPts val="500"/>
                  </a:spcBef>
                </a:pPr>
                <a:r>
                  <a:rPr lang="en-US" sz="600" dirty="0"/>
                  <a:t>0</a:t>
                </a:r>
              </a:p>
            </p:txBody>
          </p:sp>
          <p:sp>
            <p:nvSpPr>
              <p:cNvPr id="68" name="TextBox 67"/>
              <p:cNvSpPr txBox="1"/>
              <p:nvPr/>
            </p:nvSpPr>
            <p:spPr bwMode="gray">
              <a:xfrm>
                <a:off x="3708347" y="1819332"/>
                <a:ext cx="1964400" cy="184666"/>
              </a:xfrm>
              <a:prstGeom prst="rect">
                <a:avLst/>
              </a:prstGeom>
              <a:noFill/>
            </p:spPr>
            <p:txBody>
              <a:bodyPr wrap="square" lIns="0" tIns="0" rIns="0" bIns="0" rtlCol="0">
                <a:spAutoFit/>
              </a:bodyPr>
              <a:lstStyle/>
              <a:p>
                <a:pPr>
                  <a:spcBef>
                    <a:spcPts val="500"/>
                  </a:spcBef>
                </a:pPr>
                <a:r>
                  <a:rPr lang="en-US" sz="600" dirty="0"/>
                  <a:t>Good non-college jobs: </a:t>
                </a:r>
                <a:br>
                  <a:rPr lang="en-US" sz="600" dirty="0"/>
                </a:br>
                <a:r>
                  <a:rPr lang="en-US" sz="600" dirty="0"/>
                  <a:t>Recent college graduates</a:t>
                </a:r>
              </a:p>
            </p:txBody>
          </p:sp>
          <p:sp>
            <p:nvSpPr>
              <p:cNvPr id="69" name="TextBox 68"/>
              <p:cNvSpPr txBox="1"/>
              <p:nvPr/>
            </p:nvSpPr>
            <p:spPr bwMode="gray">
              <a:xfrm>
                <a:off x="5046664" y="1510927"/>
                <a:ext cx="995410" cy="184666"/>
              </a:xfrm>
              <a:prstGeom prst="rect">
                <a:avLst/>
              </a:prstGeom>
              <a:noFill/>
            </p:spPr>
            <p:txBody>
              <a:bodyPr wrap="square" lIns="0" tIns="0" rIns="0" bIns="0" rtlCol="0">
                <a:spAutoFit/>
              </a:bodyPr>
              <a:lstStyle/>
              <a:p>
                <a:pPr>
                  <a:spcBef>
                    <a:spcPts val="500"/>
                  </a:spcBef>
                </a:pPr>
                <a:r>
                  <a:rPr lang="en-US" sz="600" dirty="0"/>
                  <a:t>Good non-college jobs: </a:t>
                </a:r>
                <a:br>
                  <a:rPr lang="en-US" sz="600" dirty="0"/>
                </a:br>
                <a:r>
                  <a:rPr lang="en-US" sz="600" dirty="0"/>
                  <a:t>College graduates</a:t>
                </a:r>
              </a:p>
            </p:txBody>
          </p:sp>
          <p:sp>
            <p:nvSpPr>
              <p:cNvPr id="70" name="TextBox 69"/>
              <p:cNvSpPr txBox="1"/>
              <p:nvPr/>
            </p:nvSpPr>
            <p:spPr bwMode="gray">
              <a:xfrm>
                <a:off x="4488056" y="2233891"/>
                <a:ext cx="1677915" cy="184666"/>
              </a:xfrm>
              <a:prstGeom prst="rect">
                <a:avLst/>
              </a:prstGeom>
              <a:noFill/>
            </p:spPr>
            <p:txBody>
              <a:bodyPr wrap="square" lIns="0" tIns="0" rIns="0" bIns="0" rtlCol="0">
                <a:spAutoFit/>
              </a:bodyPr>
              <a:lstStyle/>
              <a:p>
                <a:pPr>
                  <a:spcBef>
                    <a:spcPts val="500"/>
                  </a:spcBef>
                </a:pPr>
                <a:r>
                  <a:rPr lang="en-US" sz="600" dirty="0"/>
                  <a:t>Low-wage jobs: </a:t>
                </a:r>
                <a:br>
                  <a:rPr lang="en-US" sz="600" dirty="0"/>
                </a:br>
                <a:r>
                  <a:rPr lang="en-US" sz="600" dirty="0"/>
                  <a:t>Recent college graduates</a:t>
                </a:r>
              </a:p>
            </p:txBody>
          </p:sp>
          <p:sp>
            <p:nvSpPr>
              <p:cNvPr id="71" name="TextBox 70"/>
              <p:cNvSpPr txBox="1"/>
              <p:nvPr/>
            </p:nvSpPr>
            <p:spPr bwMode="gray">
              <a:xfrm>
                <a:off x="4488056" y="2698152"/>
                <a:ext cx="1621493" cy="101566"/>
              </a:xfrm>
              <a:prstGeom prst="rect">
                <a:avLst/>
              </a:prstGeom>
              <a:noFill/>
            </p:spPr>
            <p:txBody>
              <a:bodyPr wrap="square" lIns="0" tIns="0" rIns="0" bIns="0" rtlCol="0">
                <a:spAutoFit/>
              </a:bodyPr>
              <a:lstStyle/>
              <a:p>
                <a:pPr>
                  <a:spcBef>
                    <a:spcPts val="500"/>
                  </a:spcBef>
                </a:pPr>
                <a:r>
                  <a:rPr lang="en-US" sz="600" dirty="0"/>
                  <a:t>Low-wage jobs: College graduates</a:t>
                </a:r>
              </a:p>
            </p:txBody>
          </p:sp>
        </p:grpSp>
      </p:grpSp>
    </p:spTree>
    <p:extLst>
      <p:ext uri="{BB962C8B-B14F-4D97-AF65-F5344CB8AC3E}">
        <p14:creationId xmlns:p14="http://schemas.microsoft.com/office/powerpoint/2010/main" val="280152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Our New Agenda:  Generate a ‘Return on Education’</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4023360" y="4677489"/>
            <a:ext cx="2377440" cy="123111"/>
          </a:xfrm>
        </p:spPr>
        <p:txBody>
          <a:bodyPr/>
          <a:lstStyle/>
          <a:p>
            <a:pPr algn="r"/>
            <a:r>
              <a:rPr lang="en-US" dirty="0"/>
              <a:t>Source: EAB interviews and analysis.</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a:xfrm>
            <a:off x="266700" y="309824"/>
            <a:ext cx="5486400" cy="256480"/>
          </a:xfrm>
        </p:spPr>
        <p:txBody>
          <a:bodyPr/>
          <a:lstStyle/>
          <a:p>
            <a:r>
              <a:rPr lang="en-US" dirty="0"/>
              <a:t>The Recession Changed the Definition of Success</a:t>
            </a:r>
          </a:p>
        </p:txBody>
      </p:sp>
      <p:grpSp>
        <p:nvGrpSpPr>
          <p:cNvPr id="13" name="Group 12"/>
          <p:cNvGrpSpPr/>
          <p:nvPr/>
        </p:nvGrpSpPr>
        <p:grpSpPr>
          <a:xfrm>
            <a:off x="482138" y="1274622"/>
            <a:ext cx="5412937" cy="2892408"/>
            <a:chOff x="482138" y="1274622"/>
            <a:chExt cx="5412937" cy="2892408"/>
          </a:xfrm>
        </p:grpSpPr>
        <p:sp>
          <p:nvSpPr>
            <p:cNvPr id="28" name="Rectangle 27"/>
            <p:cNvSpPr/>
            <p:nvPr/>
          </p:nvSpPr>
          <p:spPr bwMode="gray">
            <a:xfrm>
              <a:off x="2335316" y="1274622"/>
              <a:ext cx="1706582" cy="2377440"/>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9" name="Rectangle 28"/>
            <p:cNvSpPr/>
            <p:nvPr/>
          </p:nvSpPr>
          <p:spPr bwMode="gray">
            <a:xfrm>
              <a:off x="4188493" y="1280162"/>
              <a:ext cx="1706582" cy="2377440"/>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2" name="Rectangle 31"/>
            <p:cNvSpPr/>
            <p:nvPr/>
          </p:nvSpPr>
          <p:spPr bwMode="gray">
            <a:xfrm>
              <a:off x="2335316" y="2906703"/>
              <a:ext cx="1706582" cy="750900"/>
            </a:xfrm>
            <a:prstGeom prst="rect">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3" name="Rectangle 32"/>
            <p:cNvSpPr/>
            <p:nvPr/>
          </p:nvSpPr>
          <p:spPr bwMode="gray">
            <a:xfrm>
              <a:off x="4188493" y="2906703"/>
              <a:ext cx="1706582" cy="750900"/>
            </a:xfrm>
            <a:prstGeom prst="rect">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 name="Rectangle 14"/>
            <p:cNvSpPr/>
            <p:nvPr/>
          </p:nvSpPr>
          <p:spPr bwMode="gray">
            <a:xfrm>
              <a:off x="482138" y="1280163"/>
              <a:ext cx="1706582" cy="2377440"/>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0" name="Rectangle 29"/>
            <p:cNvSpPr/>
            <p:nvPr/>
          </p:nvSpPr>
          <p:spPr bwMode="gray">
            <a:xfrm>
              <a:off x="482138" y="2906703"/>
              <a:ext cx="1706582" cy="750900"/>
            </a:xfrm>
            <a:prstGeom prst="rect">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 name="Right Bracket 7"/>
            <p:cNvSpPr/>
            <p:nvPr/>
          </p:nvSpPr>
          <p:spPr bwMode="gray">
            <a:xfrm rot="5400000">
              <a:off x="3066309" y="1972403"/>
              <a:ext cx="244591" cy="3706354"/>
            </a:xfrm>
            <a:prstGeom prst="rightBracket">
              <a:avLst>
                <a:gd name="adj" fmla="val 0"/>
              </a:avLst>
            </a:prstGeom>
            <a:ln w="12700">
              <a:solidFill>
                <a:schemeClr val="accent2"/>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bwMode="gray">
            <a:xfrm>
              <a:off x="2274915" y="3828476"/>
              <a:ext cx="2022764" cy="338554"/>
            </a:xfrm>
            <a:prstGeom prst="rect">
              <a:avLst/>
            </a:prstGeom>
            <a:solidFill>
              <a:schemeClr val="bg1"/>
            </a:solidFill>
          </p:spPr>
          <p:txBody>
            <a:bodyPr wrap="square" lIns="0" tIns="0" rIns="0" bIns="0" rtlCol="0">
              <a:spAutoFit/>
            </a:bodyPr>
            <a:lstStyle/>
            <a:p>
              <a:pPr algn="ctr">
                <a:spcBef>
                  <a:spcPts val="500"/>
                </a:spcBef>
              </a:pPr>
              <a:r>
                <a:rPr lang="en-US" sz="1100" b="1" dirty="0"/>
                <a:t>Return on Education (ROE)</a:t>
              </a:r>
            </a:p>
          </p:txBody>
        </p:sp>
        <p:sp>
          <p:nvSpPr>
            <p:cNvPr id="9" name="TextBox 8"/>
            <p:cNvSpPr txBox="1"/>
            <p:nvPr/>
          </p:nvSpPr>
          <p:spPr bwMode="gray">
            <a:xfrm>
              <a:off x="604055" y="1400921"/>
              <a:ext cx="1463040" cy="276999"/>
            </a:xfrm>
            <a:prstGeom prst="rect">
              <a:avLst/>
            </a:prstGeom>
            <a:noFill/>
          </p:spPr>
          <p:txBody>
            <a:bodyPr wrap="square" lIns="0" tIns="0" rIns="0" bIns="0" rtlCol="0">
              <a:spAutoFit/>
            </a:bodyPr>
            <a:lstStyle/>
            <a:p>
              <a:pPr algn="ctr">
                <a:spcBef>
                  <a:spcPts val="500"/>
                </a:spcBef>
              </a:pPr>
              <a:r>
                <a:rPr lang="en-US" sz="900" dirty="0"/>
                <a:t>Unprecedented numbers of higher-risk students</a:t>
              </a:r>
            </a:p>
          </p:txBody>
        </p:sp>
        <p:sp>
          <p:nvSpPr>
            <p:cNvPr id="10" name="TextBox 9"/>
            <p:cNvSpPr txBox="1"/>
            <p:nvPr/>
          </p:nvSpPr>
          <p:spPr bwMode="gray">
            <a:xfrm>
              <a:off x="2457796" y="1400921"/>
              <a:ext cx="1463040" cy="276999"/>
            </a:xfrm>
            <a:prstGeom prst="rect">
              <a:avLst/>
            </a:prstGeom>
            <a:noFill/>
          </p:spPr>
          <p:txBody>
            <a:bodyPr wrap="square" lIns="0" tIns="0" rIns="0" bIns="0" rtlCol="0">
              <a:spAutoFit/>
            </a:bodyPr>
            <a:lstStyle/>
            <a:p>
              <a:pPr algn="ctr">
                <a:spcBef>
                  <a:spcPts val="500"/>
                </a:spcBef>
              </a:pPr>
              <a:r>
                <a:rPr lang="en-US" sz="900" dirty="0"/>
                <a:t>Greater financial burden placed on families</a:t>
              </a:r>
            </a:p>
          </p:txBody>
        </p:sp>
        <p:sp>
          <p:nvSpPr>
            <p:cNvPr id="11" name="TextBox 10"/>
            <p:cNvSpPr txBox="1"/>
            <p:nvPr/>
          </p:nvSpPr>
          <p:spPr bwMode="gray">
            <a:xfrm>
              <a:off x="4310264" y="1400921"/>
              <a:ext cx="1463040" cy="276999"/>
            </a:xfrm>
            <a:prstGeom prst="rect">
              <a:avLst/>
            </a:prstGeom>
            <a:noFill/>
          </p:spPr>
          <p:txBody>
            <a:bodyPr wrap="square" lIns="0" tIns="0" rIns="0" bIns="0" rtlCol="0">
              <a:spAutoFit/>
            </a:bodyPr>
            <a:lstStyle/>
            <a:p>
              <a:pPr algn="ctr">
                <a:spcBef>
                  <a:spcPts val="500"/>
                </a:spcBef>
              </a:pPr>
              <a:r>
                <a:rPr lang="en-US" sz="900" dirty="0"/>
                <a:t>Rising concern over post-grad employment</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55" y="1796849"/>
              <a:ext cx="1463040" cy="73152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126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160" y="1796849"/>
              <a:ext cx="1463040" cy="73152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1271"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264" y="1796849"/>
              <a:ext cx="1463040" cy="73152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12" name="Isosceles Triangle 11"/>
            <p:cNvSpPr/>
            <p:nvPr/>
          </p:nvSpPr>
          <p:spPr bwMode="gray">
            <a:xfrm flipV="1">
              <a:off x="1199801" y="2643452"/>
              <a:ext cx="271549" cy="133004"/>
            </a:xfrm>
            <a:prstGeom prst="triangle">
              <a:avLst/>
            </a:prstGeom>
            <a:solidFill>
              <a:schemeClr val="accent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9" name="Isosceles Triangle 18"/>
            <p:cNvSpPr/>
            <p:nvPr/>
          </p:nvSpPr>
          <p:spPr bwMode="gray">
            <a:xfrm flipV="1">
              <a:off x="3055100" y="2643452"/>
              <a:ext cx="271549" cy="133004"/>
            </a:xfrm>
            <a:prstGeom prst="triangle">
              <a:avLst/>
            </a:prstGeom>
            <a:solidFill>
              <a:schemeClr val="accent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0" name="Isosceles Triangle 19"/>
            <p:cNvSpPr/>
            <p:nvPr/>
          </p:nvSpPr>
          <p:spPr bwMode="gray">
            <a:xfrm flipV="1">
              <a:off x="4906009" y="2643452"/>
              <a:ext cx="271549" cy="133004"/>
            </a:xfrm>
            <a:prstGeom prst="triangle">
              <a:avLst/>
            </a:prstGeom>
            <a:solidFill>
              <a:schemeClr val="accent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 name="TextBox 13"/>
            <p:cNvSpPr txBox="1"/>
            <p:nvPr/>
          </p:nvSpPr>
          <p:spPr bwMode="gray">
            <a:xfrm>
              <a:off x="2457160" y="3039828"/>
              <a:ext cx="1463040" cy="479618"/>
            </a:xfrm>
            <a:prstGeom prst="rect">
              <a:avLst/>
            </a:prstGeom>
            <a:noFill/>
          </p:spPr>
          <p:txBody>
            <a:bodyPr wrap="square" lIns="0" tIns="0" rIns="0" bIns="0" rtlCol="0">
              <a:spAutoFit/>
            </a:bodyPr>
            <a:lstStyle/>
            <a:p>
              <a:pPr algn="ctr">
                <a:spcBef>
                  <a:spcPts val="500"/>
                </a:spcBef>
              </a:pPr>
              <a:r>
                <a:rPr lang="en-US" sz="900" dirty="0">
                  <a:solidFill>
                    <a:schemeClr val="bg1"/>
                  </a:solidFill>
                </a:rPr>
                <a:t>Goal 2</a:t>
              </a:r>
            </a:p>
            <a:p>
              <a:pPr algn="ctr">
                <a:spcBef>
                  <a:spcPts val="500"/>
                </a:spcBef>
              </a:pPr>
              <a:r>
                <a:rPr lang="en-US" sz="900" b="1" dirty="0">
                  <a:solidFill>
                    <a:schemeClr val="bg1"/>
                  </a:solidFill>
                </a:rPr>
                <a:t>Reduce the total</a:t>
              </a:r>
              <a:br>
                <a:rPr lang="en-US" sz="900" b="1" dirty="0">
                  <a:solidFill>
                    <a:schemeClr val="bg1"/>
                  </a:solidFill>
                </a:rPr>
              </a:br>
              <a:r>
                <a:rPr lang="en-US" sz="900" b="1" dirty="0">
                  <a:solidFill>
                    <a:schemeClr val="bg1"/>
                  </a:solidFill>
                </a:rPr>
                <a:t>cost to degree</a:t>
              </a:r>
            </a:p>
          </p:txBody>
        </p:sp>
        <p:sp>
          <p:nvSpPr>
            <p:cNvPr id="23" name="TextBox 22"/>
            <p:cNvSpPr txBox="1"/>
            <p:nvPr/>
          </p:nvSpPr>
          <p:spPr bwMode="gray">
            <a:xfrm>
              <a:off x="604055" y="3039828"/>
              <a:ext cx="1463040" cy="479618"/>
            </a:xfrm>
            <a:prstGeom prst="rect">
              <a:avLst/>
            </a:prstGeom>
            <a:noFill/>
          </p:spPr>
          <p:txBody>
            <a:bodyPr wrap="square" lIns="0" tIns="0" rIns="0" bIns="0" rtlCol="0">
              <a:spAutoFit/>
            </a:bodyPr>
            <a:lstStyle/>
            <a:p>
              <a:pPr algn="ctr">
                <a:spcBef>
                  <a:spcPts val="500"/>
                </a:spcBef>
              </a:pPr>
              <a:r>
                <a:rPr lang="en-US" sz="900" dirty="0">
                  <a:solidFill>
                    <a:schemeClr val="bg1"/>
                  </a:solidFill>
                </a:rPr>
                <a:t>Goal 1</a:t>
              </a:r>
            </a:p>
            <a:p>
              <a:pPr algn="ctr">
                <a:spcBef>
                  <a:spcPts val="500"/>
                </a:spcBef>
              </a:pPr>
              <a:r>
                <a:rPr lang="en-US" sz="900" b="1" dirty="0">
                  <a:solidFill>
                    <a:schemeClr val="bg1"/>
                  </a:solidFill>
                </a:rPr>
                <a:t>Ensure more</a:t>
              </a:r>
              <a:br>
                <a:rPr lang="en-US" sz="900" b="1" dirty="0">
                  <a:solidFill>
                    <a:schemeClr val="bg1"/>
                  </a:solidFill>
                </a:rPr>
              </a:br>
              <a:r>
                <a:rPr lang="en-US" sz="900" b="1" dirty="0">
                  <a:solidFill>
                    <a:schemeClr val="bg1"/>
                  </a:solidFill>
                </a:rPr>
                <a:t>students graduate</a:t>
              </a:r>
            </a:p>
          </p:txBody>
        </p:sp>
        <p:sp>
          <p:nvSpPr>
            <p:cNvPr id="24" name="TextBox 23"/>
            <p:cNvSpPr txBox="1"/>
            <p:nvPr/>
          </p:nvSpPr>
          <p:spPr bwMode="gray">
            <a:xfrm>
              <a:off x="4310264" y="3039828"/>
              <a:ext cx="1463040" cy="479618"/>
            </a:xfrm>
            <a:prstGeom prst="rect">
              <a:avLst/>
            </a:prstGeom>
            <a:noFill/>
          </p:spPr>
          <p:txBody>
            <a:bodyPr wrap="square" lIns="0" tIns="0" rIns="0" bIns="0" rtlCol="0">
              <a:spAutoFit/>
            </a:bodyPr>
            <a:lstStyle/>
            <a:p>
              <a:pPr algn="ctr">
                <a:spcBef>
                  <a:spcPts val="500"/>
                </a:spcBef>
              </a:pPr>
              <a:r>
                <a:rPr lang="en-US" sz="900" dirty="0">
                  <a:solidFill>
                    <a:schemeClr val="bg1"/>
                  </a:solidFill>
                </a:rPr>
                <a:t>Goal 3</a:t>
              </a:r>
            </a:p>
            <a:p>
              <a:pPr algn="ctr">
                <a:spcBef>
                  <a:spcPts val="500"/>
                </a:spcBef>
              </a:pPr>
              <a:r>
                <a:rPr lang="en-US" sz="900" b="1" dirty="0">
                  <a:solidFill>
                    <a:schemeClr val="bg1"/>
                  </a:solidFill>
                </a:rPr>
                <a:t>Elevate post-graduate outcomes</a:t>
              </a:r>
            </a:p>
          </p:txBody>
        </p:sp>
        <p:sp>
          <p:nvSpPr>
            <p:cNvPr id="16" name="Oval 15"/>
            <p:cNvSpPr/>
            <p:nvPr/>
          </p:nvSpPr>
          <p:spPr bwMode="gray">
            <a:xfrm>
              <a:off x="2167401" y="3158970"/>
              <a:ext cx="182880" cy="182880"/>
            </a:xfrm>
            <a:prstGeom prst="ellipse">
              <a:avLst/>
            </a:prstGeom>
            <a:solidFill>
              <a:schemeClr val="bg1"/>
            </a:solid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1272" name="Picture 8" descr="C:\Users\venite\Desktop\EAB Icons\Addition_sig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4262" y="3181830"/>
              <a:ext cx="135731" cy="137160"/>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p:cNvSpPr/>
            <p:nvPr/>
          </p:nvSpPr>
          <p:spPr bwMode="gray">
            <a:xfrm>
              <a:off x="4023792" y="3158970"/>
              <a:ext cx="182880" cy="182880"/>
            </a:xfrm>
            <a:prstGeom prst="ellipse">
              <a:avLst/>
            </a:prstGeom>
            <a:solidFill>
              <a:schemeClr val="bg1"/>
            </a:solid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6" name="Picture 8" descr="C:\Users\venite\Desktop\EAB Icons\Addition_sig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7367" y="3181830"/>
              <a:ext cx="135731" cy="1371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5908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184666"/>
          </a:xfrm>
        </p:spPr>
        <p:txBody>
          <a:bodyPr/>
          <a:lstStyle/>
          <a:p>
            <a:r>
              <a:rPr lang="en-US" dirty="0"/>
              <a:t>Political and Social Forces Bring Historical and Current Inequalities to Light</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3186111" y="4600545"/>
            <a:ext cx="3214689" cy="200055"/>
          </a:xfrm>
        </p:spPr>
        <p:txBody>
          <a:bodyPr/>
          <a:lstStyle/>
          <a:p>
            <a:r>
              <a:rPr lang="en-US" dirty="0"/>
              <a:t>Source: From news organization websites, full list available upon request; Rick Seltzer, “The High School Graduate Plateau”, </a:t>
            </a:r>
            <a:r>
              <a:rPr lang="en-US" i="1" dirty="0"/>
              <a:t>Inside Higher Ed, </a:t>
            </a:r>
            <a:r>
              <a:rPr lang="en-US" dirty="0"/>
              <a:t>December 6, 2016; EAB interviews and analysis.</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An Equity Moment in Education and Beyond</a:t>
            </a:r>
          </a:p>
        </p:txBody>
      </p:sp>
      <p:grpSp>
        <p:nvGrpSpPr>
          <p:cNvPr id="7" name="Group 6"/>
          <p:cNvGrpSpPr/>
          <p:nvPr/>
        </p:nvGrpSpPr>
        <p:grpSpPr bwMode="gray">
          <a:xfrm>
            <a:off x="968375" y="894306"/>
            <a:ext cx="4089399" cy="3365500"/>
            <a:chOff x="1022350" y="1060450"/>
            <a:chExt cx="4089399" cy="3365500"/>
          </a:xfrm>
          <a:solidFill>
            <a:schemeClr val="accent1">
              <a:alpha val="19000"/>
            </a:schemeClr>
          </a:solidFill>
        </p:grpSpPr>
        <p:grpSp>
          <p:nvGrpSpPr>
            <p:cNvPr id="8" name="Group 7"/>
            <p:cNvGrpSpPr/>
            <p:nvPr/>
          </p:nvGrpSpPr>
          <p:grpSpPr bwMode="gray">
            <a:xfrm>
              <a:off x="1022350" y="1241425"/>
              <a:ext cx="3614737" cy="3184525"/>
              <a:chOff x="1155700" y="898525"/>
              <a:chExt cx="3614737" cy="3184525"/>
            </a:xfrm>
            <a:grpFill/>
          </p:grpSpPr>
          <p:grpSp>
            <p:nvGrpSpPr>
              <p:cNvPr id="72" name="Group 71"/>
              <p:cNvGrpSpPr/>
              <p:nvPr/>
            </p:nvGrpSpPr>
            <p:grpSpPr bwMode="gray">
              <a:xfrm>
                <a:off x="1155700" y="898525"/>
                <a:ext cx="1495425" cy="1295400"/>
                <a:chOff x="1155700" y="898525"/>
                <a:chExt cx="1495425" cy="1295400"/>
              </a:xfrm>
              <a:grpFill/>
            </p:grpSpPr>
            <p:sp>
              <p:nvSpPr>
                <p:cNvPr id="138" name="Freeform 137"/>
                <p:cNvSpPr>
                  <a:spLocks/>
                </p:cNvSpPr>
                <p:nvPr/>
              </p:nvSpPr>
              <p:spPr bwMode="gray">
                <a:xfrm>
                  <a:off x="1839912" y="1557338"/>
                  <a:ext cx="128587" cy="63500"/>
                </a:xfrm>
                <a:custGeom>
                  <a:avLst/>
                  <a:gdLst/>
                  <a:ahLst/>
                  <a:cxnLst>
                    <a:cxn ang="0">
                      <a:pos x="31" y="0"/>
                    </a:cxn>
                    <a:cxn ang="0">
                      <a:pos x="53" y="9"/>
                    </a:cxn>
                    <a:cxn ang="0">
                      <a:pos x="59" y="17"/>
                    </a:cxn>
                    <a:cxn ang="0">
                      <a:pos x="56" y="22"/>
                    </a:cxn>
                    <a:cxn ang="0">
                      <a:pos x="66" y="17"/>
                    </a:cxn>
                    <a:cxn ang="0">
                      <a:pos x="72" y="11"/>
                    </a:cxn>
                    <a:cxn ang="0">
                      <a:pos x="80" y="9"/>
                    </a:cxn>
                    <a:cxn ang="0">
                      <a:pos x="84" y="12"/>
                    </a:cxn>
                    <a:cxn ang="0">
                      <a:pos x="86" y="15"/>
                    </a:cxn>
                    <a:cxn ang="0">
                      <a:pos x="91" y="17"/>
                    </a:cxn>
                    <a:cxn ang="0">
                      <a:pos x="95" y="22"/>
                    </a:cxn>
                    <a:cxn ang="0">
                      <a:pos x="100" y="15"/>
                    </a:cxn>
                    <a:cxn ang="0">
                      <a:pos x="105" y="12"/>
                    </a:cxn>
                    <a:cxn ang="0">
                      <a:pos x="117" y="14"/>
                    </a:cxn>
                    <a:cxn ang="0">
                      <a:pos x="119" y="18"/>
                    </a:cxn>
                    <a:cxn ang="0">
                      <a:pos x="122" y="11"/>
                    </a:cxn>
                    <a:cxn ang="0">
                      <a:pos x="131" y="18"/>
                    </a:cxn>
                    <a:cxn ang="0">
                      <a:pos x="133" y="14"/>
                    </a:cxn>
                    <a:cxn ang="0">
                      <a:pos x="144" y="12"/>
                    </a:cxn>
                    <a:cxn ang="0">
                      <a:pos x="161" y="18"/>
                    </a:cxn>
                    <a:cxn ang="0">
                      <a:pos x="149" y="26"/>
                    </a:cxn>
                    <a:cxn ang="0">
                      <a:pos x="155" y="51"/>
                    </a:cxn>
                    <a:cxn ang="0">
                      <a:pos x="145" y="47"/>
                    </a:cxn>
                    <a:cxn ang="0">
                      <a:pos x="141" y="42"/>
                    </a:cxn>
                    <a:cxn ang="0">
                      <a:pos x="127" y="36"/>
                    </a:cxn>
                    <a:cxn ang="0">
                      <a:pos x="113" y="37"/>
                    </a:cxn>
                    <a:cxn ang="0">
                      <a:pos x="108" y="43"/>
                    </a:cxn>
                    <a:cxn ang="0">
                      <a:pos x="119" y="42"/>
                    </a:cxn>
                    <a:cxn ang="0">
                      <a:pos x="117" y="58"/>
                    </a:cxn>
                    <a:cxn ang="0">
                      <a:pos x="111" y="59"/>
                    </a:cxn>
                    <a:cxn ang="0">
                      <a:pos x="106" y="64"/>
                    </a:cxn>
                    <a:cxn ang="0">
                      <a:pos x="105" y="68"/>
                    </a:cxn>
                    <a:cxn ang="0">
                      <a:pos x="106" y="76"/>
                    </a:cxn>
                    <a:cxn ang="0">
                      <a:pos x="98" y="81"/>
                    </a:cxn>
                    <a:cxn ang="0">
                      <a:pos x="92" y="78"/>
                    </a:cxn>
                    <a:cxn ang="0">
                      <a:pos x="87" y="70"/>
                    </a:cxn>
                    <a:cxn ang="0">
                      <a:pos x="84" y="62"/>
                    </a:cxn>
                    <a:cxn ang="0">
                      <a:pos x="83" y="73"/>
                    </a:cxn>
                    <a:cxn ang="0">
                      <a:pos x="80" y="78"/>
                    </a:cxn>
                    <a:cxn ang="0">
                      <a:pos x="75" y="75"/>
                    </a:cxn>
                    <a:cxn ang="0">
                      <a:pos x="69" y="67"/>
                    </a:cxn>
                    <a:cxn ang="0">
                      <a:pos x="64" y="70"/>
                    </a:cxn>
                    <a:cxn ang="0">
                      <a:pos x="62" y="72"/>
                    </a:cxn>
                    <a:cxn ang="0">
                      <a:pos x="62" y="75"/>
                    </a:cxn>
                    <a:cxn ang="0">
                      <a:pos x="50" y="72"/>
                    </a:cxn>
                    <a:cxn ang="0">
                      <a:pos x="44" y="70"/>
                    </a:cxn>
                    <a:cxn ang="0">
                      <a:pos x="42" y="61"/>
                    </a:cxn>
                    <a:cxn ang="0">
                      <a:pos x="33" y="67"/>
                    </a:cxn>
                    <a:cxn ang="0">
                      <a:pos x="1" y="65"/>
                    </a:cxn>
                    <a:cxn ang="0">
                      <a:pos x="0" y="59"/>
                    </a:cxn>
                    <a:cxn ang="0">
                      <a:pos x="5" y="58"/>
                    </a:cxn>
                    <a:cxn ang="0">
                      <a:pos x="17" y="53"/>
                    </a:cxn>
                    <a:cxn ang="0">
                      <a:pos x="22" y="51"/>
                    </a:cxn>
                    <a:cxn ang="0">
                      <a:pos x="8" y="48"/>
                    </a:cxn>
                    <a:cxn ang="0">
                      <a:pos x="6" y="40"/>
                    </a:cxn>
                    <a:cxn ang="0">
                      <a:pos x="17" y="25"/>
                    </a:cxn>
                    <a:cxn ang="0">
                      <a:pos x="19" y="4"/>
                    </a:cxn>
                    <a:cxn ang="0">
                      <a:pos x="25" y="3"/>
                    </a:cxn>
                  </a:cxnLst>
                  <a:rect l="0" t="0" r="r" b="b"/>
                  <a:pathLst>
                    <a:path w="163" h="81">
                      <a:moveTo>
                        <a:pt x="28" y="0"/>
                      </a:moveTo>
                      <a:lnTo>
                        <a:pt x="31" y="0"/>
                      </a:lnTo>
                      <a:lnTo>
                        <a:pt x="44" y="3"/>
                      </a:lnTo>
                      <a:lnTo>
                        <a:pt x="53" y="9"/>
                      </a:lnTo>
                      <a:lnTo>
                        <a:pt x="61" y="15"/>
                      </a:lnTo>
                      <a:lnTo>
                        <a:pt x="59" y="17"/>
                      </a:lnTo>
                      <a:lnTo>
                        <a:pt x="58" y="20"/>
                      </a:lnTo>
                      <a:lnTo>
                        <a:pt x="56" y="22"/>
                      </a:lnTo>
                      <a:lnTo>
                        <a:pt x="64" y="22"/>
                      </a:lnTo>
                      <a:lnTo>
                        <a:pt x="66" y="17"/>
                      </a:lnTo>
                      <a:lnTo>
                        <a:pt x="69" y="12"/>
                      </a:lnTo>
                      <a:lnTo>
                        <a:pt x="72" y="11"/>
                      </a:lnTo>
                      <a:lnTo>
                        <a:pt x="77" y="9"/>
                      </a:lnTo>
                      <a:lnTo>
                        <a:pt x="80" y="9"/>
                      </a:lnTo>
                      <a:lnTo>
                        <a:pt x="83" y="11"/>
                      </a:lnTo>
                      <a:lnTo>
                        <a:pt x="84" y="12"/>
                      </a:lnTo>
                      <a:lnTo>
                        <a:pt x="84" y="14"/>
                      </a:lnTo>
                      <a:lnTo>
                        <a:pt x="86" y="15"/>
                      </a:lnTo>
                      <a:lnTo>
                        <a:pt x="86" y="17"/>
                      </a:lnTo>
                      <a:lnTo>
                        <a:pt x="91" y="17"/>
                      </a:lnTo>
                      <a:lnTo>
                        <a:pt x="94" y="18"/>
                      </a:lnTo>
                      <a:lnTo>
                        <a:pt x="95" y="22"/>
                      </a:lnTo>
                      <a:lnTo>
                        <a:pt x="100" y="17"/>
                      </a:lnTo>
                      <a:lnTo>
                        <a:pt x="100" y="15"/>
                      </a:lnTo>
                      <a:lnTo>
                        <a:pt x="103" y="14"/>
                      </a:lnTo>
                      <a:lnTo>
                        <a:pt x="105" y="12"/>
                      </a:lnTo>
                      <a:lnTo>
                        <a:pt x="116" y="12"/>
                      </a:lnTo>
                      <a:lnTo>
                        <a:pt x="117" y="14"/>
                      </a:lnTo>
                      <a:lnTo>
                        <a:pt x="117" y="17"/>
                      </a:lnTo>
                      <a:lnTo>
                        <a:pt x="119" y="18"/>
                      </a:lnTo>
                      <a:lnTo>
                        <a:pt x="122" y="12"/>
                      </a:lnTo>
                      <a:lnTo>
                        <a:pt x="122" y="11"/>
                      </a:lnTo>
                      <a:lnTo>
                        <a:pt x="127" y="14"/>
                      </a:lnTo>
                      <a:lnTo>
                        <a:pt x="131" y="18"/>
                      </a:lnTo>
                      <a:lnTo>
                        <a:pt x="131" y="17"/>
                      </a:lnTo>
                      <a:lnTo>
                        <a:pt x="133" y="14"/>
                      </a:lnTo>
                      <a:lnTo>
                        <a:pt x="133" y="12"/>
                      </a:lnTo>
                      <a:lnTo>
                        <a:pt x="144" y="12"/>
                      </a:lnTo>
                      <a:lnTo>
                        <a:pt x="163" y="15"/>
                      </a:lnTo>
                      <a:lnTo>
                        <a:pt x="161" y="18"/>
                      </a:lnTo>
                      <a:lnTo>
                        <a:pt x="152" y="23"/>
                      </a:lnTo>
                      <a:lnTo>
                        <a:pt x="149" y="26"/>
                      </a:lnTo>
                      <a:lnTo>
                        <a:pt x="153" y="39"/>
                      </a:lnTo>
                      <a:lnTo>
                        <a:pt x="155" y="51"/>
                      </a:lnTo>
                      <a:lnTo>
                        <a:pt x="150" y="51"/>
                      </a:lnTo>
                      <a:lnTo>
                        <a:pt x="145" y="47"/>
                      </a:lnTo>
                      <a:lnTo>
                        <a:pt x="145" y="42"/>
                      </a:lnTo>
                      <a:lnTo>
                        <a:pt x="141" y="42"/>
                      </a:lnTo>
                      <a:lnTo>
                        <a:pt x="136" y="40"/>
                      </a:lnTo>
                      <a:lnTo>
                        <a:pt x="127" y="36"/>
                      </a:lnTo>
                      <a:lnTo>
                        <a:pt x="117" y="36"/>
                      </a:lnTo>
                      <a:lnTo>
                        <a:pt x="113" y="37"/>
                      </a:lnTo>
                      <a:lnTo>
                        <a:pt x="103" y="42"/>
                      </a:lnTo>
                      <a:lnTo>
                        <a:pt x="108" y="43"/>
                      </a:lnTo>
                      <a:lnTo>
                        <a:pt x="116" y="43"/>
                      </a:lnTo>
                      <a:lnTo>
                        <a:pt x="119" y="42"/>
                      </a:lnTo>
                      <a:lnTo>
                        <a:pt x="119" y="58"/>
                      </a:lnTo>
                      <a:lnTo>
                        <a:pt x="117" y="58"/>
                      </a:lnTo>
                      <a:lnTo>
                        <a:pt x="117" y="59"/>
                      </a:lnTo>
                      <a:lnTo>
                        <a:pt x="111" y="59"/>
                      </a:lnTo>
                      <a:lnTo>
                        <a:pt x="108" y="61"/>
                      </a:lnTo>
                      <a:lnTo>
                        <a:pt x="106" y="64"/>
                      </a:lnTo>
                      <a:lnTo>
                        <a:pt x="105" y="65"/>
                      </a:lnTo>
                      <a:lnTo>
                        <a:pt x="105" y="68"/>
                      </a:lnTo>
                      <a:lnTo>
                        <a:pt x="111" y="75"/>
                      </a:lnTo>
                      <a:lnTo>
                        <a:pt x="106" y="76"/>
                      </a:lnTo>
                      <a:lnTo>
                        <a:pt x="103" y="79"/>
                      </a:lnTo>
                      <a:lnTo>
                        <a:pt x="98" y="81"/>
                      </a:lnTo>
                      <a:lnTo>
                        <a:pt x="95" y="81"/>
                      </a:lnTo>
                      <a:lnTo>
                        <a:pt x="92" y="78"/>
                      </a:lnTo>
                      <a:lnTo>
                        <a:pt x="89" y="73"/>
                      </a:lnTo>
                      <a:lnTo>
                        <a:pt x="87" y="70"/>
                      </a:lnTo>
                      <a:lnTo>
                        <a:pt x="86" y="65"/>
                      </a:lnTo>
                      <a:lnTo>
                        <a:pt x="84" y="62"/>
                      </a:lnTo>
                      <a:lnTo>
                        <a:pt x="83" y="61"/>
                      </a:lnTo>
                      <a:lnTo>
                        <a:pt x="83" y="73"/>
                      </a:lnTo>
                      <a:lnTo>
                        <a:pt x="81" y="75"/>
                      </a:lnTo>
                      <a:lnTo>
                        <a:pt x="80" y="78"/>
                      </a:lnTo>
                      <a:lnTo>
                        <a:pt x="78" y="76"/>
                      </a:lnTo>
                      <a:lnTo>
                        <a:pt x="75" y="75"/>
                      </a:lnTo>
                      <a:lnTo>
                        <a:pt x="73" y="72"/>
                      </a:lnTo>
                      <a:lnTo>
                        <a:pt x="69" y="67"/>
                      </a:lnTo>
                      <a:lnTo>
                        <a:pt x="66" y="67"/>
                      </a:lnTo>
                      <a:lnTo>
                        <a:pt x="64" y="70"/>
                      </a:lnTo>
                      <a:lnTo>
                        <a:pt x="61" y="70"/>
                      </a:lnTo>
                      <a:lnTo>
                        <a:pt x="62" y="72"/>
                      </a:lnTo>
                      <a:lnTo>
                        <a:pt x="64" y="72"/>
                      </a:lnTo>
                      <a:lnTo>
                        <a:pt x="62" y="75"/>
                      </a:lnTo>
                      <a:lnTo>
                        <a:pt x="56" y="75"/>
                      </a:lnTo>
                      <a:lnTo>
                        <a:pt x="50" y="72"/>
                      </a:lnTo>
                      <a:lnTo>
                        <a:pt x="47" y="72"/>
                      </a:lnTo>
                      <a:lnTo>
                        <a:pt x="44" y="70"/>
                      </a:lnTo>
                      <a:lnTo>
                        <a:pt x="42" y="70"/>
                      </a:lnTo>
                      <a:lnTo>
                        <a:pt x="42" y="61"/>
                      </a:lnTo>
                      <a:lnTo>
                        <a:pt x="33" y="61"/>
                      </a:lnTo>
                      <a:lnTo>
                        <a:pt x="33" y="67"/>
                      </a:lnTo>
                      <a:lnTo>
                        <a:pt x="5" y="67"/>
                      </a:lnTo>
                      <a:lnTo>
                        <a:pt x="1" y="65"/>
                      </a:lnTo>
                      <a:lnTo>
                        <a:pt x="0" y="62"/>
                      </a:lnTo>
                      <a:lnTo>
                        <a:pt x="0" y="59"/>
                      </a:lnTo>
                      <a:lnTo>
                        <a:pt x="1" y="58"/>
                      </a:lnTo>
                      <a:lnTo>
                        <a:pt x="5" y="58"/>
                      </a:lnTo>
                      <a:lnTo>
                        <a:pt x="8" y="56"/>
                      </a:lnTo>
                      <a:lnTo>
                        <a:pt x="17" y="53"/>
                      </a:lnTo>
                      <a:lnTo>
                        <a:pt x="20" y="53"/>
                      </a:lnTo>
                      <a:lnTo>
                        <a:pt x="22" y="51"/>
                      </a:lnTo>
                      <a:lnTo>
                        <a:pt x="12" y="48"/>
                      </a:lnTo>
                      <a:lnTo>
                        <a:pt x="8" y="48"/>
                      </a:lnTo>
                      <a:lnTo>
                        <a:pt x="5" y="51"/>
                      </a:lnTo>
                      <a:lnTo>
                        <a:pt x="6" y="40"/>
                      </a:lnTo>
                      <a:lnTo>
                        <a:pt x="11" y="31"/>
                      </a:lnTo>
                      <a:lnTo>
                        <a:pt x="17" y="25"/>
                      </a:lnTo>
                      <a:lnTo>
                        <a:pt x="19" y="15"/>
                      </a:lnTo>
                      <a:lnTo>
                        <a:pt x="19" y="4"/>
                      </a:lnTo>
                      <a:lnTo>
                        <a:pt x="22" y="4"/>
                      </a:lnTo>
                      <a:lnTo>
                        <a:pt x="25" y="3"/>
                      </a:lnTo>
                      <a:lnTo>
                        <a:pt x="28" y="0"/>
                      </a:lnTo>
                      <a:close/>
                    </a:path>
                  </a:pathLst>
                </a:custGeom>
                <a:grpFill/>
                <a:ln w="6350" cmpd="sng">
                  <a:solidFill>
                    <a:schemeClr val="bg2"/>
                  </a:solidFill>
                  <a:round/>
                  <a:headEnd/>
                  <a:tailEnd/>
                </a:ln>
              </p:spPr>
              <p:txBody>
                <a:bodyPr/>
                <a:lstStyle/>
                <a:p>
                  <a:endParaRPr lang="en-US"/>
                </a:p>
              </p:txBody>
            </p:sp>
            <p:sp>
              <p:nvSpPr>
                <p:cNvPr id="139" name="Freeform 138"/>
                <p:cNvSpPr>
                  <a:spLocks/>
                </p:cNvSpPr>
                <p:nvPr/>
              </p:nvSpPr>
              <p:spPr bwMode="gray">
                <a:xfrm>
                  <a:off x="1809750" y="1598613"/>
                  <a:ext cx="23812" cy="20637"/>
                </a:xfrm>
                <a:custGeom>
                  <a:avLst/>
                  <a:gdLst/>
                  <a:ahLst/>
                  <a:cxnLst>
                    <a:cxn ang="0">
                      <a:pos x="3" y="0"/>
                    </a:cxn>
                    <a:cxn ang="0">
                      <a:pos x="16" y="0"/>
                    </a:cxn>
                    <a:cxn ang="0">
                      <a:pos x="21" y="1"/>
                    </a:cxn>
                    <a:cxn ang="0">
                      <a:pos x="21" y="8"/>
                    </a:cxn>
                    <a:cxn ang="0">
                      <a:pos x="22" y="9"/>
                    </a:cxn>
                    <a:cxn ang="0">
                      <a:pos x="25" y="11"/>
                    </a:cxn>
                    <a:cxn ang="0">
                      <a:pos x="29" y="11"/>
                    </a:cxn>
                    <a:cxn ang="0">
                      <a:pos x="29" y="19"/>
                    </a:cxn>
                    <a:cxn ang="0">
                      <a:pos x="30" y="20"/>
                    </a:cxn>
                    <a:cxn ang="0">
                      <a:pos x="30" y="25"/>
                    </a:cxn>
                    <a:cxn ang="0">
                      <a:pos x="27" y="23"/>
                    </a:cxn>
                    <a:cxn ang="0">
                      <a:pos x="21" y="17"/>
                    </a:cxn>
                    <a:cxn ang="0">
                      <a:pos x="19" y="12"/>
                    </a:cxn>
                    <a:cxn ang="0">
                      <a:pos x="16" y="6"/>
                    </a:cxn>
                    <a:cxn ang="0">
                      <a:pos x="0" y="6"/>
                    </a:cxn>
                    <a:cxn ang="0">
                      <a:pos x="3" y="0"/>
                    </a:cxn>
                  </a:cxnLst>
                  <a:rect l="0" t="0" r="r" b="b"/>
                  <a:pathLst>
                    <a:path w="30" h="25">
                      <a:moveTo>
                        <a:pt x="3" y="0"/>
                      </a:moveTo>
                      <a:lnTo>
                        <a:pt x="16" y="0"/>
                      </a:lnTo>
                      <a:lnTo>
                        <a:pt x="21" y="1"/>
                      </a:lnTo>
                      <a:lnTo>
                        <a:pt x="21" y="8"/>
                      </a:lnTo>
                      <a:lnTo>
                        <a:pt x="22" y="9"/>
                      </a:lnTo>
                      <a:lnTo>
                        <a:pt x="25" y="11"/>
                      </a:lnTo>
                      <a:lnTo>
                        <a:pt x="29" y="11"/>
                      </a:lnTo>
                      <a:lnTo>
                        <a:pt x="29" y="19"/>
                      </a:lnTo>
                      <a:lnTo>
                        <a:pt x="30" y="20"/>
                      </a:lnTo>
                      <a:lnTo>
                        <a:pt x="30" y="25"/>
                      </a:lnTo>
                      <a:lnTo>
                        <a:pt x="27" y="23"/>
                      </a:lnTo>
                      <a:lnTo>
                        <a:pt x="21" y="17"/>
                      </a:lnTo>
                      <a:lnTo>
                        <a:pt x="19" y="12"/>
                      </a:lnTo>
                      <a:lnTo>
                        <a:pt x="16" y="6"/>
                      </a:lnTo>
                      <a:lnTo>
                        <a:pt x="0" y="6"/>
                      </a:lnTo>
                      <a:lnTo>
                        <a:pt x="3" y="0"/>
                      </a:lnTo>
                      <a:close/>
                    </a:path>
                  </a:pathLst>
                </a:custGeom>
                <a:grpFill/>
                <a:ln w="6350" cmpd="sng">
                  <a:solidFill>
                    <a:schemeClr val="bg2"/>
                  </a:solidFill>
                  <a:round/>
                  <a:headEnd/>
                  <a:tailEnd/>
                </a:ln>
              </p:spPr>
              <p:txBody>
                <a:bodyPr/>
                <a:lstStyle/>
                <a:p>
                  <a:endParaRPr lang="en-US"/>
                </a:p>
              </p:txBody>
            </p:sp>
            <p:sp>
              <p:nvSpPr>
                <p:cNvPr id="140" name="Freeform 139"/>
                <p:cNvSpPr>
                  <a:spLocks noEditPoints="1"/>
                </p:cNvSpPr>
                <p:nvPr/>
              </p:nvSpPr>
              <p:spPr bwMode="gray">
                <a:xfrm>
                  <a:off x="1485900" y="1360488"/>
                  <a:ext cx="61912" cy="50800"/>
                </a:xfrm>
                <a:custGeom>
                  <a:avLst/>
                  <a:gdLst/>
                  <a:ahLst/>
                  <a:cxnLst>
                    <a:cxn ang="0">
                      <a:pos x="55" y="61"/>
                    </a:cxn>
                    <a:cxn ang="0">
                      <a:pos x="60" y="64"/>
                    </a:cxn>
                    <a:cxn ang="0">
                      <a:pos x="53" y="61"/>
                    </a:cxn>
                    <a:cxn ang="0">
                      <a:pos x="55" y="61"/>
                    </a:cxn>
                    <a:cxn ang="0">
                      <a:pos x="13" y="0"/>
                    </a:cxn>
                    <a:cxn ang="0">
                      <a:pos x="22" y="5"/>
                    </a:cxn>
                    <a:cxn ang="0">
                      <a:pos x="25" y="8"/>
                    </a:cxn>
                    <a:cxn ang="0">
                      <a:pos x="31" y="11"/>
                    </a:cxn>
                    <a:cxn ang="0">
                      <a:pos x="45" y="11"/>
                    </a:cxn>
                    <a:cxn ang="0">
                      <a:pos x="50" y="13"/>
                    </a:cxn>
                    <a:cxn ang="0">
                      <a:pos x="58" y="14"/>
                    </a:cxn>
                    <a:cxn ang="0">
                      <a:pos x="67" y="19"/>
                    </a:cxn>
                    <a:cxn ang="0">
                      <a:pos x="75" y="27"/>
                    </a:cxn>
                    <a:cxn ang="0">
                      <a:pos x="78" y="35"/>
                    </a:cxn>
                    <a:cxn ang="0">
                      <a:pos x="75" y="42"/>
                    </a:cxn>
                    <a:cxn ang="0">
                      <a:pos x="69" y="52"/>
                    </a:cxn>
                    <a:cxn ang="0">
                      <a:pos x="61" y="58"/>
                    </a:cxn>
                    <a:cxn ang="0">
                      <a:pos x="55" y="61"/>
                    </a:cxn>
                    <a:cxn ang="0">
                      <a:pos x="0" y="16"/>
                    </a:cxn>
                    <a:cxn ang="0">
                      <a:pos x="3" y="6"/>
                    </a:cxn>
                    <a:cxn ang="0">
                      <a:pos x="6" y="3"/>
                    </a:cxn>
                    <a:cxn ang="0">
                      <a:pos x="13" y="0"/>
                    </a:cxn>
                  </a:cxnLst>
                  <a:rect l="0" t="0" r="r" b="b"/>
                  <a:pathLst>
                    <a:path w="78" h="64">
                      <a:moveTo>
                        <a:pt x="55" y="61"/>
                      </a:moveTo>
                      <a:lnTo>
                        <a:pt x="60" y="64"/>
                      </a:lnTo>
                      <a:lnTo>
                        <a:pt x="53" y="61"/>
                      </a:lnTo>
                      <a:lnTo>
                        <a:pt x="55" y="61"/>
                      </a:lnTo>
                      <a:close/>
                      <a:moveTo>
                        <a:pt x="13" y="0"/>
                      </a:moveTo>
                      <a:lnTo>
                        <a:pt x="22" y="5"/>
                      </a:lnTo>
                      <a:lnTo>
                        <a:pt x="25" y="8"/>
                      </a:lnTo>
                      <a:lnTo>
                        <a:pt x="31" y="11"/>
                      </a:lnTo>
                      <a:lnTo>
                        <a:pt x="45" y="11"/>
                      </a:lnTo>
                      <a:lnTo>
                        <a:pt x="50" y="13"/>
                      </a:lnTo>
                      <a:lnTo>
                        <a:pt x="58" y="14"/>
                      </a:lnTo>
                      <a:lnTo>
                        <a:pt x="67" y="19"/>
                      </a:lnTo>
                      <a:lnTo>
                        <a:pt x="75" y="27"/>
                      </a:lnTo>
                      <a:lnTo>
                        <a:pt x="78" y="35"/>
                      </a:lnTo>
                      <a:lnTo>
                        <a:pt x="75" y="42"/>
                      </a:lnTo>
                      <a:lnTo>
                        <a:pt x="69" y="52"/>
                      </a:lnTo>
                      <a:lnTo>
                        <a:pt x="61" y="58"/>
                      </a:lnTo>
                      <a:lnTo>
                        <a:pt x="55" y="61"/>
                      </a:lnTo>
                      <a:lnTo>
                        <a:pt x="0" y="16"/>
                      </a:lnTo>
                      <a:lnTo>
                        <a:pt x="3" y="6"/>
                      </a:lnTo>
                      <a:lnTo>
                        <a:pt x="6" y="3"/>
                      </a:lnTo>
                      <a:lnTo>
                        <a:pt x="13" y="0"/>
                      </a:lnTo>
                      <a:close/>
                    </a:path>
                  </a:pathLst>
                </a:custGeom>
                <a:grpFill/>
                <a:ln w="6350" cmpd="sng">
                  <a:solidFill>
                    <a:schemeClr val="bg2"/>
                  </a:solidFill>
                  <a:round/>
                  <a:headEnd/>
                  <a:tailEnd/>
                </a:ln>
              </p:spPr>
              <p:txBody>
                <a:bodyPr/>
                <a:lstStyle/>
                <a:p>
                  <a:endParaRPr lang="en-US"/>
                </a:p>
              </p:txBody>
            </p:sp>
            <p:sp>
              <p:nvSpPr>
                <p:cNvPr id="141" name="Freeform 140"/>
                <p:cNvSpPr>
                  <a:spLocks/>
                </p:cNvSpPr>
                <p:nvPr/>
              </p:nvSpPr>
              <p:spPr bwMode="gray">
                <a:xfrm>
                  <a:off x="1360487" y="1298575"/>
                  <a:ext cx="77787" cy="46037"/>
                </a:xfrm>
                <a:custGeom>
                  <a:avLst/>
                  <a:gdLst/>
                  <a:ahLst/>
                  <a:cxnLst>
                    <a:cxn ang="0">
                      <a:pos x="0" y="0"/>
                    </a:cxn>
                    <a:cxn ang="0">
                      <a:pos x="6" y="0"/>
                    </a:cxn>
                    <a:cxn ang="0">
                      <a:pos x="11" y="3"/>
                    </a:cxn>
                    <a:cxn ang="0">
                      <a:pos x="25" y="17"/>
                    </a:cxn>
                    <a:cxn ang="0">
                      <a:pos x="41" y="26"/>
                    </a:cxn>
                    <a:cxn ang="0">
                      <a:pos x="58" y="32"/>
                    </a:cxn>
                    <a:cxn ang="0">
                      <a:pos x="58" y="29"/>
                    </a:cxn>
                    <a:cxn ang="0">
                      <a:pos x="56" y="26"/>
                    </a:cxn>
                    <a:cxn ang="0">
                      <a:pos x="56" y="14"/>
                    </a:cxn>
                    <a:cxn ang="0">
                      <a:pos x="58" y="11"/>
                    </a:cxn>
                    <a:cxn ang="0">
                      <a:pos x="67" y="11"/>
                    </a:cxn>
                    <a:cxn ang="0">
                      <a:pos x="77" y="17"/>
                    </a:cxn>
                    <a:cxn ang="0">
                      <a:pos x="80" y="26"/>
                    </a:cxn>
                    <a:cxn ang="0">
                      <a:pos x="78" y="32"/>
                    </a:cxn>
                    <a:cxn ang="0">
                      <a:pos x="81" y="39"/>
                    </a:cxn>
                    <a:cxn ang="0">
                      <a:pos x="86" y="42"/>
                    </a:cxn>
                    <a:cxn ang="0">
                      <a:pos x="89" y="45"/>
                    </a:cxn>
                    <a:cxn ang="0">
                      <a:pos x="94" y="47"/>
                    </a:cxn>
                    <a:cxn ang="0">
                      <a:pos x="99" y="50"/>
                    </a:cxn>
                    <a:cxn ang="0">
                      <a:pos x="91" y="50"/>
                    </a:cxn>
                    <a:cxn ang="0">
                      <a:pos x="85" y="51"/>
                    </a:cxn>
                    <a:cxn ang="0">
                      <a:pos x="78" y="51"/>
                    </a:cxn>
                    <a:cxn ang="0">
                      <a:pos x="78" y="54"/>
                    </a:cxn>
                    <a:cxn ang="0">
                      <a:pos x="81" y="54"/>
                    </a:cxn>
                    <a:cxn ang="0">
                      <a:pos x="75" y="57"/>
                    </a:cxn>
                    <a:cxn ang="0">
                      <a:pos x="70" y="57"/>
                    </a:cxn>
                    <a:cxn ang="0">
                      <a:pos x="60" y="54"/>
                    </a:cxn>
                    <a:cxn ang="0">
                      <a:pos x="45" y="48"/>
                    </a:cxn>
                    <a:cxn ang="0">
                      <a:pos x="30" y="39"/>
                    </a:cxn>
                    <a:cxn ang="0">
                      <a:pos x="16" y="26"/>
                    </a:cxn>
                    <a:cxn ang="0">
                      <a:pos x="5" y="14"/>
                    </a:cxn>
                    <a:cxn ang="0">
                      <a:pos x="0" y="0"/>
                    </a:cxn>
                  </a:cxnLst>
                  <a:rect l="0" t="0" r="r" b="b"/>
                  <a:pathLst>
                    <a:path w="99" h="57">
                      <a:moveTo>
                        <a:pt x="0" y="0"/>
                      </a:moveTo>
                      <a:lnTo>
                        <a:pt x="6" y="0"/>
                      </a:lnTo>
                      <a:lnTo>
                        <a:pt x="11" y="3"/>
                      </a:lnTo>
                      <a:lnTo>
                        <a:pt x="25" y="17"/>
                      </a:lnTo>
                      <a:lnTo>
                        <a:pt x="41" y="26"/>
                      </a:lnTo>
                      <a:lnTo>
                        <a:pt x="58" y="32"/>
                      </a:lnTo>
                      <a:lnTo>
                        <a:pt x="58" y="29"/>
                      </a:lnTo>
                      <a:lnTo>
                        <a:pt x="56" y="26"/>
                      </a:lnTo>
                      <a:lnTo>
                        <a:pt x="56" y="14"/>
                      </a:lnTo>
                      <a:lnTo>
                        <a:pt x="58" y="11"/>
                      </a:lnTo>
                      <a:lnTo>
                        <a:pt x="67" y="11"/>
                      </a:lnTo>
                      <a:lnTo>
                        <a:pt x="77" y="17"/>
                      </a:lnTo>
                      <a:lnTo>
                        <a:pt x="80" y="26"/>
                      </a:lnTo>
                      <a:lnTo>
                        <a:pt x="78" y="32"/>
                      </a:lnTo>
                      <a:lnTo>
                        <a:pt x="81" y="39"/>
                      </a:lnTo>
                      <a:lnTo>
                        <a:pt x="86" y="42"/>
                      </a:lnTo>
                      <a:lnTo>
                        <a:pt x="89" y="45"/>
                      </a:lnTo>
                      <a:lnTo>
                        <a:pt x="94" y="47"/>
                      </a:lnTo>
                      <a:lnTo>
                        <a:pt x="99" y="50"/>
                      </a:lnTo>
                      <a:lnTo>
                        <a:pt x="91" y="50"/>
                      </a:lnTo>
                      <a:lnTo>
                        <a:pt x="85" y="51"/>
                      </a:lnTo>
                      <a:lnTo>
                        <a:pt x="78" y="51"/>
                      </a:lnTo>
                      <a:lnTo>
                        <a:pt x="78" y="54"/>
                      </a:lnTo>
                      <a:lnTo>
                        <a:pt x="81" y="54"/>
                      </a:lnTo>
                      <a:lnTo>
                        <a:pt x="75" y="57"/>
                      </a:lnTo>
                      <a:lnTo>
                        <a:pt x="70" y="57"/>
                      </a:lnTo>
                      <a:lnTo>
                        <a:pt x="60" y="54"/>
                      </a:lnTo>
                      <a:lnTo>
                        <a:pt x="45" y="48"/>
                      </a:lnTo>
                      <a:lnTo>
                        <a:pt x="30" y="39"/>
                      </a:lnTo>
                      <a:lnTo>
                        <a:pt x="16" y="26"/>
                      </a:lnTo>
                      <a:lnTo>
                        <a:pt x="5" y="14"/>
                      </a:lnTo>
                      <a:lnTo>
                        <a:pt x="0" y="0"/>
                      </a:lnTo>
                      <a:close/>
                    </a:path>
                  </a:pathLst>
                </a:custGeom>
                <a:grpFill/>
                <a:ln w="6350" cmpd="sng">
                  <a:solidFill>
                    <a:schemeClr val="bg2"/>
                  </a:solidFill>
                  <a:round/>
                  <a:headEnd/>
                  <a:tailEnd/>
                </a:ln>
              </p:spPr>
              <p:txBody>
                <a:bodyPr/>
                <a:lstStyle/>
                <a:p>
                  <a:endParaRPr lang="en-US"/>
                </a:p>
              </p:txBody>
            </p:sp>
            <p:sp>
              <p:nvSpPr>
                <p:cNvPr id="142" name="Freeform 141"/>
                <p:cNvSpPr>
                  <a:spLocks/>
                </p:cNvSpPr>
                <p:nvPr/>
              </p:nvSpPr>
              <p:spPr bwMode="gray">
                <a:xfrm>
                  <a:off x="1309687" y="1270000"/>
                  <a:ext cx="65087" cy="28575"/>
                </a:xfrm>
                <a:custGeom>
                  <a:avLst/>
                  <a:gdLst/>
                  <a:ahLst/>
                  <a:cxnLst>
                    <a:cxn ang="0">
                      <a:pos x="0" y="0"/>
                    </a:cxn>
                    <a:cxn ang="0">
                      <a:pos x="14" y="2"/>
                    </a:cxn>
                    <a:cxn ang="0">
                      <a:pos x="25" y="2"/>
                    </a:cxn>
                    <a:cxn ang="0">
                      <a:pos x="38" y="0"/>
                    </a:cxn>
                    <a:cxn ang="0">
                      <a:pos x="41" y="5"/>
                    </a:cxn>
                    <a:cxn ang="0">
                      <a:pos x="42" y="9"/>
                    </a:cxn>
                    <a:cxn ang="0">
                      <a:pos x="45" y="13"/>
                    </a:cxn>
                    <a:cxn ang="0">
                      <a:pos x="50" y="16"/>
                    </a:cxn>
                    <a:cxn ang="0">
                      <a:pos x="55" y="11"/>
                    </a:cxn>
                    <a:cxn ang="0">
                      <a:pos x="58" y="9"/>
                    </a:cxn>
                    <a:cxn ang="0">
                      <a:pos x="59" y="8"/>
                    </a:cxn>
                    <a:cxn ang="0">
                      <a:pos x="69" y="8"/>
                    </a:cxn>
                    <a:cxn ang="0">
                      <a:pos x="73" y="9"/>
                    </a:cxn>
                    <a:cxn ang="0">
                      <a:pos x="77" y="11"/>
                    </a:cxn>
                    <a:cxn ang="0">
                      <a:pos x="83" y="17"/>
                    </a:cxn>
                    <a:cxn ang="0">
                      <a:pos x="83" y="27"/>
                    </a:cxn>
                    <a:cxn ang="0">
                      <a:pos x="81" y="31"/>
                    </a:cxn>
                    <a:cxn ang="0">
                      <a:pos x="80" y="34"/>
                    </a:cxn>
                    <a:cxn ang="0">
                      <a:pos x="77" y="36"/>
                    </a:cxn>
                    <a:cxn ang="0">
                      <a:pos x="72" y="38"/>
                    </a:cxn>
                    <a:cxn ang="0">
                      <a:pos x="58" y="34"/>
                    </a:cxn>
                    <a:cxn ang="0">
                      <a:pos x="42" y="28"/>
                    </a:cxn>
                    <a:cxn ang="0">
                      <a:pos x="25" y="17"/>
                    </a:cxn>
                    <a:cxn ang="0">
                      <a:pos x="11" y="8"/>
                    </a:cxn>
                    <a:cxn ang="0">
                      <a:pos x="0" y="0"/>
                    </a:cxn>
                  </a:cxnLst>
                  <a:rect l="0" t="0" r="r" b="b"/>
                  <a:pathLst>
                    <a:path w="83" h="38">
                      <a:moveTo>
                        <a:pt x="0" y="0"/>
                      </a:moveTo>
                      <a:lnTo>
                        <a:pt x="14" y="2"/>
                      </a:lnTo>
                      <a:lnTo>
                        <a:pt x="25" y="2"/>
                      </a:lnTo>
                      <a:lnTo>
                        <a:pt x="38" y="0"/>
                      </a:lnTo>
                      <a:lnTo>
                        <a:pt x="41" y="5"/>
                      </a:lnTo>
                      <a:lnTo>
                        <a:pt x="42" y="9"/>
                      </a:lnTo>
                      <a:lnTo>
                        <a:pt x="45" y="13"/>
                      </a:lnTo>
                      <a:lnTo>
                        <a:pt x="50" y="16"/>
                      </a:lnTo>
                      <a:lnTo>
                        <a:pt x="55" y="11"/>
                      </a:lnTo>
                      <a:lnTo>
                        <a:pt x="58" y="9"/>
                      </a:lnTo>
                      <a:lnTo>
                        <a:pt x="59" y="8"/>
                      </a:lnTo>
                      <a:lnTo>
                        <a:pt x="69" y="8"/>
                      </a:lnTo>
                      <a:lnTo>
                        <a:pt x="73" y="9"/>
                      </a:lnTo>
                      <a:lnTo>
                        <a:pt x="77" y="11"/>
                      </a:lnTo>
                      <a:lnTo>
                        <a:pt x="83" y="17"/>
                      </a:lnTo>
                      <a:lnTo>
                        <a:pt x="83" y="27"/>
                      </a:lnTo>
                      <a:lnTo>
                        <a:pt x="81" y="31"/>
                      </a:lnTo>
                      <a:lnTo>
                        <a:pt x="80" y="34"/>
                      </a:lnTo>
                      <a:lnTo>
                        <a:pt x="77" y="36"/>
                      </a:lnTo>
                      <a:lnTo>
                        <a:pt x="72" y="38"/>
                      </a:lnTo>
                      <a:lnTo>
                        <a:pt x="58" y="34"/>
                      </a:lnTo>
                      <a:lnTo>
                        <a:pt x="42" y="28"/>
                      </a:lnTo>
                      <a:lnTo>
                        <a:pt x="25" y="17"/>
                      </a:lnTo>
                      <a:lnTo>
                        <a:pt x="11" y="8"/>
                      </a:lnTo>
                      <a:lnTo>
                        <a:pt x="0" y="0"/>
                      </a:lnTo>
                      <a:close/>
                    </a:path>
                  </a:pathLst>
                </a:custGeom>
                <a:grpFill/>
                <a:ln w="6350" cmpd="sng">
                  <a:solidFill>
                    <a:schemeClr val="bg2"/>
                  </a:solidFill>
                  <a:round/>
                  <a:headEnd/>
                  <a:tailEnd/>
                </a:ln>
              </p:spPr>
              <p:txBody>
                <a:bodyPr/>
                <a:lstStyle/>
                <a:p>
                  <a:endParaRPr lang="en-US"/>
                </a:p>
              </p:txBody>
            </p:sp>
            <p:sp>
              <p:nvSpPr>
                <p:cNvPr id="143" name="Freeform 142"/>
                <p:cNvSpPr>
                  <a:spLocks/>
                </p:cNvSpPr>
                <p:nvPr/>
              </p:nvSpPr>
              <p:spPr bwMode="gray">
                <a:xfrm>
                  <a:off x="1446212" y="1338263"/>
                  <a:ext cx="17462" cy="15875"/>
                </a:xfrm>
                <a:custGeom>
                  <a:avLst/>
                  <a:gdLst/>
                  <a:ahLst/>
                  <a:cxnLst>
                    <a:cxn ang="0">
                      <a:pos x="3" y="0"/>
                    </a:cxn>
                    <a:cxn ang="0">
                      <a:pos x="6" y="5"/>
                    </a:cxn>
                    <a:cxn ang="0">
                      <a:pos x="8" y="9"/>
                    </a:cxn>
                    <a:cxn ang="0">
                      <a:pos x="9" y="13"/>
                    </a:cxn>
                    <a:cxn ang="0">
                      <a:pos x="9" y="14"/>
                    </a:cxn>
                    <a:cxn ang="0">
                      <a:pos x="16" y="14"/>
                    </a:cxn>
                    <a:cxn ang="0">
                      <a:pos x="20" y="9"/>
                    </a:cxn>
                    <a:cxn ang="0">
                      <a:pos x="20" y="13"/>
                    </a:cxn>
                    <a:cxn ang="0">
                      <a:pos x="22" y="16"/>
                    </a:cxn>
                    <a:cxn ang="0">
                      <a:pos x="20" y="19"/>
                    </a:cxn>
                    <a:cxn ang="0">
                      <a:pos x="20" y="22"/>
                    </a:cxn>
                    <a:cxn ang="0">
                      <a:pos x="14" y="20"/>
                    </a:cxn>
                    <a:cxn ang="0">
                      <a:pos x="9" y="17"/>
                    </a:cxn>
                    <a:cxn ang="0">
                      <a:pos x="6" y="16"/>
                    </a:cxn>
                    <a:cxn ang="0">
                      <a:pos x="2" y="11"/>
                    </a:cxn>
                    <a:cxn ang="0">
                      <a:pos x="0" y="8"/>
                    </a:cxn>
                    <a:cxn ang="0">
                      <a:pos x="2" y="5"/>
                    </a:cxn>
                    <a:cxn ang="0">
                      <a:pos x="3" y="0"/>
                    </a:cxn>
                  </a:cxnLst>
                  <a:rect l="0" t="0" r="r" b="b"/>
                  <a:pathLst>
                    <a:path w="22" h="22">
                      <a:moveTo>
                        <a:pt x="3" y="0"/>
                      </a:moveTo>
                      <a:lnTo>
                        <a:pt x="6" y="5"/>
                      </a:lnTo>
                      <a:lnTo>
                        <a:pt x="8" y="9"/>
                      </a:lnTo>
                      <a:lnTo>
                        <a:pt x="9" y="13"/>
                      </a:lnTo>
                      <a:lnTo>
                        <a:pt x="9" y="14"/>
                      </a:lnTo>
                      <a:lnTo>
                        <a:pt x="16" y="14"/>
                      </a:lnTo>
                      <a:lnTo>
                        <a:pt x="20" y="9"/>
                      </a:lnTo>
                      <a:lnTo>
                        <a:pt x="20" y="13"/>
                      </a:lnTo>
                      <a:lnTo>
                        <a:pt x="22" y="16"/>
                      </a:lnTo>
                      <a:lnTo>
                        <a:pt x="20" y="19"/>
                      </a:lnTo>
                      <a:lnTo>
                        <a:pt x="20" y="22"/>
                      </a:lnTo>
                      <a:lnTo>
                        <a:pt x="14" y="20"/>
                      </a:lnTo>
                      <a:lnTo>
                        <a:pt x="9" y="17"/>
                      </a:lnTo>
                      <a:lnTo>
                        <a:pt x="6" y="16"/>
                      </a:lnTo>
                      <a:lnTo>
                        <a:pt x="2" y="11"/>
                      </a:lnTo>
                      <a:lnTo>
                        <a:pt x="0" y="8"/>
                      </a:lnTo>
                      <a:lnTo>
                        <a:pt x="2" y="5"/>
                      </a:lnTo>
                      <a:lnTo>
                        <a:pt x="3" y="0"/>
                      </a:lnTo>
                      <a:close/>
                    </a:path>
                  </a:pathLst>
                </a:custGeom>
                <a:grpFill/>
                <a:ln w="6350" cmpd="sng">
                  <a:solidFill>
                    <a:schemeClr val="bg2"/>
                  </a:solidFill>
                  <a:round/>
                  <a:headEnd/>
                  <a:tailEnd/>
                </a:ln>
              </p:spPr>
              <p:txBody>
                <a:bodyPr/>
                <a:lstStyle/>
                <a:p>
                  <a:endParaRPr lang="en-US"/>
                </a:p>
              </p:txBody>
            </p:sp>
            <p:sp>
              <p:nvSpPr>
                <p:cNvPr id="144" name="Freeform 143"/>
                <p:cNvSpPr>
                  <a:spLocks/>
                </p:cNvSpPr>
                <p:nvPr/>
              </p:nvSpPr>
              <p:spPr bwMode="gray">
                <a:xfrm>
                  <a:off x="1257300" y="1206500"/>
                  <a:ext cx="14287" cy="9525"/>
                </a:xfrm>
                <a:custGeom>
                  <a:avLst/>
                  <a:gdLst/>
                  <a:ahLst/>
                  <a:cxnLst>
                    <a:cxn ang="0">
                      <a:pos x="0" y="0"/>
                    </a:cxn>
                    <a:cxn ang="0">
                      <a:pos x="17" y="0"/>
                    </a:cxn>
                    <a:cxn ang="0">
                      <a:pos x="14" y="11"/>
                    </a:cxn>
                    <a:cxn ang="0">
                      <a:pos x="7" y="11"/>
                    </a:cxn>
                    <a:cxn ang="0">
                      <a:pos x="3" y="8"/>
                    </a:cxn>
                    <a:cxn ang="0">
                      <a:pos x="2" y="5"/>
                    </a:cxn>
                    <a:cxn ang="0">
                      <a:pos x="0" y="0"/>
                    </a:cxn>
                  </a:cxnLst>
                  <a:rect l="0" t="0" r="r" b="b"/>
                  <a:pathLst>
                    <a:path w="17" h="11">
                      <a:moveTo>
                        <a:pt x="0" y="0"/>
                      </a:moveTo>
                      <a:lnTo>
                        <a:pt x="17" y="0"/>
                      </a:lnTo>
                      <a:lnTo>
                        <a:pt x="14" y="11"/>
                      </a:lnTo>
                      <a:lnTo>
                        <a:pt x="7" y="11"/>
                      </a:lnTo>
                      <a:lnTo>
                        <a:pt x="3" y="8"/>
                      </a:lnTo>
                      <a:lnTo>
                        <a:pt x="2" y="5"/>
                      </a:lnTo>
                      <a:lnTo>
                        <a:pt x="0" y="0"/>
                      </a:lnTo>
                      <a:close/>
                    </a:path>
                  </a:pathLst>
                </a:custGeom>
                <a:grpFill/>
                <a:ln w="6350" cmpd="sng">
                  <a:solidFill>
                    <a:schemeClr val="bg2"/>
                  </a:solidFill>
                  <a:round/>
                  <a:headEnd/>
                  <a:tailEnd/>
                </a:ln>
              </p:spPr>
              <p:txBody>
                <a:bodyPr/>
                <a:lstStyle/>
                <a:p>
                  <a:endParaRPr lang="en-US"/>
                </a:p>
              </p:txBody>
            </p:sp>
            <p:sp>
              <p:nvSpPr>
                <p:cNvPr id="145" name="Freeform 144"/>
                <p:cNvSpPr>
                  <a:spLocks/>
                </p:cNvSpPr>
                <p:nvPr/>
              </p:nvSpPr>
              <p:spPr bwMode="gray">
                <a:xfrm>
                  <a:off x="1285875" y="1230313"/>
                  <a:ext cx="20637" cy="11112"/>
                </a:xfrm>
                <a:custGeom>
                  <a:avLst/>
                  <a:gdLst/>
                  <a:ahLst/>
                  <a:cxnLst>
                    <a:cxn ang="0">
                      <a:pos x="0" y="0"/>
                    </a:cxn>
                    <a:cxn ang="0">
                      <a:pos x="11" y="1"/>
                    </a:cxn>
                    <a:cxn ang="0">
                      <a:pos x="17" y="4"/>
                    </a:cxn>
                    <a:cxn ang="0">
                      <a:pos x="22" y="7"/>
                    </a:cxn>
                    <a:cxn ang="0">
                      <a:pos x="27" y="14"/>
                    </a:cxn>
                    <a:cxn ang="0">
                      <a:pos x="13" y="14"/>
                    </a:cxn>
                    <a:cxn ang="0">
                      <a:pos x="8" y="11"/>
                    </a:cxn>
                    <a:cxn ang="0">
                      <a:pos x="2" y="4"/>
                    </a:cxn>
                    <a:cxn ang="0">
                      <a:pos x="0" y="0"/>
                    </a:cxn>
                  </a:cxnLst>
                  <a:rect l="0" t="0" r="r" b="b"/>
                  <a:pathLst>
                    <a:path w="27" h="14">
                      <a:moveTo>
                        <a:pt x="0" y="0"/>
                      </a:moveTo>
                      <a:lnTo>
                        <a:pt x="11" y="1"/>
                      </a:lnTo>
                      <a:lnTo>
                        <a:pt x="17" y="4"/>
                      </a:lnTo>
                      <a:lnTo>
                        <a:pt x="22" y="7"/>
                      </a:lnTo>
                      <a:lnTo>
                        <a:pt x="27" y="14"/>
                      </a:lnTo>
                      <a:lnTo>
                        <a:pt x="13" y="14"/>
                      </a:lnTo>
                      <a:lnTo>
                        <a:pt x="8" y="11"/>
                      </a:lnTo>
                      <a:lnTo>
                        <a:pt x="2" y="4"/>
                      </a:lnTo>
                      <a:lnTo>
                        <a:pt x="0" y="0"/>
                      </a:lnTo>
                      <a:close/>
                    </a:path>
                  </a:pathLst>
                </a:custGeom>
                <a:grpFill/>
                <a:ln w="6350" cmpd="sng">
                  <a:solidFill>
                    <a:schemeClr val="bg2"/>
                  </a:solidFill>
                  <a:round/>
                  <a:headEnd/>
                  <a:tailEnd/>
                </a:ln>
              </p:spPr>
              <p:txBody>
                <a:bodyPr/>
                <a:lstStyle/>
                <a:p>
                  <a:endParaRPr lang="en-US"/>
                </a:p>
              </p:txBody>
            </p:sp>
            <p:sp>
              <p:nvSpPr>
                <p:cNvPr id="146" name="Freeform 145"/>
                <p:cNvSpPr>
                  <a:spLocks/>
                </p:cNvSpPr>
                <p:nvPr/>
              </p:nvSpPr>
              <p:spPr bwMode="gray">
                <a:xfrm>
                  <a:off x="1155700" y="1047750"/>
                  <a:ext cx="36512" cy="74612"/>
                </a:xfrm>
                <a:custGeom>
                  <a:avLst/>
                  <a:gdLst/>
                  <a:ahLst/>
                  <a:cxnLst>
                    <a:cxn ang="0">
                      <a:pos x="0" y="0"/>
                    </a:cxn>
                    <a:cxn ang="0">
                      <a:pos x="16" y="16"/>
                    </a:cxn>
                    <a:cxn ang="0">
                      <a:pos x="31" y="33"/>
                    </a:cxn>
                    <a:cxn ang="0">
                      <a:pos x="47" y="47"/>
                    </a:cxn>
                    <a:cxn ang="0">
                      <a:pos x="41" y="48"/>
                    </a:cxn>
                    <a:cxn ang="0">
                      <a:pos x="34" y="51"/>
                    </a:cxn>
                    <a:cxn ang="0">
                      <a:pos x="39" y="64"/>
                    </a:cxn>
                    <a:cxn ang="0">
                      <a:pos x="44" y="78"/>
                    </a:cxn>
                    <a:cxn ang="0">
                      <a:pos x="45" y="94"/>
                    </a:cxn>
                    <a:cxn ang="0">
                      <a:pos x="34" y="81"/>
                    </a:cxn>
                    <a:cxn ang="0">
                      <a:pos x="27" y="64"/>
                    </a:cxn>
                    <a:cxn ang="0">
                      <a:pos x="30" y="62"/>
                    </a:cxn>
                    <a:cxn ang="0">
                      <a:pos x="33" y="56"/>
                    </a:cxn>
                    <a:cxn ang="0">
                      <a:pos x="33" y="53"/>
                    </a:cxn>
                    <a:cxn ang="0">
                      <a:pos x="31" y="50"/>
                    </a:cxn>
                    <a:cxn ang="0">
                      <a:pos x="30" y="48"/>
                    </a:cxn>
                    <a:cxn ang="0">
                      <a:pos x="27" y="48"/>
                    </a:cxn>
                    <a:cxn ang="0">
                      <a:pos x="19" y="44"/>
                    </a:cxn>
                    <a:cxn ang="0">
                      <a:pos x="13" y="34"/>
                    </a:cxn>
                    <a:cxn ang="0">
                      <a:pos x="6" y="22"/>
                    </a:cxn>
                    <a:cxn ang="0">
                      <a:pos x="2" y="9"/>
                    </a:cxn>
                    <a:cxn ang="0">
                      <a:pos x="0" y="0"/>
                    </a:cxn>
                  </a:cxnLst>
                  <a:rect l="0" t="0" r="r" b="b"/>
                  <a:pathLst>
                    <a:path w="47" h="94">
                      <a:moveTo>
                        <a:pt x="0" y="0"/>
                      </a:moveTo>
                      <a:lnTo>
                        <a:pt x="16" y="16"/>
                      </a:lnTo>
                      <a:lnTo>
                        <a:pt x="31" y="33"/>
                      </a:lnTo>
                      <a:lnTo>
                        <a:pt x="47" y="47"/>
                      </a:lnTo>
                      <a:lnTo>
                        <a:pt x="41" y="48"/>
                      </a:lnTo>
                      <a:lnTo>
                        <a:pt x="34" y="51"/>
                      </a:lnTo>
                      <a:lnTo>
                        <a:pt x="39" y="64"/>
                      </a:lnTo>
                      <a:lnTo>
                        <a:pt x="44" y="78"/>
                      </a:lnTo>
                      <a:lnTo>
                        <a:pt x="45" y="94"/>
                      </a:lnTo>
                      <a:lnTo>
                        <a:pt x="34" y="81"/>
                      </a:lnTo>
                      <a:lnTo>
                        <a:pt x="27" y="64"/>
                      </a:lnTo>
                      <a:lnTo>
                        <a:pt x="30" y="62"/>
                      </a:lnTo>
                      <a:lnTo>
                        <a:pt x="33" y="56"/>
                      </a:lnTo>
                      <a:lnTo>
                        <a:pt x="33" y="53"/>
                      </a:lnTo>
                      <a:lnTo>
                        <a:pt x="31" y="50"/>
                      </a:lnTo>
                      <a:lnTo>
                        <a:pt x="30" y="48"/>
                      </a:lnTo>
                      <a:lnTo>
                        <a:pt x="27" y="48"/>
                      </a:lnTo>
                      <a:lnTo>
                        <a:pt x="19" y="44"/>
                      </a:lnTo>
                      <a:lnTo>
                        <a:pt x="13" y="34"/>
                      </a:lnTo>
                      <a:lnTo>
                        <a:pt x="6" y="22"/>
                      </a:lnTo>
                      <a:lnTo>
                        <a:pt x="2" y="9"/>
                      </a:lnTo>
                      <a:lnTo>
                        <a:pt x="0" y="0"/>
                      </a:lnTo>
                      <a:close/>
                    </a:path>
                  </a:pathLst>
                </a:custGeom>
                <a:grpFill/>
                <a:ln w="6350" cmpd="sng">
                  <a:solidFill>
                    <a:schemeClr val="bg2"/>
                  </a:solidFill>
                  <a:round/>
                  <a:headEnd/>
                  <a:tailEnd/>
                </a:ln>
              </p:spPr>
              <p:txBody>
                <a:bodyPr/>
                <a:lstStyle/>
                <a:p>
                  <a:endParaRPr lang="en-US"/>
                </a:p>
              </p:txBody>
            </p:sp>
            <p:sp>
              <p:nvSpPr>
                <p:cNvPr id="147" name="Freeform 146"/>
                <p:cNvSpPr>
                  <a:spLocks/>
                </p:cNvSpPr>
                <p:nvPr/>
              </p:nvSpPr>
              <p:spPr bwMode="gray">
                <a:xfrm>
                  <a:off x="1212850" y="1146175"/>
                  <a:ext cx="11112" cy="11112"/>
                </a:xfrm>
                <a:custGeom>
                  <a:avLst/>
                  <a:gdLst/>
                  <a:ahLst/>
                  <a:cxnLst>
                    <a:cxn ang="0">
                      <a:pos x="0" y="0"/>
                    </a:cxn>
                    <a:cxn ang="0">
                      <a:pos x="14" y="0"/>
                    </a:cxn>
                    <a:cxn ang="0">
                      <a:pos x="14" y="14"/>
                    </a:cxn>
                    <a:cxn ang="0">
                      <a:pos x="9" y="13"/>
                    </a:cxn>
                    <a:cxn ang="0">
                      <a:pos x="3" y="10"/>
                    </a:cxn>
                    <a:cxn ang="0">
                      <a:pos x="0" y="3"/>
                    </a:cxn>
                    <a:cxn ang="0">
                      <a:pos x="0" y="0"/>
                    </a:cxn>
                  </a:cxnLst>
                  <a:rect l="0" t="0" r="r" b="b"/>
                  <a:pathLst>
                    <a:path w="14" h="14">
                      <a:moveTo>
                        <a:pt x="0" y="0"/>
                      </a:moveTo>
                      <a:lnTo>
                        <a:pt x="14" y="0"/>
                      </a:lnTo>
                      <a:lnTo>
                        <a:pt x="14" y="14"/>
                      </a:lnTo>
                      <a:lnTo>
                        <a:pt x="9" y="13"/>
                      </a:lnTo>
                      <a:lnTo>
                        <a:pt x="3" y="10"/>
                      </a:lnTo>
                      <a:lnTo>
                        <a:pt x="0" y="3"/>
                      </a:lnTo>
                      <a:lnTo>
                        <a:pt x="0" y="0"/>
                      </a:lnTo>
                      <a:close/>
                    </a:path>
                  </a:pathLst>
                </a:custGeom>
                <a:grpFill/>
                <a:ln w="6350" cmpd="sng">
                  <a:solidFill>
                    <a:schemeClr val="bg2"/>
                  </a:solidFill>
                  <a:round/>
                  <a:headEnd/>
                  <a:tailEnd/>
                </a:ln>
              </p:spPr>
              <p:txBody>
                <a:bodyPr/>
                <a:lstStyle/>
                <a:p>
                  <a:endParaRPr lang="en-US"/>
                </a:p>
              </p:txBody>
            </p:sp>
            <p:sp>
              <p:nvSpPr>
                <p:cNvPr id="148" name="Freeform 147"/>
                <p:cNvSpPr>
                  <a:spLocks/>
                </p:cNvSpPr>
                <p:nvPr/>
              </p:nvSpPr>
              <p:spPr bwMode="gray">
                <a:xfrm>
                  <a:off x="1768475" y="1111250"/>
                  <a:ext cx="42862" cy="55562"/>
                </a:xfrm>
                <a:custGeom>
                  <a:avLst/>
                  <a:gdLst/>
                  <a:ahLst/>
                  <a:cxnLst>
                    <a:cxn ang="0">
                      <a:pos x="0" y="0"/>
                    </a:cxn>
                    <a:cxn ang="0">
                      <a:pos x="14" y="3"/>
                    </a:cxn>
                    <a:cxn ang="0">
                      <a:pos x="26" y="11"/>
                    </a:cxn>
                    <a:cxn ang="0">
                      <a:pos x="36" y="20"/>
                    </a:cxn>
                    <a:cxn ang="0">
                      <a:pos x="44" y="33"/>
                    </a:cxn>
                    <a:cxn ang="0">
                      <a:pos x="48" y="44"/>
                    </a:cxn>
                    <a:cxn ang="0">
                      <a:pos x="53" y="53"/>
                    </a:cxn>
                    <a:cxn ang="0">
                      <a:pos x="47" y="55"/>
                    </a:cxn>
                    <a:cxn ang="0">
                      <a:pos x="40" y="58"/>
                    </a:cxn>
                    <a:cxn ang="0">
                      <a:pos x="34" y="64"/>
                    </a:cxn>
                    <a:cxn ang="0">
                      <a:pos x="33" y="70"/>
                    </a:cxn>
                    <a:cxn ang="0">
                      <a:pos x="19" y="66"/>
                    </a:cxn>
                    <a:cxn ang="0">
                      <a:pos x="8" y="56"/>
                    </a:cxn>
                    <a:cxn ang="0">
                      <a:pos x="1" y="42"/>
                    </a:cxn>
                    <a:cxn ang="0">
                      <a:pos x="0" y="27"/>
                    </a:cxn>
                    <a:cxn ang="0">
                      <a:pos x="1" y="16"/>
                    </a:cxn>
                    <a:cxn ang="0">
                      <a:pos x="3" y="8"/>
                    </a:cxn>
                    <a:cxn ang="0">
                      <a:pos x="0" y="0"/>
                    </a:cxn>
                  </a:cxnLst>
                  <a:rect l="0" t="0" r="r" b="b"/>
                  <a:pathLst>
                    <a:path w="53" h="70">
                      <a:moveTo>
                        <a:pt x="0" y="0"/>
                      </a:moveTo>
                      <a:lnTo>
                        <a:pt x="14" y="3"/>
                      </a:lnTo>
                      <a:lnTo>
                        <a:pt x="26" y="11"/>
                      </a:lnTo>
                      <a:lnTo>
                        <a:pt x="36" y="20"/>
                      </a:lnTo>
                      <a:lnTo>
                        <a:pt x="44" y="33"/>
                      </a:lnTo>
                      <a:lnTo>
                        <a:pt x="48" y="44"/>
                      </a:lnTo>
                      <a:lnTo>
                        <a:pt x="53" y="53"/>
                      </a:lnTo>
                      <a:lnTo>
                        <a:pt x="47" y="55"/>
                      </a:lnTo>
                      <a:lnTo>
                        <a:pt x="40" y="58"/>
                      </a:lnTo>
                      <a:lnTo>
                        <a:pt x="34" y="64"/>
                      </a:lnTo>
                      <a:lnTo>
                        <a:pt x="33" y="70"/>
                      </a:lnTo>
                      <a:lnTo>
                        <a:pt x="19" y="66"/>
                      </a:lnTo>
                      <a:lnTo>
                        <a:pt x="8" y="56"/>
                      </a:lnTo>
                      <a:lnTo>
                        <a:pt x="1" y="42"/>
                      </a:lnTo>
                      <a:lnTo>
                        <a:pt x="0" y="27"/>
                      </a:lnTo>
                      <a:lnTo>
                        <a:pt x="1" y="16"/>
                      </a:lnTo>
                      <a:lnTo>
                        <a:pt x="3" y="8"/>
                      </a:lnTo>
                      <a:lnTo>
                        <a:pt x="0" y="0"/>
                      </a:lnTo>
                      <a:close/>
                    </a:path>
                  </a:pathLst>
                </a:custGeom>
                <a:grpFill/>
                <a:ln w="6350" cmpd="sng">
                  <a:solidFill>
                    <a:schemeClr val="bg2"/>
                  </a:solidFill>
                  <a:round/>
                  <a:headEnd/>
                  <a:tailEnd/>
                </a:ln>
              </p:spPr>
              <p:txBody>
                <a:bodyPr/>
                <a:lstStyle/>
                <a:p>
                  <a:endParaRPr lang="en-US"/>
                </a:p>
              </p:txBody>
            </p:sp>
            <p:sp>
              <p:nvSpPr>
                <p:cNvPr id="149" name="Freeform 148"/>
                <p:cNvSpPr>
                  <a:spLocks/>
                </p:cNvSpPr>
                <p:nvPr/>
              </p:nvSpPr>
              <p:spPr bwMode="gray">
                <a:xfrm>
                  <a:off x="1911350" y="898525"/>
                  <a:ext cx="34925" cy="88900"/>
                </a:xfrm>
                <a:custGeom>
                  <a:avLst/>
                  <a:gdLst/>
                  <a:ahLst/>
                  <a:cxnLst>
                    <a:cxn ang="0">
                      <a:pos x="20" y="0"/>
                    </a:cxn>
                    <a:cxn ang="0">
                      <a:pos x="28" y="0"/>
                    </a:cxn>
                    <a:cxn ang="0">
                      <a:pos x="28" y="12"/>
                    </a:cxn>
                    <a:cxn ang="0">
                      <a:pos x="33" y="22"/>
                    </a:cxn>
                    <a:cxn ang="0">
                      <a:pos x="39" y="29"/>
                    </a:cxn>
                    <a:cxn ang="0">
                      <a:pos x="44" y="37"/>
                    </a:cxn>
                    <a:cxn ang="0">
                      <a:pos x="45" y="45"/>
                    </a:cxn>
                    <a:cxn ang="0">
                      <a:pos x="44" y="53"/>
                    </a:cxn>
                    <a:cxn ang="0">
                      <a:pos x="34" y="65"/>
                    </a:cxn>
                    <a:cxn ang="0">
                      <a:pos x="33" y="73"/>
                    </a:cxn>
                    <a:cxn ang="0">
                      <a:pos x="33" y="100"/>
                    </a:cxn>
                    <a:cxn ang="0">
                      <a:pos x="34" y="101"/>
                    </a:cxn>
                    <a:cxn ang="0">
                      <a:pos x="39" y="111"/>
                    </a:cxn>
                    <a:cxn ang="0">
                      <a:pos x="41" y="112"/>
                    </a:cxn>
                    <a:cxn ang="0">
                      <a:pos x="27" y="112"/>
                    </a:cxn>
                    <a:cxn ang="0">
                      <a:pos x="25" y="103"/>
                    </a:cxn>
                    <a:cxn ang="0">
                      <a:pos x="20" y="97"/>
                    </a:cxn>
                    <a:cxn ang="0">
                      <a:pos x="13" y="95"/>
                    </a:cxn>
                    <a:cxn ang="0">
                      <a:pos x="0" y="94"/>
                    </a:cxn>
                    <a:cxn ang="0">
                      <a:pos x="6" y="76"/>
                    </a:cxn>
                    <a:cxn ang="0">
                      <a:pos x="13" y="64"/>
                    </a:cxn>
                    <a:cxn ang="0">
                      <a:pos x="19" y="50"/>
                    </a:cxn>
                    <a:cxn ang="0">
                      <a:pos x="24" y="34"/>
                    </a:cxn>
                    <a:cxn ang="0">
                      <a:pos x="19" y="31"/>
                    </a:cxn>
                    <a:cxn ang="0">
                      <a:pos x="14" y="29"/>
                    </a:cxn>
                    <a:cxn ang="0">
                      <a:pos x="9" y="26"/>
                    </a:cxn>
                    <a:cxn ang="0">
                      <a:pos x="6" y="23"/>
                    </a:cxn>
                    <a:cxn ang="0">
                      <a:pos x="3" y="14"/>
                    </a:cxn>
                    <a:cxn ang="0">
                      <a:pos x="6" y="8"/>
                    </a:cxn>
                    <a:cxn ang="0">
                      <a:pos x="11" y="3"/>
                    </a:cxn>
                    <a:cxn ang="0">
                      <a:pos x="20" y="0"/>
                    </a:cxn>
                  </a:cxnLst>
                  <a:rect l="0" t="0" r="r" b="b"/>
                  <a:pathLst>
                    <a:path w="45" h="112">
                      <a:moveTo>
                        <a:pt x="20" y="0"/>
                      </a:moveTo>
                      <a:lnTo>
                        <a:pt x="28" y="0"/>
                      </a:lnTo>
                      <a:lnTo>
                        <a:pt x="28" y="12"/>
                      </a:lnTo>
                      <a:lnTo>
                        <a:pt x="33" y="22"/>
                      </a:lnTo>
                      <a:lnTo>
                        <a:pt x="39" y="29"/>
                      </a:lnTo>
                      <a:lnTo>
                        <a:pt x="44" y="37"/>
                      </a:lnTo>
                      <a:lnTo>
                        <a:pt x="45" y="45"/>
                      </a:lnTo>
                      <a:lnTo>
                        <a:pt x="44" y="53"/>
                      </a:lnTo>
                      <a:lnTo>
                        <a:pt x="34" y="65"/>
                      </a:lnTo>
                      <a:lnTo>
                        <a:pt x="33" y="73"/>
                      </a:lnTo>
                      <a:lnTo>
                        <a:pt x="33" y="100"/>
                      </a:lnTo>
                      <a:lnTo>
                        <a:pt x="34" y="101"/>
                      </a:lnTo>
                      <a:lnTo>
                        <a:pt x="39" y="111"/>
                      </a:lnTo>
                      <a:lnTo>
                        <a:pt x="41" y="112"/>
                      </a:lnTo>
                      <a:lnTo>
                        <a:pt x="27" y="112"/>
                      </a:lnTo>
                      <a:lnTo>
                        <a:pt x="25" y="103"/>
                      </a:lnTo>
                      <a:lnTo>
                        <a:pt x="20" y="97"/>
                      </a:lnTo>
                      <a:lnTo>
                        <a:pt x="13" y="95"/>
                      </a:lnTo>
                      <a:lnTo>
                        <a:pt x="0" y="94"/>
                      </a:lnTo>
                      <a:lnTo>
                        <a:pt x="6" y="76"/>
                      </a:lnTo>
                      <a:lnTo>
                        <a:pt x="13" y="64"/>
                      </a:lnTo>
                      <a:lnTo>
                        <a:pt x="19" y="50"/>
                      </a:lnTo>
                      <a:lnTo>
                        <a:pt x="24" y="34"/>
                      </a:lnTo>
                      <a:lnTo>
                        <a:pt x="19" y="31"/>
                      </a:lnTo>
                      <a:lnTo>
                        <a:pt x="14" y="29"/>
                      </a:lnTo>
                      <a:lnTo>
                        <a:pt x="9" y="26"/>
                      </a:lnTo>
                      <a:lnTo>
                        <a:pt x="6" y="23"/>
                      </a:lnTo>
                      <a:lnTo>
                        <a:pt x="3" y="14"/>
                      </a:lnTo>
                      <a:lnTo>
                        <a:pt x="6" y="8"/>
                      </a:lnTo>
                      <a:lnTo>
                        <a:pt x="11" y="3"/>
                      </a:lnTo>
                      <a:lnTo>
                        <a:pt x="20" y="0"/>
                      </a:lnTo>
                      <a:close/>
                    </a:path>
                  </a:pathLst>
                </a:custGeom>
                <a:grpFill/>
                <a:ln w="6350" cmpd="sng">
                  <a:solidFill>
                    <a:schemeClr val="bg2"/>
                  </a:solidFill>
                  <a:round/>
                  <a:headEnd/>
                  <a:tailEnd/>
                </a:ln>
              </p:spPr>
              <p:txBody>
                <a:bodyPr/>
                <a:lstStyle/>
                <a:p>
                  <a:endParaRPr lang="en-US"/>
                </a:p>
              </p:txBody>
            </p:sp>
            <p:sp>
              <p:nvSpPr>
                <p:cNvPr id="150" name="Freeform 149"/>
                <p:cNvSpPr>
                  <a:spLocks/>
                </p:cNvSpPr>
                <p:nvPr/>
              </p:nvSpPr>
              <p:spPr bwMode="gray">
                <a:xfrm>
                  <a:off x="2125662" y="1612900"/>
                  <a:ext cx="41275" cy="12700"/>
                </a:xfrm>
                <a:custGeom>
                  <a:avLst/>
                  <a:gdLst/>
                  <a:ahLst/>
                  <a:cxnLst>
                    <a:cxn ang="0">
                      <a:pos x="37" y="0"/>
                    </a:cxn>
                    <a:cxn ang="0">
                      <a:pos x="42" y="0"/>
                    </a:cxn>
                    <a:cxn ang="0">
                      <a:pos x="47" y="3"/>
                    </a:cxn>
                    <a:cxn ang="0">
                      <a:pos x="50" y="5"/>
                    </a:cxn>
                    <a:cxn ang="0">
                      <a:pos x="53" y="8"/>
                    </a:cxn>
                    <a:cxn ang="0">
                      <a:pos x="48" y="9"/>
                    </a:cxn>
                    <a:cxn ang="0">
                      <a:pos x="45" y="11"/>
                    </a:cxn>
                    <a:cxn ang="0">
                      <a:pos x="42" y="11"/>
                    </a:cxn>
                    <a:cxn ang="0">
                      <a:pos x="37" y="9"/>
                    </a:cxn>
                    <a:cxn ang="0">
                      <a:pos x="34" y="9"/>
                    </a:cxn>
                    <a:cxn ang="0">
                      <a:pos x="25" y="11"/>
                    </a:cxn>
                    <a:cxn ang="0">
                      <a:pos x="17" y="14"/>
                    </a:cxn>
                    <a:cxn ang="0">
                      <a:pos x="7" y="16"/>
                    </a:cxn>
                    <a:cxn ang="0">
                      <a:pos x="3" y="14"/>
                    </a:cxn>
                    <a:cxn ang="0">
                      <a:pos x="0" y="8"/>
                    </a:cxn>
                    <a:cxn ang="0">
                      <a:pos x="20" y="3"/>
                    </a:cxn>
                    <a:cxn ang="0">
                      <a:pos x="37" y="0"/>
                    </a:cxn>
                  </a:cxnLst>
                  <a:rect l="0" t="0" r="r" b="b"/>
                  <a:pathLst>
                    <a:path w="53" h="16">
                      <a:moveTo>
                        <a:pt x="37" y="0"/>
                      </a:moveTo>
                      <a:lnTo>
                        <a:pt x="42" y="0"/>
                      </a:lnTo>
                      <a:lnTo>
                        <a:pt x="47" y="3"/>
                      </a:lnTo>
                      <a:lnTo>
                        <a:pt x="50" y="5"/>
                      </a:lnTo>
                      <a:lnTo>
                        <a:pt x="53" y="8"/>
                      </a:lnTo>
                      <a:lnTo>
                        <a:pt x="48" y="9"/>
                      </a:lnTo>
                      <a:lnTo>
                        <a:pt x="45" y="11"/>
                      </a:lnTo>
                      <a:lnTo>
                        <a:pt x="42" y="11"/>
                      </a:lnTo>
                      <a:lnTo>
                        <a:pt x="37" y="9"/>
                      </a:lnTo>
                      <a:lnTo>
                        <a:pt x="34" y="9"/>
                      </a:lnTo>
                      <a:lnTo>
                        <a:pt x="25" y="11"/>
                      </a:lnTo>
                      <a:lnTo>
                        <a:pt x="17" y="14"/>
                      </a:lnTo>
                      <a:lnTo>
                        <a:pt x="7" y="16"/>
                      </a:lnTo>
                      <a:lnTo>
                        <a:pt x="3" y="14"/>
                      </a:lnTo>
                      <a:lnTo>
                        <a:pt x="0" y="8"/>
                      </a:lnTo>
                      <a:lnTo>
                        <a:pt x="20" y="3"/>
                      </a:lnTo>
                      <a:lnTo>
                        <a:pt x="37" y="0"/>
                      </a:lnTo>
                      <a:close/>
                    </a:path>
                  </a:pathLst>
                </a:custGeom>
                <a:grpFill/>
                <a:ln w="6350" cmpd="sng">
                  <a:solidFill>
                    <a:schemeClr val="bg2"/>
                  </a:solidFill>
                  <a:round/>
                  <a:headEnd/>
                  <a:tailEnd/>
                </a:ln>
              </p:spPr>
              <p:txBody>
                <a:bodyPr/>
                <a:lstStyle/>
                <a:p>
                  <a:endParaRPr lang="en-US"/>
                </a:p>
              </p:txBody>
            </p:sp>
            <p:sp>
              <p:nvSpPr>
                <p:cNvPr id="151" name="Freeform 150"/>
                <p:cNvSpPr>
                  <a:spLocks/>
                </p:cNvSpPr>
                <p:nvPr/>
              </p:nvSpPr>
              <p:spPr bwMode="gray">
                <a:xfrm>
                  <a:off x="2349500" y="2076450"/>
                  <a:ext cx="46037" cy="98425"/>
                </a:xfrm>
                <a:custGeom>
                  <a:avLst/>
                  <a:gdLst/>
                  <a:ahLst/>
                  <a:cxnLst>
                    <a:cxn ang="0">
                      <a:pos x="36" y="0"/>
                    </a:cxn>
                    <a:cxn ang="0">
                      <a:pos x="44" y="9"/>
                    </a:cxn>
                    <a:cxn ang="0">
                      <a:pos x="50" y="19"/>
                    </a:cxn>
                    <a:cxn ang="0">
                      <a:pos x="55" y="30"/>
                    </a:cxn>
                    <a:cxn ang="0">
                      <a:pos x="56" y="44"/>
                    </a:cxn>
                    <a:cxn ang="0">
                      <a:pos x="56" y="53"/>
                    </a:cxn>
                    <a:cxn ang="0">
                      <a:pos x="55" y="55"/>
                    </a:cxn>
                    <a:cxn ang="0">
                      <a:pos x="51" y="56"/>
                    </a:cxn>
                    <a:cxn ang="0">
                      <a:pos x="51" y="59"/>
                    </a:cxn>
                    <a:cxn ang="0">
                      <a:pos x="53" y="63"/>
                    </a:cxn>
                    <a:cxn ang="0">
                      <a:pos x="56" y="64"/>
                    </a:cxn>
                    <a:cxn ang="0">
                      <a:pos x="58" y="66"/>
                    </a:cxn>
                    <a:cxn ang="0">
                      <a:pos x="53" y="70"/>
                    </a:cxn>
                    <a:cxn ang="0">
                      <a:pos x="53" y="95"/>
                    </a:cxn>
                    <a:cxn ang="0">
                      <a:pos x="51" y="103"/>
                    </a:cxn>
                    <a:cxn ang="0">
                      <a:pos x="48" y="113"/>
                    </a:cxn>
                    <a:cxn ang="0">
                      <a:pos x="44" y="122"/>
                    </a:cxn>
                    <a:cxn ang="0">
                      <a:pos x="36" y="125"/>
                    </a:cxn>
                    <a:cxn ang="0">
                      <a:pos x="31" y="125"/>
                    </a:cxn>
                    <a:cxn ang="0">
                      <a:pos x="28" y="124"/>
                    </a:cxn>
                    <a:cxn ang="0">
                      <a:pos x="23" y="114"/>
                    </a:cxn>
                    <a:cxn ang="0">
                      <a:pos x="23" y="84"/>
                    </a:cxn>
                    <a:cxn ang="0">
                      <a:pos x="11" y="84"/>
                    </a:cxn>
                    <a:cxn ang="0">
                      <a:pos x="12" y="89"/>
                    </a:cxn>
                    <a:cxn ang="0">
                      <a:pos x="14" y="91"/>
                    </a:cxn>
                    <a:cxn ang="0">
                      <a:pos x="15" y="94"/>
                    </a:cxn>
                    <a:cxn ang="0">
                      <a:pos x="15" y="105"/>
                    </a:cxn>
                    <a:cxn ang="0">
                      <a:pos x="14" y="108"/>
                    </a:cxn>
                    <a:cxn ang="0">
                      <a:pos x="14" y="111"/>
                    </a:cxn>
                    <a:cxn ang="0">
                      <a:pos x="12" y="113"/>
                    </a:cxn>
                    <a:cxn ang="0">
                      <a:pos x="9" y="114"/>
                    </a:cxn>
                    <a:cxn ang="0">
                      <a:pos x="6" y="111"/>
                    </a:cxn>
                    <a:cxn ang="0">
                      <a:pos x="4" y="102"/>
                    </a:cxn>
                    <a:cxn ang="0">
                      <a:pos x="4" y="77"/>
                    </a:cxn>
                    <a:cxn ang="0">
                      <a:pos x="8" y="70"/>
                    </a:cxn>
                    <a:cxn ang="0">
                      <a:pos x="8" y="66"/>
                    </a:cxn>
                    <a:cxn ang="0">
                      <a:pos x="9" y="63"/>
                    </a:cxn>
                    <a:cxn ang="0">
                      <a:pos x="3" y="59"/>
                    </a:cxn>
                    <a:cxn ang="0">
                      <a:pos x="1" y="58"/>
                    </a:cxn>
                    <a:cxn ang="0">
                      <a:pos x="0" y="55"/>
                    </a:cxn>
                    <a:cxn ang="0">
                      <a:pos x="4" y="53"/>
                    </a:cxn>
                    <a:cxn ang="0">
                      <a:pos x="11" y="53"/>
                    </a:cxn>
                    <a:cxn ang="0">
                      <a:pos x="15" y="55"/>
                    </a:cxn>
                    <a:cxn ang="0">
                      <a:pos x="15" y="30"/>
                    </a:cxn>
                    <a:cxn ang="0">
                      <a:pos x="31" y="30"/>
                    </a:cxn>
                    <a:cxn ang="0">
                      <a:pos x="30" y="25"/>
                    </a:cxn>
                    <a:cxn ang="0">
                      <a:pos x="28" y="22"/>
                    </a:cxn>
                    <a:cxn ang="0">
                      <a:pos x="25" y="20"/>
                    </a:cxn>
                    <a:cxn ang="0">
                      <a:pos x="23" y="17"/>
                    </a:cxn>
                    <a:cxn ang="0">
                      <a:pos x="20" y="16"/>
                    </a:cxn>
                    <a:cxn ang="0">
                      <a:pos x="19" y="13"/>
                    </a:cxn>
                    <a:cxn ang="0">
                      <a:pos x="19" y="9"/>
                    </a:cxn>
                    <a:cxn ang="0">
                      <a:pos x="25" y="8"/>
                    </a:cxn>
                    <a:cxn ang="0">
                      <a:pos x="30" y="8"/>
                    </a:cxn>
                    <a:cxn ang="0">
                      <a:pos x="36" y="9"/>
                    </a:cxn>
                    <a:cxn ang="0">
                      <a:pos x="34" y="6"/>
                    </a:cxn>
                    <a:cxn ang="0">
                      <a:pos x="33" y="5"/>
                    </a:cxn>
                    <a:cxn ang="0">
                      <a:pos x="34" y="3"/>
                    </a:cxn>
                    <a:cxn ang="0">
                      <a:pos x="36" y="0"/>
                    </a:cxn>
                  </a:cxnLst>
                  <a:rect l="0" t="0" r="r" b="b"/>
                  <a:pathLst>
                    <a:path w="58" h="125">
                      <a:moveTo>
                        <a:pt x="36" y="0"/>
                      </a:moveTo>
                      <a:lnTo>
                        <a:pt x="44" y="9"/>
                      </a:lnTo>
                      <a:lnTo>
                        <a:pt x="50" y="19"/>
                      </a:lnTo>
                      <a:lnTo>
                        <a:pt x="55" y="30"/>
                      </a:lnTo>
                      <a:lnTo>
                        <a:pt x="56" y="44"/>
                      </a:lnTo>
                      <a:lnTo>
                        <a:pt x="56" y="53"/>
                      </a:lnTo>
                      <a:lnTo>
                        <a:pt x="55" y="55"/>
                      </a:lnTo>
                      <a:lnTo>
                        <a:pt x="51" y="56"/>
                      </a:lnTo>
                      <a:lnTo>
                        <a:pt x="51" y="59"/>
                      </a:lnTo>
                      <a:lnTo>
                        <a:pt x="53" y="63"/>
                      </a:lnTo>
                      <a:lnTo>
                        <a:pt x="56" y="64"/>
                      </a:lnTo>
                      <a:lnTo>
                        <a:pt x="58" y="66"/>
                      </a:lnTo>
                      <a:lnTo>
                        <a:pt x="53" y="70"/>
                      </a:lnTo>
                      <a:lnTo>
                        <a:pt x="53" y="95"/>
                      </a:lnTo>
                      <a:lnTo>
                        <a:pt x="51" y="103"/>
                      </a:lnTo>
                      <a:lnTo>
                        <a:pt x="48" y="113"/>
                      </a:lnTo>
                      <a:lnTo>
                        <a:pt x="44" y="122"/>
                      </a:lnTo>
                      <a:lnTo>
                        <a:pt x="36" y="125"/>
                      </a:lnTo>
                      <a:lnTo>
                        <a:pt x="31" y="125"/>
                      </a:lnTo>
                      <a:lnTo>
                        <a:pt x="28" y="124"/>
                      </a:lnTo>
                      <a:lnTo>
                        <a:pt x="23" y="114"/>
                      </a:lnTo>
                      <a:lnTo>
                        <a:pt x="23" y="84"/>
                      </a:lnTo>
                      <a:lnTo>
                        <a:pt x="11" y="84"/>
                      </a:lnTo>
                      <a:lnTo>
                        <a:pt x="12" y="89"/>
                      </a:lnTo>
                      <a:lnTo>
                        <a:pt x="14" y="91"/>
                      </a:lnTo>
                      <a:lnTo>
                        <a:pt x="15" y="94"/>
                      </a:lnTo>
                      <a:lnTo>
                        <a:pt x="15" y="105"/>
                      </a:lnTo>
                      <a:lnTo>
                        <a:pt x="14" y="108"/>
                      </a:lnTo>
                      <a:lnTo>
                        <a:pt x="14" y="111"/>
                      </a:lnTo>
                      <a:lnTo>
                        <a:pt x="12" y="113"/>
                      </a:lnTo>
                      <a:lnTo>
                        <a:pt x="9" y="114"/>
                      </a:lnTo>
                      <a:lnTo>
                        <a:pt x="6" y="111"/>
                      </a:lnTo>
                      <a:lnTo>
                        <a:pt x="4" y="102"/>
                      </a:lnTo>
                      <a:lnTo>
                        <a:pt x="4" y="77"/>
                      </a:lnTo>
                      <a:lnTo>
                        <a:pt x="8" y="70"/>
                      </a:lnTo>
                      <a:lnTo>
                        <a:pt x="8" y="66"/>
                      </a:lnTo>
                      <a:lnTo>
                        <a:pt x="9" y="63"/>
                      </a:lnTo>
                      <a:lnTo>
                        <a:pt x="3" y="59"/>
                      </a:lnTo>
                      <a:lnTo>
                        <a:pt x="1" y="58"/>
                      </a:lnTo>
                      <a:lnTo>
                        <a:pt x="0" y="55"/>
                      </a:lnTo>
                      <a:lnTo>
                        <a:pt x="4" y="53"/>
                      </a:lnTo>
                      <a:lnTo>
                        <a:pt x="11" y="53"/>
                      </a:lnTo>
                      <a:lnTo>
                        <a:pt x="15" y="55"/>
                      </a:lnTo>
                      <a:lnTo>
                        <a:pt x="15" y="30"/>
                      </a:lnTo>
                      <a:lnTo>
                        <a:pt x="31" y="30"/>
                      </a:lnTo>
                      <a:lnTo>
                        <a:pt x="30" y="25"/>
                      </a:lnTo>
                      <a:lnTo>
                        <a:pt x="28" y="22"/>
                      </a:lnTo>
                      <a:lnTo>
                        <a:pt x="25" y="20"/>
                      </a:lnTo>
                      <a:lnTo>
                        <a:pt x="23" y="17"/>
                      </a:lnTo>
                      <a:lnTo>
                        <a:pt x="20" y="16"/>
                      </a:lnTo>
                      <a:lnTo>
                        <a:pt x="19" y="13"/>
                      </a:lnTo>
                      <a:lnTo>
                        <a:pt x="19" y="9"/>
                      </a:lnTo>
                      <a:lnTo>
                        <a:pt x="25" y="8"/>
                      </a:lnTo>
                      <a:lnTo>
                        <a:pt x="30" y="8"/>
                      </a:lnTo>
                      <a:lnTo>
                        <a:pt x="36" y="9"/>
                      </a:lnTo>
                      <a:lnTo>
                        <a:pt x="34" y="6"/>
                      </a:lnTo>
                      <a:lnTo>
                        <a:pt x="33" y="5"/>
                      </a:lnTo>
                      <a:lnTo>
                        <a:pt x="34" y="3"/>
                      </a:lnTo>
                      <a:lnTo>
                        <a:pt x="36" y="0"/>
                      </a:lnTo>
                      <a:close/>
                    </a:path>
                  </a:pathLst>
                </a:custGeom>
                <a:grpFill/>
                <a:ln w="6350" cmpd="sng">
                  <a:solidFill>
                    <a:schemeClr val="bg2"/>
                  </a:solidFill>
                  <a:round/>
                  <a:headEnd/>
                  <a:tailEnd/>
                </a:ln>
              </p:spPr>
              <p:txBody>
                <a:bodyPr/>
                <a:lstStyle/>
                <a:p>
                  <a:endParaRPr lang="en-US"/>
                </a:p>
              </p:txBody>
            </p:sp>
            <p:sp>
              <p:nvSpPr>
                <p:cNvPr id="152" name="Freeform 151"/>
                <p:cNvSpPr>
                  <a:spLocks/>
                </p:cNvSpPr>
                <p:nvPr/>
              </p:nvSpPr>
              <p:spPr bwMode="gray">
                <a:xfrm>
                  <a:off x="2344737" y="2019300"/>
                  <a:ext cx="69850" cy="57150"/>
                </a:xfrm>
                <a:custGeom>
                  <a:avLst/>
                  <a:gdLst/>
                  <a:ahLst/>
                  <a:cxnLst>
                    <a:cxn ang="0">
                      <a:pos x="51" y="0"/>
                    </a:cxn>
                    <a:cxn ang="0">
                      <a:pos x="57" y="0"/>
                    </a:cxn>
                    <a:cxn ang="0">
                      <a:pos x="62" y="8"/>
                    </a:cxn>
                    <a:cxn ang="0">
                      <a:pos x="78" y="20"/>
                    </a:cxn>
                    <a:cxn ang="0">
                      <a:pos x="84" y="27"/>
                    </a:cxn>
                    <a:cxn ang="0">
                      <a:pos x="87" y="38"/>
                    </a:cxn>
                    <a:cxn ang="0">
                      <a:pos x="84" y="42"/>
                    </a:cxn>
                    <a:cxn ang="0">
                      <a:pos x="76" y="50"/>
                    </a:cxn>
                    <a:cxn ang="0">
                      <a:pos x="68" y="55"/>
                    </a:cxn>
                    <a:cxn ang="0">
                      <a:pos x="62" y="58"/>
                    </a:cxn>
                    <a:cxn ang="0">
                      <a:pos x="57" y="58"/>
                    </a:cxn>
                    <a:cxn ang="0">
                      <a:pos x="54" y="56"/>
                    </a:cxn>
                    <a:cxn ang="0">
                      <a:pos x="50" y="53"/>
                    </a:cxn>
                    <a:cxn ang="0">
                      <a:pos x="48" y="52"/>
                    </a:cxn>
                    <a:cxn ang="0">
                      <a:pos x="46" y="49"/>
                    </a:cxn>
                    <a:cxn ang="0">
                      <a:pos x="46" y="47"/>
                    </a:cxn>
                    <a:cxn ang="0">
                      <a:pos x="45" y="45"/>
                    </a:cxn>
                    <a:cxn ang="0">
                      <a:pos x="45" y="39"/>
                    </a:cxn>
                    <a:cxn ang="0">
                      <a:pos x="36" y="45"/>
                    </a:cxn>
                    <a:cxn ang="0">
                      <a:pos x="26" y="55"/>
                    </a:cxn>
                    <a:cxn ang="0">
                      <a:pos x="17" y="66"/>
                    </a:cxn>
                    <a:cxn ang="0">
                      <a:pos x="9" y="74"/>
                    </a:cxn>
                    <a:cxn ang="0">
                      <a:pos x="0" y="74"/>
                    </a:cxn>
                    <a:cxn ang="0">
                      <a:pos x="6" y="63"/>
                    </a:cxn>
                    <a:cxn ang="0">
                      <a:pos x="12" y="50"/>
                    </a:cxn>
                    <a:cxn ang="0">
                      <a:pos x="21" y="42"/>
                    </a:cxn>
                    <a:cxn ang="0">
                      <a:pos x="20" y="38"/>
                    </a:cxn>
                    <a:cxn ang="0">
                      <a:pos x="23" y="31"/>
                    </a:cxn>
                    <a:cxn ang="0">
                      <a:pos x="25" y="30"/>
                    </a:cxn>
                    <a:cxn ang="0">
                      <a:pos x="28" y="28"/>
                    </a:cxn>
                    <a:cxn ang="0">
                      <a:pos x="29" y="25"/>
                    </a:cxn>
                    <a:cxn ang="0">
                      <a:pos x="32" y="24"/>
                    </a:cxn>
                    <a:cxn ang="0">
                      <a:pos x="32" y="19"/>
                    </a:cxn>
                    <a:cxn ang="0">
                      <a:pos x="28" y="14"/>
                    </a:cxn>
                    <a:cxn ang="0">
                      <a:pos x="28" y="13"/>
                    </a:cxn>
                    <a:cxn ang="0">
                      <a:pos x="29" y="10"/>
                    </a:cxn>
                    <a:cxn ang="0">
                      <a:pos x="31" y="5"/>
                    </a:cxn>
                    <a:cxn ang="0">
                      <a:pos x="37" y="2"/>
                    </a:cxn>
                    <a:cxn ang="0">
                      <a:pos x="40" y="2"/>
                    </a:cxn>
                    <a:cxn ang="0">
                      <a:pos x="43" y="3"/>
                    </a:cxn>
                    <a:cxn ang="0">
                      <a:pos x="45" y="6"/>
                    </a:cxn>
                    <a:cxn ang="0">
                      <a:pos x="51" y="13"/>
                    </a:cxn>
                    <a:cxn ang="0">
                      <a:pos x="51" y="0"/>
                    </a:cxn>
                  </a:cxnLst>
                  <a:rect l="0" t="0" r="r" b="b"/>
                  <a:pathLst>
                    <a:path w="87" h="74">
                      <a:moveTo>
                        <a:pt x="51" y="0"/>
                      </a:moveTo>
                      <a:lnTo>
                        <a:pt x="57" y="0"/>
                      </a:lnTo>
                      <a:lnTo>
                        <a:pt x="62" y="8"/>
                      </a:lnTo>
                      <a:lnTo>
                        <a:pt x="78" y="20"/>
                      </a:lnTo>
                      <a:lnTo>
                        <a:pt x="84" y="27"/>
                      </a:lnTo>
                      <a:lnTo>
                        <a:pt x="87" y="38"/>
                      </a:lnTo>
                      <a:lnTo>
                        <a:pt x="84" y="42"/>
                      </a:lnTo>
                      <a:lnTo>
                        <a:pt x="76" y="50"/>
                      </a:lnTo>
                      <a:lnTo>
                        <a:pt x="68" y="55"/>
                      </a:lnTo>
                      <a:lnTo>
                        <a:pt x="62" y="58"/>
                      </a:lnTo>
                      <a:lnTo>
                        <a:pt x="57" y="58"/>
                      </a:lnTo>
                      <a:lnTo>
                        <a:pt x="54" y="56"/>
                      </a:lnTo>
                      <a:lnTo>
                        <a:pt x="50" y="53"/>
                      </a:lnTo>
                      <a:lnTo>
                        <a:pt x="48" y="52"/>
                      </a:lnTo>
                      <a:lnTo>
                        <a:pt x="46" y="49"/>
                      </a:lnTo>
                      <a:lnTo>
                        <a:pt x="46" y="47"/>
                      </a:lnTo>
                      <a:lnTo>
                        <a:pt x="45" y="45"/>
                      </a:lnTo>
                      <a:lnTo>
                        <a:pt x="45" y="39"/>
                      </a:lnTo>
                      <a:lnTo>
                        <a:pt x="36" y="45"/>
                      </a:lnTo>
                      <a:lnTo>
                        <a:pt x="26" y="55"/>
                      </a:lnTo>
                      <a:lnTo>
                        <a:pt x="17" y="66"/>
                      </a:lnTo>
                      <a:lnTo>
                        <a:pt x="9" y="74"/>
                      </a:lnTo>
                      <a:lnTo>
                        <a:pt x="0" y="74"/>
                      </a:lnTo>
                      <a:lnTo>
                        <a:pt x="6" y="63"/>
                      </a:lnTo>
                      <a:lnTo>
                        <a:pt x="12" y="50"/>
                      </a:lnTo>
                      <a:lnTo>
                        <a:pt x="21" y="42"/>
                      </a:lnTo>
                      <a:lnTo>
                        <a:pt x="20" y="38"/>
                      </a:lnTo>
                      <a:lnTo>
                        <a:pt x="23" y="31"/>
                      </a:lnTo>
                      <a:lnTo>
                        <a:pt x="25" y="30"/>
                      </a:lnTo>
                      <a:lnTo>
                        <a:pt x="28" y="28"/>
                      </a:lnTo>
                      <a:lnTo>
                        <a:pt x="29" y="25"/>
                      </a:lnTo>
                      <a:lnTo>
                        <a:pt x="32" y="24"/>
                      </a:lnTo>
                      <a:lnTo>
                        <a:pt x="32" y="19"/>
                      </a:lnTo>
                      <a:lnTo>
                        <a:pt x="28" y="14"/>
                      </a:lnTo>
                      <a:lnTo>
                        <a:pt x="28" y="13"/>
                      </a:lnTo>
                      <a:lnTo>
                        <a:pt x="29" y="10"/>
                      </a:lnTo>
                      <a:lnTo>
                        <a:pt x="31" y="5"/>
                      </a:lnTo>
                      <a:lnTo>
                        <a:pt x="37" y="2"/>
                      </a:lnTo>
                      <a:lnTo>
                        <a:pt x="40" y="2"/>
                      </a:lnTo>
                      <a:lnTo>
                        <a:pt x="43" y="3"/>
                      </a:lnTo>
                      <a:lnTo>
                        <a:pt x="45" y="6"/>
                      </a:lnTo>
                      <a:lnTo>
                        <a:pt x="51" y="13"/>
                      </a:lnTo>
                      <a:lnTo>
                        <a:pt x="51" y="0"/>
                      </a:lnTo>
                      <a:close/>
                    </a:path>
                  </a:pathLst>
                </a:custGeom>
                <a:grpFill/>
                <a:ln w="6350" cmpd="sng">
                  <a:solidFill>
                    <a:schemeClr val="bg2"/>
                  </a:solidFill>
                  <a:round/>
                  <a:headEnd/>
                  <a:tailEnd/>
                </a:ln>
              </p:spPr>
              <p:txBody>
                <a:bodyPr/>
                <a:lstStyle/>
                <a:p>
                  <a:endParaRPr lang="en-US"/>
                </a:p>
              </p:txBody>
            </p:sp>
            <p:sp>
              <p:nvSpPr>
                <p:cNvPr id="153" name="Freeform 152"/>
                <p:cNvSpPr>
                  <a:spLocks noEditPoints="1"/>
                </p:cNvSpPr>
                <p:nvPr/>
              </p:nvSpPr>
              <p:spPr bwMode="gray">
                <a:xfrm>
                  <a:off x="2332037" y="1920875"/>
                  <a:ext cx="57150" cy="131762"/>
                </a:xfrm>
                <a:custGeom>
                  <a:avLst/>
                  <a:gdLst/>
                  <a:ahLst/>
                  <a:cxnLst>
                    <a:cxn ang="0">
                      <a:pos x="44" y="73"/>
                    </a:cxn>
                    <a:cxn ang="0">
                      <a:pos x="43" y="70"/>
                    </a:cxn>
                    <a:cxn ang="0">
                      <a:pos x="49" y="3"/>
                    </a:cxn>
                    <a:cxn ang="0">
                      <a:pos x="55" y="11"/>
                    </a:cxn>
                    <a:cxn ang="0">
                      <a:pos x="60" y="20"/>
                    </a:cxn>
                    <a:cxn ang="0">
                      <a:pos x="54" y="23"/>
                    </a:cxn>
                    <a:cxn ang="0">
                      <a:pos x="63" y="29"/>
                    </a:cxn>
                    <a:cxn ang="0">
                      <a:pos x="72" y="39"/>
                    </a:cxn>
                    <a:cxn ang="0">
                      <a:pos x="71" y="45"/>
                    </a:cxn>
                    <a:cxn ang="0">
                      <a:pos x="64" y="47"/>
                    </a:cxn>
                    <a:cxn ang="0">
                      <a:pos x="61" y="65"/>
                    </a:cxn>
                    <a:cxn ang="0">
                      <a:pos x="52" y="78"/>
                    </a:cxn>
                    <a:cxn ang="0">
                      <a:pos x="49" y="78"/>
                    </a:cxn>
                    <a:cxn ang="0">
                      <a:pos x="46" y="90"/>
                    </a:cxn>
                    <a:cxn ang="0">
                      <a:pos x="38" y="95"/>
                    </a:cxn>
                    <a:cxn ang="0">
                      <a:pos x="43" y="103"/>
                    </a:cxn>
                    <a:cxn ang="0">
                      <a:pos x="41" y="114"/>
                    </a:cxn>
                    <a:cxn ang="0">
                      <a:pos x="24" y="151"/>
                    </a:cxn>
                    <a:cxn ang="0">
                      <a:pos x="14" y="165"/>
                    </a:cxn>
                    <a:cxn ang="0">
                      <a:pos x="7" y="159"/>
                    </a:cxn>
                    <a:cxn ang="0">
                      <a:pos x="8" y="147"/>
                    </a:cxn>
                    <a:cxn ang="0">
                      <a:pos x="16" y="134"/>
                    </a:cxn>
                    <a:cxn ang="0">
                      <a:pos x="13" y="129"/>
                    </a:cxn>
                    <a:cxn ang="0">
                      <a:pos x="14" y="123"/>
                    </a:cxn>
                    <a:cxn ang="0">
                      <a:pos x="13" y="118"/>
                    </a:cxn>
                    <a:cxn ang="0">
                      <a:pos x="11" y="111"/>
                    </a:cxn>
                    <a:cxn ang="0">
                      <a:pos x="16" y="104"/>
                    </a:cxn>
                    <a:cxn ang="0">
                      <a:pos x="24" y="100"/>
                    </a:cxn>
                    <a:cxn ang="0">
                      <a:pos x="18" y="86"/>
                    </a:cxn>
                    <a:cxn ang="0">
                      <a:pos x="10" y="92"/>
                    </a:cxn>
                    <a:cxn ang="0">
                      <a:pos x="5" y="90"/>
                    </a:cxn>
                    <a:cxn ang="0">
                      <a:pos x="0" y="89"/>
                    </a:cxn>
                    <a:cxn ang="0">
                      <a:pos x="3" y="86"/>
                    </a:cxn>
                    <a:cxn ang="0">
                      <a:pos x="10" y="70"/>
                    </a:cxn>
                    <a:cxn ang="0">
                      <a:pos x="16" y="25"/>
                    </a:cxn>
                    <a:cxn ang="0">
                      <a:pos x="27" y="3"/>
                    </a:cxn>
                  </a:cxnLst>
                  <a:rect l="0" t="0" r="r" b="b"/>
                  <a:pathLst>
                    <a:path w="72" h="165">
                      <a:moveTo>
                        <a:pt x="43" y="70"/>
                      </a:moveTo>
                      <a:lnTo>
                        <a:pt x="44" y="73"/>
                      </a:lnTo>
                      <a:lnTo>
                        <a:pt x="46" y="73"/>
                      </a:lnTo>
                      <a:lnTo>
                        <a:pt x="43" y="70"/>
                      </a:lnTo>
                      <a:close/>
                      <a:moveTo>
                        <a:pt x="39" y="0"/>
                      </a:moveTo>
                      <a:lnTo>
                        <a:pt x="49" y="3"/>
                      </a:lnTo>
                      <a:lnTo>
                        <a:pt x="52" y="7"/>
                      </a:lnTo>
                      <a:lnTo>
                        <a:pt x="55" y="11"/>
                      </a:lnTo>
                      <a:lnTo>
                        <a:pt x="57" y="15"/>
                      </a:lnTo>
                      <a:lnTo>
                        <a:pt x="60" y="20"/>
                      </a:lnTo>
                      <a:lnTo>
                        <a:pt x="61" y="23"/>
                      </a:lnTo>
                      <a:lnTo>
                        <a:pt x="54" y="23"/>
                      </a:lnTo>
                      <a:lnTo>
                        <a:pt x="58" y="28"/>
                      </a:lnTo>
                      <a:lnTo>
                        <a:pt x="63" y="29"/>
                      </a:lnTo>
                      <a:lnTo>
                        <a:pt x="69" y="33"/>
                      </a:lnTo>
                      <a:lnTo>
                        <a:pt x="72" y="39"/>
                      </a:lnTo>
                      <a:lnTo>
                        <a:pt x="72" y="42"/>
                      </a:lnTo>
                      <a:lnTo>
                        <a:pt x="71" y="45"/>
                      </a:lnTo>
                      <a:lnTo>
                        <a:pt x="68" y="47"/>
                      </a:lnTo>
                      <a:lnTo>
                        <a:pt x="64" y="47"/>
                      </a:lnTo>
                      <a:lnTo>
                        <a:pt x="63" y="54"/>
                      </a:lnTo>
                      <a:lnTo>
                        <a:pt x="61" y="65"/>
                      </a:lnTo>
                      <a:lnTo>
                        <a:pt x="57" y="75"/>
                      </a:lnTo>
                      <a:lnTo>
                        <a:pt x="52" y="78"/>
                      </a:lnTo>
                      <a:lnTo>
                        <a:pt x="47" y="76"/>
                      </a:lnTo>
                      <a:lnTo>
                        <a:pt x="49" y="78"/>
                      </a:lnTo>
                      <a:lnTo>
                        <a:pt x="49" y="81"/>
                      </a:lnTo>
                      <a:lnTo>
                        <a:pt x="46" y="90"/>
                      </a:lnTo>
                      <a:lnTo>
                        <a:pt x="43" y="93"/>
                      </a:lnTo>
                      <a:lnTo>
                        <a:pt x="38" y="95"/>
                      </a:lnTo>
                      <a:lnTo>
                        <a:pt x="38" y="98"/>
                      </a:lnTo>
                      <a:lnTo>
                        <a:pt x="43" y="103"/>
                      </a:lnTo>
                      <a:lnTo>
                        <a:pt x="43" y="106"/>
                      </a:lnTo>
                      <a:lnTo>
                        <a:pt x="41" y="114"/>
                      </a:lnTo>
                      <a:lnTo>
                        <a:pt x="36" y="126"/>
                      </a:lnTo>
                      <a:lnTo>
                        <a:pt x="24" y="151"/>
                      </a:lnTo>
                      <a:lnTo>
                        <a:pt x="19" y="162"/>
                      </a:lnTo>
                      <a:lnTo>
                        <a:pt x="14" y="165"/>
                      </a:lnTo>
                      <a:lnTo>
                        <a:pt x="8" y="162"/>
                      </a:lnTo>
                      <a:lnTo>
                        <a:pt x="7" y="159"/>
                      </a:lnTo>
                      <a:lnTo>
                        <a:pt x="7" y="156"/>
                      </a:lnTo>
                      <a:lnTo>
                        <a:pt x="8" y="147"/>
                      </a:lnTo>
                      <a:lnTo>
                        <a:pt x="11" y="140"/>
                      </a:lnTo>
                      <a:lnTo>
                        <a:pt x="16" y="134"/>
                      </a:lnTo>
                      <a:lnTo>
                        <a:pt x="21" y="129"/>
                      </a:lnTo>
                      <a:lnTo>
                        <a:pt x="13" y="129"/>
                      </a:lnTo>
                      <a:lnTo>
                        <a:pt x="13" y="125"/>
                      </a:lnTo>
                      <a:lnTo>
                        <a:pt x="14" y="123"/>
                      </a:lnTo>
                      <a:lnTo>
                        <a:pt x="13" y="122"/>
                      </a:lnTo>
                      <a:lnTo>
                        <a:pt x="13" y="118"/>
                      </a:lnTo>
                      <a:lnTo>
                        <a:pt x="11" y="117"/>
                      </a:lnTo>
                      <a:lnTo>
                        <a:pt x="11" y="111"/>
                      </a:lnTo>
                      <a:lnTo>
                        <a:pt x="13" y="108"/>
                      </a:lnTo>
                      <a:lnTo>
                        <a:pt x="16" y="104"/>
                      </a:lnTo>
                      <a:lnTo>
                        <a:pt x="19" y="104"/>
                      </a:lnTo>
                      <a:lnTo>
                        <a:pt x="24" y="100"/>
                      </a:lnTo>
                      <a:lnTo>
                        <a:pt x="21" y="95"/>
                      </a:lnTo>
                      <a:lnTo>
                        <a:pt x="18" y="86"/>
                      </a:lnTo>
                      <a:lnTo>
                        <a:pt x="14" y="87"/>
                      </a:lnTo>
                      <a:lnTo>
                        <a:pt x="10" y="92"/>
                      </a:lnTo>
                      <a:lnTo>
                        <a:pt x="7" y="92"/>
                      </a:lnTo>
                      <a:lnTo>
                        <a:pt x="5" y="90"/>
                      </a:lnTo>
                      <a:lnTo>
                        <a:pt x="2" y="89"/>
                      </a:lnTo>
                      <a:lnTo>
                        <a:pt x="0" y="89"/>
                      </a:lnTo>
                      <a:lnTo>
                        <a:pt x="0" y="87"/>
                      </a:lnTo>
                      <a:lnTo>
                        <a:pt x="3" y="86"/>
                      </a:lnTo>
                      <a:lnTo>
                        <a:pt x="8" y="86"/>
                      </a:lnTo>
                      <a:lnTo>
                        <a:pt x="10" y="70"/>
                      </a:lnTo>
                      <a:lnTo>
                        <a:pt x="13" y="56"/>
                      </a:lnTo>
                      <a:lnTo>
                        <a:pt x="16" y="25"/>
                      </a:lnTo>
                      <a:lnTo>
                        <a:pt x="19" y="11"/>
                      </a:lnTo>
                      <a:lnTo>
                        <a:pt x="27" y="3"/>
                      </a:lnTo>
                      <a:lnTo>
                        <a:pt x="39" y="0"/>
                      </a:lnTo>
                      <a:close/>
                    </a:path>
                  </a:pathLst>
                </a:custGeom>
                <a:grpFill/>
                <a:ln w="6350" cmpd="sng">
                  <a:solidFill>
                    <a:schemeClr val="bg2"/>
                  </a:solidFill>
                  <a:round/>
                  <a:headEnd/>
                  <a:tailEnd/>
                </a:ln>
              </p:spPr>
              <p:txBody>
                <a:bodyPr/>
                <a:lstStyle/>
                <a:p>
                  <a:endParaRPr lang="en-US"/>
                </a:p>
              </p:txBody>
            </p:sp>
            <p:sp>
              <p:nvSpPr>
                <p:cNvPr id="154" name="Freeform 153"/>
                <p:cNvSpPr>
                  <a:spLocks/>
                </p:cNvSpPr>
                <p:nvPr/>
              </p:nvSpPr>
              <p:spPr bwMode="gray">
                <a:xfrm>
                  <a:off x="2368550" y="1951038"/>
                  <a:ext cx="42862" cy="61912"/>
                </a:xfrm>
                <a:custGeom>
                  <a:avLst/>
                  <a:gdLst/>
                  <a:ahLst/>
                  <a:cxnLst>
                    <a:cxn ang="0">
                      <a:pos x="35" y="0"/>
                    </a:cxn>
                    <a:cxn ang="0">
                      <a:pos x="38" y="0"/>
                    </a:cxn>
                    <a:cxn ang="0">
                      <a:pos x="47" y="3"/>
                    </a:cxn>
                    <a:cxn ang="0">
                      <a:pos x="50" y="8"/>
                    </a:cxn>
                    <a:cxn ang="0">
                      <a:pos x="53" y="17"/>
                    </a:cxn>
                    <a:cxn ang="0">
                      <a:pos x="53" y="21"/>
                    </a:cxn>
                    <a:cxn ang="0">
                      <a:pos x="52" y="24"/>
                    </a:cxn>
                    <a:cxn ang="0">
                      <a:pos x="50" y="25"/>
                    </a:cxn>
                    <a:cxn ang="0">
                      <a:pos x="50" y="28"/>
                    </a:cxn>
                    <a:cxn ang="0">
                      <a:pos x="47" y="39"/>
                    </a:cxn>
                    <a:cxn ang="0">
                      <a:pos x="44" y="53"/>
                    </a:cxn>
                    <a:cxn ang="0">
                      <a:pos x="44" y="67"/>
                    </a:cxn>
                    <a:cxn ang="0">
                      <a:pos x="42" y="77"/>
                    </a:cxn>
                    <a:cxn ang="0">
                      <a:pos x="39" y="77"/>
                    </a:cxn>
                    <a:cxn ang="0">
                      <a:pos x="36" y="74"/>
                    </a:cxn>
                    <a:cxn ang="0">
                      <a:pos x="33" y="72"/>
                    </a:cxn>
                    <a:cxn ang="0">
                      <a:pos x="27" y="72"/>
                    </a:cxn>
                    <a:cxn ang="0">
                      <a:pos x="24" y="74"/>
                    </a:cxn>
                    <a:cxn ang="0">
                      <a:pos x="19" y="77"/>
                    </a:cxn>
                    <a:cxn ang="0">
                      <a:pos x="16" y="78"/>
                    </a:cxn>
                    <a:cxn ang="0">
                      <a:pos x="11" y="78"/>
                    </a:cxn>
                    <a:cxn ang="0">
                      <a:pos x="5" y="75"/>
                    </a:cxn>
                    <a:cxn ang="0">
                      <a:pos x="0" y="71"/>
                    </a:cxn>
                    <a:cxn ang="0">
                      <a:pos x="10" y="61"/>
                    </a:cxn>
                    <a:cxn ang="0">
                      <a:pos x="14" y="50"/>
                    </a:cxn>
                    <a:cxn ang="0">
                      <a:pos x="19" y="41"/>
                    </a:cxn>
                    <a:cxn ang="0">
                      <a:pos x="25" y="30"/>
                    </a:cxn>
                    <a:cxn ang="0">
                      <a:pos x="24" y="28"/>
                    </a:cxn>
                    <a:cxn ang="0">
                      <a:pos x="22" y="28"/>
                    </a:cxn>
                    <a:cxn ang="0">
                      <a:pos x="35" y="0"/>
                    </a:cxn>
                  </a:cxnLst>
                  <a:rect l="0" t="0" r="r" b="b"/>
                  <a:pathLst>
                    <a:path w="53" h="78">
                      <a:moveTo>
                        <a:pt x="35" y="0"/>
                      </a:moveTo>
                      <a:lnTo>
                        <a:pt x="38" y="0"/>
                      </a:lnTo>
                      <a:lnTo>
                        <a:pt x="47" y="3"/>
                      </a:lnTo>
                      <a:lnTo>
                        <a:pt x="50" y="8"/>
                      </a:lnTo>
                      <a:lnTo>
                        <a:pt x="53" y="17"/>
                      </a:lnTo>
                      <a:lnTo>
                        <a:pt x="53" y="21"/>
                      </a:lnTo>
                      <a:lnTo>
                        <a:pt x="52" y="24"/>
                      </a:lnTo>
                      <a:lnTo>
                        <a:pt x="50" y="25"/>
                      </a:lnTo>
                      <a:lnTo>
                        <a:pt x="50" y="28"/>
                      </a:lnTo>
                      <a:lnTo>
                        <a:pt x="47" y="39"/>
                      </a:lnTo>
                      <a:lnTo>
                        <a:pt x="44" y="53"/>
                      </a:lnTo>
                      <a:lnTo>
                        <a:pt x="44" y="67"/>
                      </a:lnTo>
                      <a:lnTo>
                        <a:pt x="42" y="77"/>
                      </a:lnTo>
                      <a:lnTo>
                        <a:pt x="39" y="77"/>
                      </a:lnTo>
                      <a:lnTo>
                        <a:pt x="36" y="74"/>
                      </a:lnTo>
                      <a:lnTo>
                        <a:pt x="33" y="72"/>
                      </a:lnTo>
                      <a:lnTo>
                        <a:pt x="27" y="72"/>
                      </a:lnTo>
                      <a:lnTo>
                        <a:pt x="24" y="74"/>
                      </a:lnTo>
                      <a:lnTo>
                        <a:pt x="19" y="77"/>
                      </a:lnTo>
                      <a:lnTo>
                        <a:pt x="16" y="78"/>
                      </a:lnTo>
                      <a:lnTo>
                        <a:pt x="11" y="78"/>
                      </a:lnTo>
                      <a:lnTo>
                        <a:pt x="5" y="75"/>
                      </a:lnTo>
                      <a:lnTo>
                        <a:pt x="0" y="71"/>
                      </a:lnTo>
                      <a:lnTo>
                        <a:pt x="10" y="61"/>
                      </a:lnTo>
                      <a:lnTo>
                        <a:pt x="14" y="50"/>
                      </a:lnTo>
                      <a:lnTo>
                        <a:pt x="19" y="41"/>
                      </a:lnTo>
                      <a:lnTo>
                        <a:pt x="25" y="30"/>
                      </a:lnTo>
                      <a:lnTo>
                        <a:pt x="24" y="28"/>
                      </a:lnTo>
                      <a:lnTo>
                        <a:pt x="22" y="28"/>
                      </a:lnTo>
                      <a:lnTo>
                        <a:pt x="35" y="0"/>
                      </a:lnTo>
                      <a:close/>
                    </a:path>
                  </a:pathLst>
                </a:custGeom>
                <a:grpFill/>
                <a:ln w="6350" cmpd="sng">
                  <a:solidFill>
                    <a:schemeClr val="bg2"/>
                  </a:solidFill>
                  <a:round/>
                  <a:headEnd/>
                  <a:tailEnd/>
                </a:ln>
              </p:spPr>
              <p:txBody>
                <a:bodyPr/>
                <a:lstStyle/>
                <a:p>
                  <a:endParaRPr lang="en-US"/>
                </a:p>
              </p:txBody>
            </p:sp>
            <p:sp>
              <p:nvSpPr>
                <p:cNvPr id="155" name="Freeform 154"/>
                <p:cNvSpPr>
                  <a:spLocks/>
                </p:cNvSpPr>
                <p:nvPr/>
              </p:nvSpPr>
              <p:spPr bwMode="gray">
                <a:xfrm>
                  <a:off x="1546225" y="901700"/>
                  <a:ext cx="1104900" cy="1292225"/>
                </a:xfrm>
                <a:custGeom>
                  <a:avLst/>
                  <a:gdLst/>
                  <a:ahLst/>
                  <a:cxnLst>
                    <a:cxn ang="0">
                      <a:pos x="1053" y="43"/>
                    </a:cxn>
                    <a:cxn ang="0">
                      <a:pos x="1148" y="102"/>
                    </a:cxn>
                    <a:cxn ang="0">
                      <a:pos x="1223" y="171"/>
                    </a:cxn>
                    <a:cxn ang="0">
                      <a:pos x="1242" y="251"/>
                    </a:cxn>
                    <a:cxn ang="0">
                      <a:pos x="1300" y="338"/>
                    </a:cxn>
                    <a:cxn ang="0">
                      <a:pos x="1378" y="440"/>
                    </a:cxn>
                    <a:cxn ang="0">
                      <a:pos x="979" y="1062"/>
                    </a:cxn>
                    <a:cxn ang="0">
                      <a:pos x="1014" y="1095"/>
                    </a:cxn>
                    <a:cxn ang="0">
                      <a:pos x="1012" y="1129"/>
                    </a:cxn>
                    <a:cxn ang="0">
                      <a:pos x="1040" y="1212"/>
                    </a:cxn>
                    <a:cxn ang="0">
                      <a:pos x="1123" y="1218"/>
                    </a:cxn>
                    <a:cxn ang="0">
                      <a:pos x="1122" y="1271"/>
                    </a:cxn>
                    <a:cxn ang="0">
                      <a:pos x="1131" y="1485"/>
                    </a:cxn>
                    <a:cxn ang="0">
                      <a:pos x="1172" y="1560"/>
                    </a:cxn>
                    <a:cxn ang="0">
                      <a:pos x="1106" y="1610"/>
                    </a:cxn>
                    <a:cxn ang="0">
                      <a:pos x="1083" y="1578"/>
                    </a:cxn>
                    <a:cxn ang="0">
                      <a:pos x="1087" y="1551"/>
                    </a:cxn>
                    <a:cxn ang="0">
                      <a:pos x="1075" y="1468"/>
                    </a:cxn>
                    <a:cxn ang="0">
                      <a:pos x="1097" y="1423"/>
                    </a:cxn>
                    <a:cxn ang="0">
                      <a:pos x="1083" y="1310"/>
                    </a:cxn>
                    <a:cxn ang="0">
                      <a:pos x="1075" y="1307"/>
                    </a:cxn>
                    <a:cxn ang="0">
                      <a:pos x="1045" y="1248"/>
                    </a:cxn>
                    <a:cxn ang="0">
                      <a:pos x="1001" y="1266"/>
                    </a:cxn>
                    <a:cxn ang="0">
                      <a:pos x="978" y="1118"/>
                    </a:cxn>
                    <a:cxn ang="0">
                      <a:pos x="936" y="1071"/>
                    </a:cxn>
                    <a:cxn ang="0">
                      <a:pos x="839" y="923"/>
                    </a:cxn>
                    <a:cxn ang="0">
                      <a:pos x="835" y="890"/>
                    </a:cxn>
                    <a:cxn ang="0">
                      <a:pos x="770" y="877"/>
                    </a:cxn>
                    <a:cxn ang="0">
                      <a:pos x="640" y="855"/>
                    </a:cxn>
                    <a:cxn ang="0">
                      <a:pos x="657" y="780"/>
                    </a:cxn>
                    <a:cxn ang="0">
                      <a:pos x="735" y="784"/>
                    </a:cxn>
                    <a:cxn ang="0">
                      <a:pos x="684" y="740"/>
                    </a:cxn>
                    <a:cxn ang="0">
                      <a:pos x="613" y="766"/>
                    </a:cxn>
                    <a:cxn ang="0">
                      <a:pos x="552" y="755"/>
                    </a:cxn>
                    <a:cxn ang="0">
                      <a:pos x="505" y="804"/>
                    </a:cxn>
                    <a:cxn ang="0">
                      <a:pos x="454" y="807"/>
                    </a:cxn>
                    <a:cxn ang="0">
                      <a:pos x="344" y="782"/>
                    </a:cxn>
                    <a:cxn ang="0">
                      <a:pos x="230" y="766"/>
                    </a:cxn>
                    <a:cxn ang="0">
                      <a:pos x="107" y="721"/>
                    </a:cxn>
                    <a:cxn ang="0">
                      <a:pos x="24" y="654"/>
                    </a:cxn>
                    <a:cxn ang="0">
                      <a:pos x="3" y="615"/>
                    </a:cxn>
                    <a:cxn ang="0">
                      <a:pos x="130" y="671"/>
                    </a:cxn>
                    <a:cxn ang="0">
                      <a:pos x="255" y="708"/>
                    </a:cxn>
                    <a:cxn ang="0">
                      <a:pos x="419" y="679"/>
                    </a:cxn>
                    <a:cxn ang="0">
                      <a:pos x="363" y="633"/>
                    </a:cxn>
                    <a:cxn ang="0">
                      <a:pos x="362" y="596"/>
                    </a:cxn>
                    <a:cxn ang="0">
                      <a:pos x="313" y="546"/>
                    </a:cxn>
                    <a:cxn ang="0">
                      <a:pos x="376" y="480"/>
                    </a:cxn>
                    <a:cxn ang="0">
                      <a:pos x="335" y="393"/>
                    </a:cxn>
                    <a:cxn ang="0">
                      <a:pos x="363" y="319"/>
                    </a:cxn>
                    <a:cxn ang="0">
                      <a:pos x="446" y="252"/>
                    </a:cxn>
                    <a:cxn ang="0">
                      <a:pos x="571" y="285"/>
                    </a:cxn>
                    <a:cxn ang="0">
                      <a:pos x="673" y="327"/>
                    </a:cxn>
                    <a:cxn ang="0">
                      <a:pos x="726" y="291"/>
                    </a:cxn>
                    <a:cxn ang="0">
                      <a:pos x="676" y="249"/>
                    </a:cxn>
                    <a:cxn ang="0">
                      <a:pos x="682" y="58"/>
                    </a:cxn>
                    <a:cxn ang="0">
                      <a:pos x="796" y="152"/>
                    </a:cxn>
                    <a:cxn ang="0">
                      <a:pos x="828" y="202"/>
                    </a:cxn>
                    <a:cxn ang="0">
                      <a:pos x="837" y="149"/>
                    </a:cxn>
                    <a:cxn ang="0">
                      <a:pos x="875" y="47"/>
                    </a:cxn>
                  </a:cxnLst>
                  <a:rect l="0" t="0" r="r" b="b"/>
                  <a:pathLst>
                    <a:path w="1394" h="1628">
                      <a:moveTo>
                        <a:pt x="925" y="0"/>
                      </a:moveTo>
                      <a:lnTo>
                        <a:pt x="943" y="29"/>
                      </a:lnTo>
                      <a:lnTo>
                        <a:pt x="954" y="40"/>
                      </a:lnTo>
                      <a:lnTo>
                        <a:pt x="968" y="49"/>
                      </a:lnTo>
                      <a:lnTo>
                        <a:pt x="987" y="52"/>
                      </a:lnTo>
                      <a:lnTo>
                        <a:pt x="1001" y="50"/>
                      </a:lnTo>
                      <a:lnTo>
                        <a:pt x="1014" y="46"/>
                      </a:lnTo>
                      <a:lnTo>
                        <a:pt x="1023" y="43"/>
                      </a:lnTo>
                      <a:lnTo>
                        <a:pt x="1036" y="41"/>
                      </a:lnTo>
                      <a:lnTo>
                        <a:pt x="1053" y="43"/>
                      </a:lnTo>
                      <a:lnTo>
                        <a:pt x="1064" y="47"/>
                      </a:lnTo>
                      <a:lnTo>
                        <a:pt x="1073" y="55"/>
                      </a:lnTo>
                      <a:lnTo>
                        <a:pt x="1083" y="61"/>
                      </a:lnTo>
                      <a:lnTo>
                        <a:pt x="1094" y="69"/>
                      </a:lnTo>
                      <a:lnTo>
                        <a:pt x="1103" y="71"/>
                      </a:lnTo>
                      <a:lnTo>
                        <a:pt x="1123" y="71"/>
                      </a:lnTo>
                      <a:lnTo>
                        <a:pt x="1134" y="75"/>
                      </a:lnTo>
                      <a:lnTo>
                        <a:pt x="1141" y="83"/>
                      </a:lnTo>
                      <a:lnTo>
                        <a:pt x="1145" y="93"/>
                      </a:lnTo>
                      <a:lnTo>
                        <a:pt x="1148" y="102"/>
                      </a:lnTo>
                      <a:lnTo>
                        <a:pt x="1155" y="108"/>
                      </a:lnTo>
                      <a:lnTo>
                        <a:pt x="1166" y="113"/>
                      </a:lnTo>
                      <a:lnTo>
                        <a:pt x="1192" y="113"/>
                      </a:lnTo>
                      <a:lnTo>
                        <a:pt x="1203" y="111"/>
                      </a:lnTo>
                      <a:lnTo>
                        <a:pt x="1214" y="116"/>
                      </a:lnTo>
                      <a:lnTo>
                        <a:pt x="1222" y="129"/>
                      </a:lnTo>
                      <a:lnTo>
                        <a:pt x="1228" y="143"/>
                      </a:lnTo>
                      <a:lnTo>
                        <a:pt x="1231" y="155"/>
                      </a:lnTo>
                      <a:lnTo>
                        <a:pt x="1230" y="165"/>
                      </a:lnTo>
                      <a:lnTo>
                        <a:pt x="1223" y="171"/>
                      </a:lnTo>
                      <a:lnTo>
                        <a:pt x="1217" y="176"/>
                      </a:lnTo>
                      <a:lnTo>
                        <a:pt x="1212" y="180"/>
                      </a:lnTo>
                      <a:lnTo>
                        <a:pt x="1222" y="188"/>
                      </a:lnTo>
                      <a:lnTo>
                        <a:pt x="1234" y="199"/>
                      </a:lnTo>
                      <a:lnTo>
                        <a:pt x="1245" y="211"/>
                      </a:lnTo>
                      <a:lnTo>
                        <a:pt x="1250" y="226"/>
                      </a:lnTo>
                      <a:lnTo>
                        <a:pt x="1248" y="229"/>
                      </a:lnTo>
                      <a:lnTo>
                        <a:pt x="1242" y="235"/>
                      </a:lnTo>
                      <a:lnTo>
                        <a:pt x="1236" y="238"/>
                      </a:lnTo>
                      <a:lnTo>
                        <a:pt x="1242" y="251"/>
                      </a:lnTo>
                      <a:lnTo>
                        <a:pt x="1247" y="261"/>
                      </a:lnTo>
                      <a:lnTo>
                        <a:pt x="1253" y="274"/>
                      </a:lnTo>
                      <a:lnTo>
                        <a:pt x="1261" y="279"/>
                      </a:lnTo>
                      <a:lnTo>
                        <a:pt x="1270" y="282"/>
                      </a:lnTo>
                      <a:lnTo>
                        <a:pt x="1280" y="283"/>
                      </a:lnTo>
                      <a:lnTo>
                        <a:pt x="1288" y="290"/>
                      </a:lnTo>
                      <a:lnTo>
                        <a:pt x="1289" y="299"/>
                      </a:lnTo>
                      <a:lnTo>
                        <a:pt x="1289" y="310"/>
                      </a:lnTo>
                      <a:lnTo>
                        <a:pt x="1291" y="319"/>
                      </a:lnTo>
                      <a:lnTo>
                        <a:pt x="1300" y="338"/>
                      </a:lnTo>
                      <a:lnTo>
                        <a:pt x="1311" y="357"/>
                      </a:lnTo>
                      <a:lnTo>
                        <a:pt x="1320" y="374"/>
                      </a:lnTo>
                      <a:lnTo>
                        <a:pt x="1317" y="377"/>
                      </a:lnTo>
                      <a:lnTo>
                        <a:pt x="1322" y="380"/>
                      </a:lnTo>
                      <a:lnTo>
                        <a:pt x="1330" y="387"/>
                      </a:lnTo>
                      <a:lnTo>
                        <a:pt x="1339" y="396"/>
                      </a:lnTo>
                      <a:lnTo>
                        <a:pt x="1350" y="405"/>
                      </a:lnTo>
                      <a:lnTo>
                        <a:pt x="1359" y="413"/>
                      </a:lnTo>
                      <a:lnTo>
                        <a:pt x="1372" y="426"/>
                      </a:lnTo>
                      <a:lnTo>
                        <a:pt x="1378" y="440"/>
                      </a:lnTo>
                      <a:lnTo>
                        <a:pt x="1385" y="458"/>
                      </a:lnTo>
                      <a:lnTo>
                        <a:pt x="1389" y="477"/>
                      </a:lnTo>
                      <a:lnTo>
                        <a:pt x="1394" y="491"/>
                      </a:lnTo>
                      <a:lnTo>
                        <a:pt x="961" y="1043"/>
                      </a:lnTo>
                      <a:lnTo>
                        <a:pt x="961" y="1045"/>
                      </a:lnTo>
                      <a:lnTo>
                        <a:pt x="962" y="1049"/>
                      </a:lnTo>
                      <a:lnTo>
                        <a:pt x="968" y="1055"/>
                      </a:lnTo>
                      <a:lnTo>
                        <a:pt x="972" y="1057"/>
                      </a:lnTo>
                      <a:lnTo>
                        <a:pt x="976" y="1060"/>
                      </a:lnTo>
                      <a:lnTo>
                        <a:pt x="979" y="1062"/>
                      </a:lnTo>
                      <a:lnTo>
                        <a:pt x="983" y="1066"/>
                      </a:lnTo>
                      <a:lnTo>
                        <a:pt x="983" y="1071"/>
                      </a:lnTo>
                      <a:lnTo>
                        <a:pt x="987" y="1076"/>
                      </a:lnTo>
                      <a:lnTo>
                        <a:pt x="995" y="1077"/>
                      </a:lnTo>
                      <a:lnTo>
                        <a:pt x="1011" y="1077"/>
                      </a:lnTo>
                      <a:lnTo>
                        <a:pt x="1017" y="1080"/>
                      </a:lnTo>
                      <a:lnTo>
                        <a:pt x="1018" y="1087"/>
                      </a:lnTo>
                      <a:lnTo>
                        <a:pt x="1018" y="1090"/>
                      </a:lnTo>
                      <a:lnTo>
                        <a:pt x="1017" y="1093"/>
                      </a:lnTo>
                      <a:lnTo>
                        <a:pt x="1014" y="1095"/>
                      </a:lnTo>
                      <a:lnTo>
                        <a:pt x="1012" y="1096"/>
                      </a:lnTo>
                      <a:lnTo>
                        <a:pt x="1009" y="1098"/>
                      </a:lnTo>
                      <a:lnTo>
                        <a:pt x="1008" y="1101"/>
                      </a:lnTo>
                      <a:lnTo>
                        <a:pt x="1008" y="1107"/>
                      </a:lnTo>
                      <a:lnTo>
                        <a:pt x="1009" y="1110"/>
                      </a:lnTo>
                      <a:lnTo>
                        <a:pt x="1012" y="1113"/>
                      </a:lnTo>
                      <a:lnTo>
                        <a:pt x="1015" y="1115"/>
                      </a:lnTo>
                      <a:lnTo>
                        <a:pt x="1015" y="1120"/>
                      </a:lnTo>
                      <a:lnTo>
                        <a:pt x="1012" y="1126"/>
                      </a:lnTo>
                      <a:lnTo>
                        <a:pt x="1012" y="1129"/>
                      </a:lnTo>
                      <a:lnTo>
                        <a:pt x="1015" y="1146"/>
                      </a:lnTo>
                      <a:lnTo>
                        <a:pt x="1020" y="1163"/>
                      </a:lnTo>
                      <a:lnTo>
                        <a:pt x="1023" y="1181"/>
                      </a:lnTo>
                      <a:lnTo>
                        <a:pt x="1023" y="1184"/>
                      </a:lnTo>
                      <a:lnTo>
                        <a:pt x="1018" y="1193"/>
                      </a:lnTo>
                      <a:lnTo>
                        <a:pt x="1017" y="1198"/>
                      </a:lnTo>
                      <a:lnTo>
                        <a:pt x="1017" y="1206"/>
                      </a:lnTo>
                      <a:lnTo>
                        <a:pt x="1022" y="1210"/>
                      </a:lnTo>
                      <a:lnTo>
                        <a:pt x="1026" y="1212"/>
                      </a:lnTo>
                      <a:lnTo>
                        <a:pt x="1040" y="1212"/>
                      </a:lnTo>
                      <a:lnTo>
                        <a:pt x="1053" y="1210"/>
                      </a:lnTo>
                      <a:lnTo>
                        <a:pt x="1062" y="1206"/>
                      </a:lnTo>
                      <a:lnTo>
                        <a:pt x="1070" y="1199"/>
                      </a:lnTo>
                      <a:lnTo>
                        <a:pt x="1078" y="1195"/>
                      </a:lnTo>
                      <a:lnTo>
                        <a:pt x="1086" y="1193"/>
                      </a:lnTo>
                      <a:lnTo>
                        <a:pt x="1097" y="1193"/>
                      </a:lnTo>
                      <a:lnTo>
                        <a:pt x="1106" y="1196"/>
                      </a:lnTo>
                      <a:lnTo>
                        <a:pt x="1115" y="1201"/>
                      </a:lnTo>
                      <a:lnTo>
                        <a:pt x="1122" y="1207"/>
                      </a:lnTo>
                      <a:lnTo>
                        <a:pt x="1123" y="1218"/>
                      </a:lnTo>
                      <a:lnTo>
                        <a:pt x="1123" y="1221"/>
                      </a:lnTo>
                      <a:lnTo>
                        <a:pt x="1120" y="1224"/>
                      </a:lnTo>
                      <a:lnTo>
                        <a:pt x="1119" y="1227"/>
                      </a:lnTo>
                      <a:lnTo>
                        <a:pt x="1114" y="1232"/>
                      </a:lnTo>
                      <a:lnTo>
                        <a:pt x="1114" y="1238"/>
                      </a:lnTo>
                      <a:lnTo>
                        <a:pt x="1115" y="1241"/>
                      </a:lnTo>
                      <a:lnTo>
                        <a:pt x="1120" y="1246"/>
                      </a:lnTo>
                      <a:lnTo>
                        <a:pt x="1122" y="1249"/>
                      </a:lnTo>
                      <a:lnTo>
                        <a:pt x="1123" y="1260"/>
                      </a:lnTo>
                      <a:lnTo>
                        <a:pt x="1122" y="1271"/>
                      </a:lnTo>
                      <a:lnTo>
                        <a:pt x="1123" y="1282"/>
                      </a:lnTo>
                      <a:lnTo>
                        <a:pt x="1126" y="1298"/>
                      </a:lnTo>
                      <a:lnTo>
                        <a:pt x="1131" y="1310"/>
                      </a:lnTo>
                      <a:lnTo>
                        <a:pt x="1133" y="1326"/>
                      </a:lnTo>
                      <a:lnTo>
                        <a:pt x="1133" y="1404"/>
                      </a:lnTo>
                      <a:lnTo>
                        <a:pt x="1131" y="1415"/>
                      </a:lnTo>
                      <a:lnTo>
                        <a:pt x="1128" y="1426"/>
                      </a:lnTo>
                      <a:lnTo>
                        <a:pt x="1126" y="1435"/>
                      </a:lnTo>
                      <a:lnTo>
                        <a:pt x="1126" y="1474"/>
                      </a:lnTo>
                      <a:lnTo>
                        <a:pt x="1131" y="1485"/>
                      </a:lnTo>
                      <a:lnTo>
                        <a:pt x="1141" y="1496"/>
                      </a:lnTo>
                      <a:lnTo>
                        <a:pt x="1159" y="1515"/>
                      </a:lnTo>
                      <a:lnTo>
                        <a:pt x="1161" y="1518"/>
                      </a:lnTo>
                      <a:lnTo>
                        <a:pt x="1161" y="1531"/>
                      </a:lnTo>
                      <a:lnTo>
                        <a:pt x="1162" y="1534"/>
                      </a:lnTo>
                      <a:lnTo>
                        <a:pt x="1167" y="1538"/>
                      </a:lnTo>
                      <a:lnTo>
                        <a:pt x="1170" y="1543"/>
                      </a:lnTo>
                      <a:lnTo>
                        <a:pt x="1172" y="1546"/>
                      </a:lnTo>
                      <a:lnTo>
                        <a:pt x="1173" y="1551"/>
                      </a:lnTo>
                      <a:lnTo>
                        <a:pt x="1172" y="1560"/>
                      </a:lnTo>
                      <a:lnTo>
                        <a:pt x="1167" y="1567"/>
                      </a:lnTo>
                      <a:lnTo>
                        <a:pt x="1161" y="1573"/>
                      </a:lnTo>
                      <a:lnTo>
                        <a:pt x="1156" y="1581"/>
                      </a:lnTo>
                      <a:lnTo>
                        <a:pt x="1156" y="1596"/>
                      </a:lnTo>
                      <a:lnTo>
                        <a:pt x="1155" y="1601"/>
                      </a:lnTo>
                      <a:lnTo>
                        <a:pt x="1147" y="1607"/>
                      </a:lnTo>
                      <a:lnTo>
                        <a:pt x="1137" y="1613"/>
                      </a:lnTo>
                      <a:lnTo>
                        <a:pt x="1126" y="1620"/>
                      </a:lnTo>
                      <a:lnTo>
                        <a:pt x="1120" y="1628"/>
                      </a:lnTo>
                      <a:lnTo>
                        <a:pt x="1106" y="1610"/>
                      </a:lnTo>
                      <a:lnTo>
                        <a:pt x="1087" y="1598"/>
                      </a:lnTo>
                      <a:lnTo>
                        <a:pt x="1087" y="1595"/>
                      </a:lnTo>
                      <a:lnTo>
                        <a:pt x="1089" y="1592"/>
                      </a:lnTo>
                      <a:lnTo>
                        <a:pt x="1090" y="1590"/>
                      </a:lnTo>
                      <a:lnTo>
                        <a:pt x="1094" y="1588"/>
                      </a:lnTo>
                      <a:lnTo>
                        <a:pt x="1095" y="1587"/>
                      </a:lnTo>
                      <a:lnTo>
                        <a:pt x="1092" y="1584"/>
                      </a:lnTo>
                      <a:lnTo>
                        <a:pt x="1089" y="1582"/>
                      </a:lnTo>
                      <a:lnTo>
                        <a:pt x="1086" y="1579"/>
                      </a:lnTo>
                      <a:lnTo>
                        <a:pt x="1083" y="1578"/>
                      </a:lnTo>
                      <a:lnTo>
                        <a:pt x="1081" y="1576"/>
                      </a:lnTo>
                      <a:lnTo>
                        <a:pt x="1079" y="1573"/>
                      </a:lnTo>
                      <a:lnTo>
                        <a:pt x="1079" y="1571"/>
                      </a:lnTo>
                      <a:lnTo>
                        <a:pt x="1084" y="1567"/>
                      </a:lnTo>
                      <a:lnTo>
                        <a:pt x="1086" y="1562"/>
                      </a:lnTo>
                      <a:lnTo>
                        <a:pt x="1089" y="1559"/>
                      </a:lnTo>
                      <a:lnTo>
                        <a:pt x="1090" y="1556"/>
                      </a:lnTo>
                      <a:lnTo>
                        <a:pt x="1094" y="1553"/>
                      </a:lnTo>
                      <a:lnTo>
                        <a:pt x="1090" y="1553"/>
                      </a:lnTo>
                      <a:lnTo>
                        <a:pt x="1087" y="1551"/>
                      </a:lnTo>
                      <a:lnTo>
                        <a:pt x="1086" y="1551"/>
                      </a:lnTo>
                      <a:lnTo>
                        <a:pt x="1083" y="1549"/>
                      </a:lnTo>
                      <a:lnTo>
                        <a:pt x="1081" y="1546"/>
                      </a:lnTo>
                      <a:lnTo>
                        <a:pt x="1079" y="1545"/>
                      </a:lnTo>
                      <a:lnTo>
                        <a:pt x="1079" y="1485"/>
                      </a:lnTo>
                      <a:lnTo>
                        <a:pt x="1076" y="1485"/>
                      </a:lnTo>
                      <a:lnTo>
                        <a:pt x="1073" y="1484"/>
                      </a:lnTo>
                      <a:lnTo>
                        <a:pt x="1072" y="1481"/>
                      </a:lnTo>
                      <a:lnTo>
                        <a:pt x="1072" y="1474"/>
                      </a:lnTo>
                      <a:lnTo>
                        <a:pt x="1075" y="1468"/>
                      </a:lnTo>
                      <a:lnTo>
                        <a:pt x="1083" y="1463"/>
                      </a:lnTo>
                      <a:lnTo>
                        <a:pt x="1094" y="1459"/>
                      </a:lnTo>
                      <a:lnTo>
                        <a:pt x="1101" y="1452"/>
                      </a:lnTo>
                      <a:lnTo>
                        <a:pt x="1105" y="1445"/>
                      </a:lnTo>
                      <a:lnTo>
                        <a:pt x="1105" y="1443"/>
                      </a:lnTo>
                      <a:lnTo>
                        <a:pt x="1103" y="1442"/>
                      </a:lnTo>
                      <a:lnTo>
                        <a:pt x="1100" y="1432"/>
                      </a:lnTo>
                      <a:lnTo>
                        <a:pt x="1098" y="1429"/>
                      </a:lnTo>
                      <a:lnTo>
                        <a:pt x="1097" y="1424"/>
                      </a:lnTo>
                      <a:lnTo>
                        <a:pt x="1097" y="1423"/>
                      </a:lnTo>
                      <a:lnTo>
                        <a:pt x="1094" y="1420"/>
                      </a:lnTo>
                      <a:lnTo>
                        <a:pt x="1087" y="1420"/>
                      </a:lnTo>
                      <a:lnTo>
                        <a:pt x="1086" y="1418"/>
                      </a:lnTo>
                      <a:lnTo>
                        <a:pt x="1084" y="1418"/>
                      </a:lnTo>
                      <a:lnTo>
                        <a:pt x="1084" y="1415"/>
                      </a:lnTo>
                      <a:lnTo>
                        <a:pt x="1089" y="1399"/>
                      </a:lnTo>
                      <a:lnTo>
                        <a:pt x="1095" y="1362"/>
                      </a:lnTo>
                      <a:lnTo>
                        <a:pt x="1095" y="1334"/>
                      </a:lnTo>
                      <a:lnTo>
                        <a:pt x="1086" y="1318"/>
                      </a:lnTo>
                      <a:lnTo>
                        <a:pt x="1083" y="1310"/>
                      </a:lnTo>
                      <a:lnTo>
                        <a:pt x="1083" y="1304"/>
                      </a:lnTo>
                      <a:lnTo>
                        <a:pt x="1086" y="1290"/>
                      </a:lnTo>
                      <a:lnTo>
                        <a:pt x="1087" y="1276"/>
                      </a:lnTo>
                      <a:lnTo>
                        <a:pt x="1092" y="1262"/>
                      </a:lnTo>
                      <a:lnTo>
                        <a:pt x="1072" y="1262"/>
                      </a:lnTo>
                      <a:lnTo>
                        <a:pt x="1075" y="1265"/>
                      </a:lnTo>
                      <a:lnTo>
                        <a:pt x="1079" y="1274"/>
                      </a:lnTo>
                      <a:lnTo>
                        <a:pt x="1079" y="1279"/>
                      </a:lnTo>
                      <a:lnTo>
                        <a:pt x="1075" y="1293"/>
                      </a:lnTo>
                      <a:lnTo>
                        <a:pt x="1075" y="1307"/>
                      </a:lnTo>
                      <a:lnTo>
                        <a:pt x="1065" y="1307"/>
                      </a:lnTo>
                      <a:lnTo>
                        <a:pt x="1044" y="1276"/>
                      </a:lnTo>
                      <a:lnTo>
                        <a:pt x="1047" y="1270"/>
                      </a:lnTo>
                      <a:lnTo>
                        <a:pt x="1051" y="1265"/>
                      </a:lnTo>
                      <a:lnTo>
                        <a:pt x="1054" y="1259"/>
                      </a:lnTo>
                      <a:lnTo>
                        <a:pt x="1054" y="1256"/>
                      </a:lnTo>
                      <a:lnTo>
                        <a:pt x="1053" y="1252"/>
                      </a:lnTo>
                      <a:lnTo>
                        <a:pt x="1050" y="1249"/>
                      </a:lnTo>
                      <a:lnTo>
                        <a:pt x="1048" y="1246"/>
                      </a:lnTo>
                      <a:lnTo>
                        <a:pt x="1045" y="1248"/>
                      </a:lnTo>
                      <a:lnTo>
                        <a:pt x="1042" y="1251"/>
                      </a:lnTo>
                      <a:lnTo>
                        <a:pt x="1042" y="1274"/>
                      </a:lnTo>
                      <a:lnTo>
                        <a:pt x="1034" y="1274"/>
                      </a:lnTo>
                      <a:lnTo>
                        <a:pt x="1034" y="1276"/>
                      </a:lnTo>
                      <a:lnTo>
                        <a:pt x="1033" y="1277"/>
                      </a:lnTo>
                      <a:lnTo>
                        <a:pt x="1025" y="1277"/>
                      </a:lnTo>
                      <a:lnTo>
                        <a:pt x="1018" y="1271"/>
                      </a:lnTo>
                      <a:lnTo>
                        <a:pt x="1009" y="1271"/>
                      </a:lnTo>
                      <a:lnTo>
                        <a:pt x="1004" y="1270"/>
                      </a:lnTo>
                      <a:lnTo>
                        <a:pt x="1001" y="1266"/>
                      </a:lnTo>
                      <a:lnTo>
                        <a:pt x="995" y="1248"/>
                      </a:lnTo>
                      <a:lnTo>
                        <a:pt x="993" y="1231"/>
                      </a:lnTo>
                      <a:lnTo>
                        <a:pt x="993" y="1196"/>
                      </a:lnTo>
                      <a:lnTo>
                        <a:pt x="990" y="1177"/>
                      </a:lnTo>
                      <a:lnTo>
                        <a:pt x="983" y="1159"/>
                      </a:lnTo>
                      <a:lnTo>
                        <a:pt x="972" y="1141"/>
                      </a:lnTo>
                      <a:lnTo>
                        <a:pt x="964" y="1127"/>
                      </a:lnTo>
                      <a:lnTo>
                        <a:pt x="967" y="1124"/>
                      </a:lnTo>
                      <a:lnTo>
                        <a:pt x="972" y="1121"/>
                      </a:lnTo>
                      <a:lnTo>
                        <a:pt x="978" y="1118"/>
                      </a:lnTo>
                      <a:lnTo>
                        <a:pt x="983" y="1115"/>
                      </a:lnTo>
                      <a:lnTo>
                        <a:pt x="981" y="1112"/>
                      </a:lnTo>
                      <a:lnTo>
                        <a:pt x="981" y="1107"/>
                      </a:lnTo>
                      <a:lnTo>
                        <a:pt x="983" y="1104"/>
                      </a:lnTo>
                      <a:lnTo>
                        <a:pt x="961" y="1104"/>
                      </a:lnTo>
                      <a:lnTo>
                        <a:pt x="954" y="1102"/>
                      </a:lnTo>
                      <a:lnTo>
                        <a:pt x="948" y="1099"/>
                      </a:lnTo>
                      <a:lnTo>
                        <a:pt x="943" y="1096"/>
                      </a:lnTo>
                      <a:lnTo>
                        <a:pt x="937" y="1084"/>
                      </a:lnTo>
                      <a:lnTo>
                        <a:pt x="936" y="1071"/>
                      </a:lnTo>
                      <a:lnTo>
                        <a:pt x="931" y="1060"/>
                      </a:lnTo>
                      <a:lnTo>
                        <a:pt x="918" y="1046"/>
                      </a:lnTo>
                      <a:lnTo>
                        <a:pt x="903" y="1034"/>
                      </a:lnTo>
                      <a:lnTo>
                        <a:pt x="889" y="1021"/>
                      </a:lnTo>
                      <a:lnTo>
                        <a:pt x="876" y="1007"/>
                      </a:lnTo>
                      <a:lnTo>
                        <a:pt x="862" y="998"/>
                      </a:lnTo>
                      <a:lnTo>
                        <a:pt x="854" y="985"/>
                      </a:lnTo>
                      <a:lnTo>
                        <a:pt x="850" y="971"/>
                      </a:lnTo>
                      <a:lnTo>
                        <a:pt x="843" y="940"/>
                      </a:lnTo>
                      <a:lnTo>
                        <a:pt x="839" y="923"/>
                      </a:lnTo>
                      <a:lnTo>
                        <a:pt x="835" y="919"/>
                      </a:lnTo>
                      <a:lnTo>
                        <a:pt x="832" y="915"/>
                      </a:lnTo>
                      <a:lnTo>
                        <a:pt x="828" y="912"/>
                      </a:lnTo>
                      <a:lnTo>
                        <a:pt x="825" y="907"/>
                      </a:lnTo>
                      <a:lnTo>
                        <a:pt x="823" y="904"/>
                      </a:lnTo>
                      <a:lnTo>
                        <a:pt x="823" y="901"/>
                      </a:lnTo>
                      <a:lnTo>
                        <a:pt x="826" y="899"/>
                      </a:lnTo>
                      <a:lnTo>
                        <a:pt x="828" y="896"/>
                      </a:lnTo>
                      <a:lnTo>
                        <a:pt x="834" y="893"/>
                      </a:lnTo>
                      <a:lnTo>
                        <a:pt x="835" y="890"/>
                      </a:lnTo>
                      <a:lnTo>
                        <a:pt x="839" y="887"/>
                      </a:lnTo>
                      <a:lnTo>
                        <a:pt x="839" y="882"/>
                      </a:lnTo>
                      <a:lnTo>
                        <a:pt x="834" y="876"/>
                      </a:lnTo>
                      <a:lnTo>
                        <a:pt x="825" y="868"/>
                      </a:lnTo>
                      <a:lnTo>
                        <a:pt x="810" y="862"/>
                      </a:lnTo>
                      <a:lnTo>
                        <a:pt x="798" y="857"/>
                      </a:lnTo>
                      <a:lnTo>
                        <a:pt x="787" y="855"/>
                      </a:lnTo>
                      <a:lnTo>
                        <a:pt x="785" y="855"/>
                      </a:lnTo>
                      <a:lnTo>
                        <a:pt x="779" y="868"/>
                      </a:lnTo>
                      <a:lnTo>
                        <a:pt x="770" y="877"/>
                      </a:lnTo>
                      <a:lnTo>
                        <a:pt x="765" y="877"/>
                      </a:lnTo>
                      <a:lnTo>
                        <a:pt x="754" y="876"/>
                      </a:lnTo>
                      <a:lnTo>
                        <a:pt x="742" y="874"/>
                      </a:lnTo>
                      <a:lnTo>
                        <a:pt x="731" y="871"/>
                      </a:lnTo>
                      <a:lnTo>
                        <a:pt x="723" y="868"/>
                      </a:lnTo>
                      <a:lnTo>
                        <a:pt x="720" y="866"/>
                      </a:lnTo>
                      <a:lnTo>
                        <a:pt x="703" y="866"/>
                      </a:lnTo>
                      <a:lnTo>
                        <a:pt x="684" y="863"/>
                      </a:lnTo>
                      <a:lnTo>
                        <a:pt x="662" y="860"/>
                      </a:lnTo>
                      <a:lnTo>
                        <a:pt x="640" y="855"/>
                      </a:lnTo>
                      <a:lnTo>
                        <a:pt x="621" y="849"/>
                      </a:lnTo>
                      <a:lnTo>
                        <a:pt x="604" y="840"/>
                      </a:lnTo>
                      <a:lnTo>
                        <a:pt x="591" y="829"/>
                      </a:lnTo>
                      <a:lnTo>
                        <a:pt x="587" y="816"/>
                      </a:lnTo>
                      <a:lnTo>
                        <a:pt x="616" y="816"/>
                      </a:lnTo>
                      <a:lnTo>
                        <a:pt x="616" y="798"/>
                      </a:lnTo>
                      <a:lnTo>
                        <a:pt x="624" y="793"/>
                      </a:lnTo>
                      <a:lnTo>
                        <a:pt x="634" y="787"/>
                      </a:lnTo>
                      <a:lnTo>
                        <a:pt x="643" y="784"/>
                      </a:lnTo>
                      <a:lnTo>
                        <a:pt x="657" y="780"/>
                      </a:lnTo>
                      <a:lnTo>
                        <a:pt x="670" y="776"/>
                      </a:lnTo>
                      <a:lnTo>
                        <a:pt x="677" y="768"/>
                      </a:lnTo>
                      <a:lnTo>
                        <a:pt x="685" y="763"/>
                      </a:lnTo>
                      <a:lnTo>
                        <a:pt x="695" y="760"/>
                      </a:lnTo>
                      <a:lnTo>
                        <a:pt x="706" y="762"/>
                      </a:lnTo>
                      <a:lnTo>
                        <a:pt x="713" y="763"/>
                      </a:lnTo>
                      <a:lnTo>
                        <a:pt x="721" y="766"/>
                      </a:lnTo>
                      <a:lnTo>
                        <a:pt x="731" y="768"/>
                      </a:lnTo>
                      <a:lnTo>
                        <a:pt x="731" y="782"/>
                      </a:lnTo>
                      <a:lnTo>
                        <a:pt x="735" y="784"/>
                      </a:lnTo>
                      <a:lnTo>
                        <a:pt x="740" y="784"/>
                      </a:lnTo>
                      <a:lnTo>
                        <a:pt x="743" y="782"/>
                      </a:lnTo>
                      <a:lnTo>
                        <a:pt x="743" y="748"/>
                      </a:lnTo>
                      <a:lnTo>
                        <a:pt x="712" y="748"/>
                      </a:lnTo>
                      <a:lnTo>
                        <a:pt x="710" y="744"/>
                      </a:lnTo>
                      <a:lnTo>
                        <a:pt x="710" y="741"/>
                      </a:lnTo>
                      <a:lnTo>
                        <a:pt x="709" y="740"/>
                      </a:lnTo>
                      <a:lnTo>
                        <a:pt x="709" y="738"/>
                      </a:lnTo>
                      <a:lnTo>
                        <a:pt x="701" y="738"/>
                      </a:lnTo>
                      <a:lnTo>
                        <a:pt x="684" y="740"/>
                      </a:lnTo>
                      <a:lnTo>
                        <a:pt x="662" y="743"/>
                      </a:lnTo>
                      <a:lnTo>
                        <a:pt x="642" y="748"/>
                      </a:lnTo>
                      <a:lnTo>
                        <a:pt x="623" y="749"/>
                      </a:lnTo>
                      <a:lnTo>
                        <a:pt x="620" y="749"/>
                      </a:lnTo>
                      <a:lnTo>
                        <a:pt x="618" y="751"/>
                      </a:lnTo>
                      <a:lnTo>
                        <a:pt x="616" y="754"/>
                      </a:lnTo>
                      <a:lnTo>
                        <a:pt x="616" y="759"/>
                      </a:lnTo>
                      <a:lnTo>
                        <a:pt x="615" y="762"/>
                      </a:lnTo>
                      <a:lnTo>
                        <a:pt x="615" y="765"/>
                      </a:lnTo>
                      <a:lnTo>
                        <a:pt x="613" y="766"/>
                      </a:lnTo>
                      <a:lnTo>
                        <a:pt x="612" y="766"/>
                      </a:lnTo>
                      <a:lnTo>
                        <a:pt x="609" y="765"/>
                      </a:lnTo>
                      <a:lnTo>
                        <a:pt x="604" y="763"/>
                      </a:lnTo>
                      <a:lnTo>
                        <a:pt x="601" y="760"/>
                      </a:lnTo>
                      <a:lnTo>
                        <a:pt x="599" y="757"/>
                      </a:lnTo>
                      <a:lnTo>
                        <a:pt x="598" y="755"/>
                      </a:lnTo>
                      <a:lnTo>
                        <a:pt x="587" y="759"/>
                      </a:lnTo>
                      <a:lnTo>
                        <a:pt x="577" y="759"/>
                      </a:lnTo>
                      <a:lnTo>
                        <a:pt x="566" y="757"/>
                      </a:lnTo>
                      <a:lnTo>
                        <a:pt x="552" y="755"/>
                      </a:lnTo>
                      <a:lnTo>
                        <a:pt x="535" y="757"/>
                      </a:lnTo>
                      <a:lnTo>
                        <a:pt x="520" y="763"/>
                      </a:lnTo>
                      <a:lnTo>
                        <a:pt x="521" y="768"/>
                      </a:lnTo>
                      <a:lnTo>
                        <a:pt x="524" y="771"/>
                      </a:lnTo>
                      <a:lnTo>
                        <a:pt x="527" y="780"/>
                      </a:lnTo>
                      <a:lnTo>
                        <a:pt x="527" y="793"/>
                      </a:lnTo>
                      <a:lnTo>
                        <a:pt x="526" y="794"/>
                      </a:lnTo>
                      <a:lnTo>
                        <a:pt x="526" y="801"/>
                      </a:lnTo>
                      <a:lnTo>
                        <a:pt x="527" y="804"/>
                      </a:lnTo>
                      <a:lnTo>
                        <a:pt x="505" y="804"/>
                      </a:lnTo>
                      <a:lnTo>
                        <a:pt x="504" y="802"/>
                      </a:lnTo>
                      <a:lnTo>
                        <a:pt x="502" y="799"/>
                      </a:lnTo>
                      <a:lnTo>
                        <a:pt x="501" y="798"/>
                      </a:lnTo>
                      <a:lnTo>
                        <a:pt x="498" y="796"/>
                      </a:lnTo>
                      <a:lnTo>
                        <a:pt x="494" y="796"/>
                      </a:lnTo>
                      <a:lnTo>
                        <a:pt x="485" y="798"/>
                      </a:lnTo>
                      <a:lnTo>
                        <a:pt x="476" y="802"/>
                      </a:lnTo>
                      <a:lnTo>
                        <a:pt x="468" y="807"/>
                      </a:lnTo>
                      <a:lnTo>
                        <a:pt x="457" y="809"/>
                      </a:lnTo>
                      <a:lnTo>
                        <a:pt x="454" y="807"/>
                      </a:lnTo>
                      <a:lnTo>
                        <a:pt x="449" y="805"/>
                      </a:lnTo>
                      <a:lnTo>
                        <a:pt x="446" y="802"/>
                      </a:lnTo>
                      <a:lnTo>
                        <a:pt x="441" y="799"/>
                      </a:lnTo>
                      <a:lnTo>
                        <a:pt x="438" y="796"/>
                      </a:lnTo>
                      <a:lnTo>
                        <a:pt x="435" y="794"/>
                      </a:lnTo>
                      <a:lnTo>
                        <a:pt x="433" y="793"/>
                      </a:lnTo>
                      <a:lnTo>
                        <a:pt x="407" y="787"/>
                      </a:lnTo>
                      <a:lnTo>
                        <a:pt x="377" y="784"/>
                      </a:lnTo>
                      <a:lnTo>
                        <a:pt x="349" y="782"/>
                      </a:lnTo>
                      <a:lnTo>
                        <a:pt x="344" y="782"/>
                      </a:lnTo>
                      <a:lnTo>
                        <a:pt x="338" y="785"/>
                      </a:lnTo>
                      <a:lnTo>
                        <a:pt x="336" y="787"/>
                      </a:lnTo>
                      <a:lnTo>
                        <a:pt x="333" y="788"/>
                      </a:lnTo>
                      <a:lnTo>
                        <a:pt x="332" y="790"/>
                      </a:lnTo>
                      <a:lnTo>
                        <a:pt x="327" y="790"/>
                      </a:lnTo>
                      <a:lnTo>
                        <a:pt x="308" y="787"/>
                      </a:lnTo>
                      <a:lnTo>
                        <a:pt x="290" y="777"/>
                      </a:lnTo>
                      <a:lnTo>
                        <a:pt x="252" y="755"/>
                      </a:lnTo>
                      <a:lnTo>
                        <a:pt x="230" y="755"/>
                      </a:lnTo>
                      <a:lnTo>
                        <a:pt x="230" y="766"/>
                      </a:lnTo>
                      <a:lnTo>
                        <a:pt x="225" y="771"/>
                      </a:lnTo>
                      <a:lnTo>
                        <a:pt x="210" y="763"/>
                      </a:lnTo>
                      <a:lnTo>
                        <a:pt x="175" y="744"/>
                      </a:lnTo>
                      <a:lnTo>
                        <a:pt x="160" y="735"/>
                      </a:lnTo>
                      <a:lnTo>
                        <a:pt x="147" y="727"/>
                      </a:lnTo>
                      <a:lnTo>
                        <a:pt x="138" y="724"/>
                      </a:lnTo>
                      <a:lnTo>
                        <a:pt x="128" y="724"/>
                      </a:lnTo>
                      <a:lnTo>
                        <a:pt x="125" y="726"/>
                      </a:lnTo>
                      <a:lnTo>
                        <a:pt x="116" y="726"/>
                      </a:lnTo>
                      <a:lnTo>
                        <a:pt x="107" y="721"/>
                      </a:lnTo>
                      <a:lnTo>
                        <a:pt x="103" y="718"/>
                      </a:lnTo>
                      <a:lnTo>
                        <a:pt x="102" y="702"/>
                      </a:lnTo>
                      <a:lnTo>
                        <a:pt x="96" y="693"/>
                      </a:lnTo>
                      <a:lnTo>
                        <a:pt x="86" y="687"/>
                      </a:lnTo>
                      <a:lnTo>
                        <a:pt x="75" y="682"/>
                      </a:lnTo>
                      <a:lnTo>
                        <a:pt x="63" y="680"/>
                      </a:lnTo>
                      <a:lnTo>
                        <a:pt x="50" y="677"/>
                      </a:lnTo>
                      <a:lnTo>
                        <a:pt x="41" y="674"/>
                      </a:lnTo>
                      <a:lnTo>
                        <a:pt x="36" y="669"/>
                      </a:lnTo>
                      <a:lnTo>
                        <a:pt x="24" y="654"/>
                      </a:lnTo>
                      <a:lnTo>
                        <a:pt x="19" y="648"/>
                      </a:lnTo>
                      <a:lnTo>
                        <a:pt x="13" y="641"/>
                      </a:lnTo>
                      <a:lnTo>
                        <a:pt x="10" y="640"/>
                      </a:lnTo>
                      <a:lnTo>
                        <a:pt x="5" y="637"/>
                      </a:lnTo>
                      <a:lnTo>
                        <a:pt x="0" y="632"/>
                      </a:lnTo>
                      <a:lnTo>
                        <a:pt x="0" y="626"/>
                      </a:lnTo>
                      <a:lnTo>
                        <a:pt x="2" y="623"/>
                      </a:lnTo>
                      <a:lnTo>
                        <a:pt x="2" y="619"/>
                      </a:lnTo>
                      <a:lnTo>
                        <a:pt x="3" y="618"/>
                      </a:lnTo>
                      <a:lnTo>
                        <a:pt x="3" y="615"/>
                      </a:lnTo>
                      <a:lnTo>
                        <a:pt x="16" y="623"/>
                      </a:lnTo>
                      <a:lnTo>
                        <a:pt x="27" y="630"/>
                      </a:lnTo>
                      <a:lnTo>
                        <a:pt x="41" y="637"/>
                      </a:lnTo>
                      <a:lnTo>
                        <a:pt x="55" y="640"/>
                      </a:lnTo>
                      <a:lnTo>
                        <a:pt x="71" y="641"/>
                      </a:lnTo>
                      <a:lnTo>
                        <a:pt x="88" y="644"/>
                      </a:lnTo>
                      <a:lnTo>
                        <a:pt x="103" y="648"/>
                      </a:lnTo>
                      <a:lnTo>
                        <a:pt x="117" y="652"/>
                      </a:lnTo>
                      <a:lnTo>
                        <a:pt x="127" y="660"/>
                      </a:lnTo>
                      <a:lnTo>
                        <a:pt x="130" y="671"/>
                      </a:lnTo>
                      <a:lnTo>
                        <a:pt x="128" y="676"/>
                      </a:lnTo>
                      <a:lnTo>
                        <a:pt x="127" y="679"/>
                      </a:lnTo>
                      <a:lnTo>
                        <a:pt x="125" y="683"/>
                      </a:lnTo>
                      <a:lnTo>
                        <a:pt x="122" y="687"/>
                      </a:lnTo>
                      <a:lnTo>
                        <a:pt x="186" y="687"/>
                      </a:lnTo>
                      <a:lnTo>
                        <a:pt x="194" y="691"/>
                      </a:lnTo>
                      <a:lnTo>
                        <a:pt x="208" y="696"/>
                      </a:lnTo>
                      <a:lnTo>
                        <a:pt x="225" y="701"/>
                      </a:lnTo>
                      <a:lnTo>
                        <a:pt x="243" y="704"/>
                      </a:lnTo>
                      <a:lnTo>
                        <a:pt x="255" y="708"/>
                      </a:lnTo>
                      <a:lnTo>
                        <a:pt x="260" y="712"/>
                      </a:lnTo>
                      <a:lnTo>
                        <a:pt x="322" y="712"/>
                      </a:lnTo>
                      <a:lnTo>
                        <a:pt x="340" y="708"/>
                      </a:lnTo>
                      <a:lnTo>
                        <a:pt x="354" y="702"/>
                      </a:lnTo>
                      <a:lnTo>
                        <a:pt x="368" y="694"/>
                      </a:lnTo>
                      <a:lnTo>
                        <a:pt x="385" y="687"/>
                      </a:lnTo>
                      <a:lnTo>
                        <a:pt x="396" y="685"/>
                      </a:lnTo>
                      <a:lnTo>
                        <a:pt x="404" y="685"/>
                      </a:lnTo>
                      <a:lnTo>
                        <a:pt x="412" y="683"/>
                      </a:lnTo>
                      <a:lnTo>
                        <a:pt x="419" y="679"/>
                      </a:lnTo>
                      <a:lnTo>
                        <a:pt x="412" y="673"/>
                      </a:lnTo>
                      <a:lnTo>
                        <a:pt x="402" y="668"/>
                      </a:lnTo>
                      <a:lnTo>
                        <a:pt x="393" y="662"/>
                      </a:lnTo>
                      <a:lnTo>
                        <a:pt x="387" y="652"/>
                      </a:lnTo>
                      <a:lnTo>
                        <a:pt x="385" y="644"/>
                      </a:lnTo>
                      <a:lnTo>
                        <a:pt x="385" y="638"/>
                      </a:lnTo>
                      <a:lnTo>
                        <a:pt x="383" y="632"/>
                      </a:lnTo>
                      <a:lnTo>
                        <a:pt x="379" y="627"/>
                      </a:lnTo>
                      <a:lnTo>
                        <a:pt x="365" y="627"/>
                      </a:lnTo>
                      <a:lnTo>
                        <a:pt x="363" y="633"/>
                      </a:lnTo>
                      <a:lnTo>
                        <a:pt x="362" y="638"/>
                      </a:lnTo>
                      <a:lnTo>
                        <a:pt x="360" y="641"/>
                      </a:lnTo>
                      <a:lnTo>
                        <a:pt x="357" y="643"/>
                      </a:lnTo>
                      <a:lnTo>
                        <a:pt x="352" y="644"/>
                      </a:lnTo>
                      <a:lnTo>
                        <a:pt x="352" y="633"/>
                      </a:lnTo>
                      <a:lnTo>
                        <a:pt x="354" y="627"/>
                      </a:lnTo>
                      <a:lnTo>
                        <a:pt x="357" y="621"/>
                      </a:lnTo>
                      <a:lnTo>
                        <a:pt x="362" y="613"/>
                      </a:lnTo>
                      <a:lnTo>
                        <a:pt x="363" y="604"/>
                      </a:lnTo>
                      <a:lnTo>
                        <a:pt x="362" y="596"/>
                      </a:lnTo>
                      <a:lnTo>
                        <a:pt x="351" y="585"/>
                      </a:lnTo>
                      <a:lnTo>
                        <a:pt x="349" y="577"/>
                      </a:lnTo>
                      <a:lnTo>
                        <a:pt x="351" y="574"/>
                      </a:lnTo>
                      <a:lnTo>
                        <a:pt x="352" y="569"/>
                      </a:lnTo>
                      <a:lnTo>
                        <a:pt x="355" y="563"/>
                      </a:lnTo>
                      <a:lnTo>
                        <a:pt x="357" y="558"/>
                      </a:lnTo>
                      <a:lnTo>
                        <a:pt x="344" y="557"/>
                      </a:lnTo>
                      <a:lnTo>
                        <a:pt x="332" y="557"/>
                      </a:lnTo>
                      <a:lnTo>
                        <a:pt x="315" y="558"/>
                      </a:lnTo>
                      <a:lnTo>
                        <a:pt x="313" y="546"/>
                      </a:lnTo>
                      <a:lnTo>
                        <a:pt x="308" y="538"/>
                      </a:lnTo>
                      <a:lnTo>
                        <a:pt x="302" y="533"/>
                      </a:lnTo>
                      <a:lnTo>
                        <a:pt x="294" y="524"/>
                      </a:lnTo>
                      <a:lnTo>
                        <a:pt x="307" y="519"/>
                      </a:lnTo>
                      <a:lnTo>
                        <a:pt x="316" y="512"/>
                      </a:lnTo>
                      <a:lnTo>
                        <a:pt x="333" y="494"/>
                      </a:lnTo>
                      <a:lnTo>
                        <a:pt x="344" y="490"/>
                      </a:lnTo>
                      <a:lnTo>
                        <a:pt x="358" y="488"/>
                      </a:lnTo>
                      <a:lnTo>
                        <a:pt x="368" y="487"/>
                      </a:lnTo>
                      <a:lnTo>
                        <a:pt x="376" y="480"/>
                      </a:lnTo>
                      <a:lnTo>
                        <a:pt x="380" y="471"/>
                      </a:lnTo>
                      <a:lnTo>
                        <a:pt x="383" y="462"/>
                      </a:lnTo>
                      <a:lnTo>
                        <a:pt x="385" y="452"/>
                      </a:lnTo>
                      <a:lnTo>
                        <a:pt x="382" y="441"/>
                      </a:lnTo>
                      <a:lnTo>
                        <a:pt x="376" y="433"/>
                      </a:lnTo>
                      <a:lnTo>
                        <a:pt x="365" y="427"/>
                      </a:lnTo>
                      <a:lnTo>
                        <a:pt x="355" y="421"/>
                      </a:lnTo>
                      <a:lnTo>
                        <a:pt x="344" y="415"/>
                      </a:lnTo>
                      <a:lnTo>
                        <a:pt x="338" y="405"/>
                      </a:lnTo>
                      <a:lnTo>
                        <a:pt x="335" y="393"/>
                      </a:lnTo>
                      <a:lnTo>
                        <a:pt x="335" y="390"/>
                      </a:lnTo>
                      <a:lnTo>
                        <a:pt x="336" y="387"/>
                      </a:lnTo>
                      <a:lnTo>
                        <a:pt x="340" y="385"/>
                      </a:lnTo>
                      <a:lnTo>
                        <a:pt x="341" y="383"/>
                      </a:lnTo>
                      <a:lnTo>
                        <a:pt x="344" y="382"/>
                      </a:lnTo>
                      <a:lnTo>
                        <a:pt x="346" y="374"/>
                      </a:lnTo>
                      <a:lnTo>
                        <a:pt x="347" y="362"/>
                      </a:lnTo>
                      <a:lnTo>
                        <a:pt x="349" y="347"/>
                      </a:lnTo>
                      <a:lnTo>
                        <a:pt x="357" y="324"/>
                      </a:lnTo>
                      <a:lnTo>
                        <a:pt x="363" y="319"/>
                      </a:lnTo>
                      <a:lnTo>
                        <a:pt x="376" y="319"/>
                      </a:lnTo>
                      <a:lnTo>
                        <a:pt x="387" y="316"/>
                      </a:lnTo>
                      <a:lnTo>
                        <a:pt x="394" y="308"/>
                      </a:lnTo>
                      <a:lnTo>
                        <a:pt x="399" y="297"/>
                      </a:lnTo>
                      <a:lnTo>
                        <a:pt x="404" y="283"/>
                      </a:lnTo>
                      <a:lnTo>
                        <a:pt x="408" y="271"/>
                      </a:lnTo>
                      <a:lnTo>
                        <a:pt x="415" y="260"/>
                      </a:lnTo>
                      <a:lnTo>
                        <a:pt x="423" y="252"/>
                      </a:lnTo>
                      <a:lnTo>
                        <a:pt x="435" y="249"/>
                      </a:lnTo>
                      <a:lnTo>
                        <a:pt x="446" y="252"/>
                      </a:lnTo>
                      <a:lnTo>
                        <a:pt x="455" y="255"/>
                      </a:lnTo>
                      <a:lnTo>
                        <a:pt x="468" y="258"/>
                      </a:lnTo>
                      <a:lnTo>
                        <a:pt x="530" y="258"/>
                      </a:lnTo>
                      <a:lnTo>
                        <a:pt x="541" y="257"/>
                      </a:lnTo>
                      <a:lnTo>
                        <a:pt x="552" y="254"/>
                      </a:lnTo>
                      <a:lnTo>
                        <a:pt x="563" y="255"/>
                      </a:lnTo>
                      <a:lnTo>
                        <a:pt x="568" y="260"/>
                      </a:lnTo>
                      <a:lnTo>
                        <a:pt x="570" y="268"/>
                      </a:lnTo>
                      <a:lnTo>
                        <a:pt x="570" y="276"/>
                      </a:lnTo>
                      <a:lnTo>
                        <a:pt x="571" y="285"/>
                      </a:lnTo>
                      <a:lnTo>
                        <a:pt x="576" y="291"/>
                      </a:lnTo>
                      <a:lnTo>
                        <a:pt x="604" y="296"/>
                      </a:lnTo>
                      <a:lnTo>
                        <a:pt x="612" y="301"/>
                      </a:lnTo>
                      <a:lnTo>
                        <a:pt x="620" y="308"/>
                      </a:lnTo>
                      <a:lnTo>
                        <a:pt x="626" y="316"/>
                      </a:lnTo>
                      <a:lnTo>
                        <a:pt x="634" y="326"/>
                      </a:lnTo>
                      <a:lnTo>
                        <a:pt x="643" y="330"/>
                      </a:lnTo>
                      <a:lnTo>
                        <a:pt x="654" y="333"/>
                      </a:lnTo>
                      <a:lnTo>
                        <a:pt x="665" y="332"/>
                      </a:lnTo>
                      <a:lnTo>
                        <a:pt x="673" y="327"/>
                      </a:lnTo>
                      <a:lnTo>
                        <a:pt x="676" y="321"/>
                      </a:lnTo>
                      <a:lnTo>
                        <a:pt x="682" y="305"/>
                      </a:lnTo>
                      <a:lnTo>
                        <a:pt x="687" y="299"/>
                      </a:lnTo>
                      <a:lnTo>
                        <a:pt x="693" y="296"/>
                      </a:lnTo>
                      <a:lnTo>
                        <a:pt x="701" y="296"/>
                      </a:lnTo>
                      <a:lnTo>
                        <a:pt x="710" y="297"/>
                      </a:lnTo>
                      <a:lnTo>
                        <a:pt x="717" y="299"/>
                      </a:lnTo>
                      <a:lnTo>
                        <a:pt x="720" y="299"/>
                      </a:lnTo>
                      <a:lnTo>
                        <a:pt x="723" y="297"/>
                      </a:lnTo>
                      <a:lnTo>
                        <a:pt x="726" y="291"/>
                      </a:lnTo>
                      <a:lnTo>
                        <a:pt x="726" y="288"/>
                      </a:lnTo>
                      <a:lnTo>
                        <a:pt x="728" y="285"/>
                      </a:lnTo>
                      <a:lnTo>
                        <a:pt x="717" y="280"/>
                      </a:lnTo>
                      <a:lnTo>
                        <a:pt x="707" y="277"/>
                      </a:lnTo>
                      <a:lnTo>
                        <a:pt x="696" y="276"/>
                      </a:lnTo>
                      <a:lnTo>
                        <a:pt x="682" y="271"/>
                      </a:lnTo>
                      <a:lnTo>
                        <a:pt x="679" y="269"/>
                      </a:lnTo>
                      <a:lnTo>
                        <a:pt x="677" y="268"/>
                      </a:lnTo>
                      <a:lnTo>
                        <a:pt x="676" y="265"/>
                      </a:lnTo>
                      <a:lnTo>
                        <a:pt x="676" y="249"/>
                      </a:lnTo>
                      <a:lnTo>
                        <a:pt x="634" y="177"/>
                      </a:lnTo>
                      <a:lnTo>
                        <a:pt x="634" y="155"/>
                      </a:lnTo>
                      <a:lnTo>
                        <a:pt x="637" y="141"/>
                      </a:lnTo>
                      <a:lnTo>
                        <a:pt x="646" y="127"/>
                      </a:lnTo>
                      <a:lnTo>
                        <a:pt x="657" y="116"/>
                      </a:lnTo>
                      <a:lnTo>
                        <a:pt x="668" y="104"/>
                      </a:lnTo>
                      <a:lnTo>
                        <a:pt x="674" y="93"/>
                      </a:lnTo>
                      <a:lnTo>
                        <a:pt x="677" y="80"/>
                      </a:lnTo>
                      <a:lnTo>
                        <a:pt x="679" y="68"/>
                      </a:lnTo>
                      <a:lnTo>
                        <a:pt x="682" y="58"/>
                      </a:lnTo>
                      <a:lnTo>
                        <a:pt x="712" y="74"/>
                      </a:lnTo>
                      <a:lnTo>
                        <a:pt x="740" y="90"/>
                      </a:lnTo>
                      <a:lnTo>
                        <a:pt x="768" y="107"/>
                      </a:lnTo>
                      <a:lnTo>
                        <a:pt x="778" y="113"/>
                      </a:lnTo>
                      <a:lnTo>
                        <a:pt x="790" y="121"/>
                      </a:lnTo>
                      <a:lnTo>
                        <a:pt x="801" y="130"/>
                      </a:lnTo>
                      <a:lnTo>
                        <a:pt x="806" y="141"/>
                      </a:lnTo>
                      <a:lnTo>
                        <a:pt x="806" y="146"/>
                      </a:lnTo>
                      <a:lnTo>
                        <a:pt x="801" y="150"/>
                      </a:lnTo>
                      <a:lnTo>
                        <a:pt x="796" y="152"/>
                      </a:lnTo>
                      <a:lnTo>
                        <a:pt x="784" y="152"/>
                      </a:lnTo>
                      <a:lnTo>
                        <a:pt x="782" y="158"/>
                      </a:lnTo>
                      <a:lnTo>
                        <a:pt x="779" y="166"/>
                      </a:lnTo>
                      <a:lnTo>
                        <a:pt x="778" y="174"/>
                      </a:lnTo>
                      <a:lnTo>
                        <a:pt x="779" y="182"/>
                      </a:lnTo>
                      <a:lnTo>
                        <a:pt x="798" y="216"/>
                      </a:lnTo>
                      <a:lnTo>
                        <a:pt x="809" y="219"/>
                      </a:lnTo>
                      <a:lnTo>
                        <a:pt x="818" y="216"/>
                      </a:lnTo>
                      <a:lnTo>
                        <a:pt x="823" y="210"/>
                      </a:lnTo>
                      <a:lnTo>
                        <a:pt x="828" y="202"/>
                      </a:lnTo>
                      <a:lnTo>
                        <a:pt x="831" y="194"/>
                      </a:lnTo>
                      <a:lnTo>
                        <a:pt x="832" y="186"/>
                      </a:lnTo>
                      <a:lnTo>
                        <a:pt x="834" y="182"/>
                      </a:lnTo>
                      <a:lnTo>
                        <a:pt x="850" y="182"/>
                      </a:lnTo>
                      <a:lnTo>
                        <a:pt x="853" y="180"/>
                      </a:lnTo>
                      <a:lnTo>
                        <a:pt x="854" y="177"/>
                      </a:lnTo>
                      <a:lnTo>
                        <a:pt x="854" y="174"/>
                      </a:lnTo>
                      <a:lnTo>
                        <a:pt x="851" y="165"/>
                      </a:lnTo>
                      <a:lnTo>
                        <a:pt x="845" y="157"/>
                      </a:lnTo>
                      <a:lnTo>
                        <a:pt x="837" y="149"/>
                      </a:lnTo>
                      <a:lnTo>
                        <a:pt x="831" y="141"/>
                      </a:lnTo>
                      <a:lnTo>
                        <a:pt x="828" y="130"/>
                      </a:lnTo>
                      <a:lnTo>
                        <a:pt x="831" y="122"/>
                      </a:lnTo>
                      <a:lnTo>
                        <a:pt x="839" y="118"/>
                      </a:lnTo>
                      <a:lnTo>
                        <a:pt x="846" y="115"/>
                      </a:lnTo>
                      <a:lnTo>
                        <a:pt x="853" y="111"/>
                      </a:lnTo>
                      <a:lnTo>
                        <a:pt x="864" y="99"/>
                      </a:lnTo>
                      <a:lnTo>
                        <a:pt x="870" y="85"/>
                      </a:lnTo>
                      <a:lnTo>
                        <a:pt x="873" y="69"/>
                      </a:lnTo>
                      <a:lnTo>
                        <a:pt x="875" y="47"/>
                      </a:lnTo>
                      <a:lnTo>
                        <a:pt x="879" y="32"/>
                      </a:lnTo>
                      <a:lnTo>
                        <a:pt x="886" y="21"/>
                      </a:lnTo>
                      <a:lnTo>
                        <a:pt x="895" y="13"/>
                      </a:lnTo>
                      <a:lnTo>
                        <a:pt x="907" y="7"/>
                      </a:lnTo>
                      <a:lnTo>
                        <a:pt x="925" y="0"/>
                      </a:lnTo>
                      <a:close/>
                    </a:path>
                  </a:pathLst>
                </a:custGeom>
                <a:grpFill/>
                <a:ln w="6350" cmpd="sng">
                  <a:solidFill>
                    <a:schemeClr val="bg2"/>
                  </a:solidFill>
                  <a:round/>
                  <a:headEnd/>
                  <a:tailEnd/>
                </a:ln>
              </p:spPr>
              <p:txBody>
                <a:bodyPr/>
                <a:lstStyle/>
                <a:p>
                  <a:endParaRPr lang="en-US"/>
                </a:p>
              </p:txBody>
            </p:sp>
          </p:grpSp>
          <p:grpSp>
            <p:nvGrpSpPr>
              <p:cNvPr id="73" name="Group 72"/>
              <p:cNvGrpSpPr/>
              <p:nvPr/>
            </p:nvGrpSpPr>
            <p:grpSpPr bwMode="gray">
              <a:xfrm>
                <a:off x="1898650" y="2571750"/>
                <a:ext cx="2871787" cy="1511300"/>
                <a:chOff x="1898650" y="2571750"/>
                <a:chExt cx="2871787" cy="1511300"/>
              </a:xfrm>
              <a:grpFill/>
            </p:grpSpPr>
            <p:sp>
              <p:nvSpPr>
                <p:cNvPr id="74" name="Freeform 73"/>
                <p:cNvSpPr>
                  <a:spLocks/>
                </p:cNvSpPr>
                <p:nvPr/>
              </p:nvSpPr>
              <p:spPr bwMode="gray">
                <a:xfrm>
                  <a:off x="4049712" y="3722688"/>
                  <a:ext cx="430212" cy="328612"/>
                </a:xfrm>
                <a:custGeom>
                  <a:avLst/>
                  <a:gdLst/>
                  <a:ahLst/>
                  <a:cxnLst>
                    <a:cxn ang="0">
                      <a:pos x="380" y="3"/>
                    </a:cxn>
                    <a:cxn ang="0">
                      <a:pos x="398" y="20"/>
                    </a:cxn>
                    <a:cxn ang="0">
                      <a:pos x="423" y="66"/>
                    </a:cxn>
                    <a:cxn ang="0">
                      <a:pos x="452" y="130"/>
                    </a:cxn>
                    <a:cxn ang="0">
                      <a:pos x="480" y="156"/>
                    </a:cxn>
                    <a:cxn ang="0">
                      <a:pos x="502" y="217"/>
                    </a:cxn>
                    <a:cxn ang="0">
                      <a:pos x="529" y="255"/>
                    </a:cxn>
                    <a:cxn ang="0">
                      <a:pos x="540" y="313"/>
                    </a:cxn>
                    <a:cxn ang="0">
                      <a:pos x="537" y="360"/>
                    </a:cxn>
                    <a:cxn ang="0">
                      <a:pos x="532" y="371"/>
                    </a:cxn>
                    <a:cxn ang="0">
                      <a:pos x="538" y="388"/>
                    </a:cxn>
                    <a:cxn ang="0">
                      <a:pos x="534" y="408"/>
                    </a:cxn>
                    <a:cxn ang="0">
                      <a:pos x="526" y="408"/>
                    </a:cxn>
                    <a:cxn ang="0">
                      <a:pos x="521" y="403"/>
                    </a:cxn>
                    <a:cxn ang="0">
                      <a:pos x="499" y="414"/>
                    </a:cxn>
                    <a:cxn ang="0">
                      <a:pos x="479" y="411"/>
                    </a:cxn>
                    <a:cxn ang="0">
                      <a:pos x="476" y="388"/>
                    </a:cxn>
                    <a:cxn ang="0">
                      <a:pos x="466" y="374"/>
                    </a:cxn>
                    <a:cxn ang="0">
                      <a:pos x="449" y="364"/>
                    </a:cxn>
                    <a:cxn ang="0">
                      <a:pos x="434" y="360"/>
                    </a:cxn>
                    <a:cxn ang="0">
                      <a:pos x="423" y="333"/>
                    </a:cxn>
                    <a:cxn ang="0">
                      <a:pos x="416" y="324"/>
                    </a:cxn>
                    <a:cxn ang="0">
                      <a:pos x="402" y="317"/>
                    </a:cxn>
                    <a:cxn ang="0">
                      <a:pos x="399" y="302"/>
                    </a:cxn>
                    <a:cxn ang="0">
                      <a:pos x="393" y="299"/>
                    </a:cxn>
                    <a:cxn ang="0">
                      <a:pos x="382" y="296"/>
                    </a:cxn>
                    <a:cxn ang="0">
                      <a:pos x="363" y="267"/>
                    </a:cxn>
                    <a:cxn ang="0">
                      <a:pos x="355" y="252"/>
                    </a:cxn>
                    <a:cxn ang="0">
                      <a:pos x="362" y="235"/>
                    </a:cxn>
                    <a:cxn ang="0">
                      <a:pos x="354" y="227"/>
                    </a:cxn>
                    <a:cxn ang="0">
                      <a:pos x="351" y="238"/>
                    </a:cxn>
                    <a:cxn ang="0">
                      <a:pos x="338" y="216"/>
                    </a:cxn>
                    <a:cxn ang="0">
                      <a:pos x="344" y="177"/>
                    </a:cxn>
                    <a:cxn ang="0">
                      <a:pos x="332" y="146"/>
                    </a:cxn>
                    <a:cxn ang="0">
                      <a:pos x="302" y="121"/>
                    </a:cxn>
                    <a:cxn ang="0">
                      <a:pos x="263" y="83"/>
                    </a:cxn>
                    <a:cxn ang="0">
                      <a:pos x="218" y="89"/>
                    </a:cxn>
                    <a:cxn ang="0">
                      <a:pos x="180" y="111"/>
                    </a:cxn>
                    <a:cxn ang="0">
                      <a:pos x="155" y="113"/>
                    </a:cxn>
                    <a:cxn ang="0">
                      <a:pos x="149" y="100"/>
                    </a:cxn>
                    <a:cxn ang="0">
                      <a:pos x="116" y="78"/>
                    </a:cxn>
                    <a:cxn ang="0">
                      <a:pos x="57" y="74"/>
                    </a:cxn>
                    <a:cxn ang="0">
                      <a:pos x="16" y="67"/>
                    </a:cxn>
                    <a:cxn ang="0">
                      <a:pos x="7" y="53"/>
                    </a:cxn>
                    <a:cxn ang="0">
                      <a:pos x="2" y="38"/>
                    </a:cxn>
                    <a:cxn ang="0">
                      <a:pos x="169" y="25"/>
                    </a:cxn>
                    <a:cxn ang="0">
                      <a:pos x="174" y="35"/>
                    </a:cxn>
                    <a:cxn ang="0">
                      <a:pos x="352" y="31"/>
                    </a:cxn>
                    <a:cxn ang="0">
                      <a:pos x="365" y="38"/>
                    </a:cxn>
                    <a:cxn ang="0">
                      <a:pos x="362" y="19"/>
                    </a:cxn>
                    <a:cxn ang="0">
                      <a:pos x="362" y="6"/>
                    </a:cxn>
                    <a:cxn ang="0">
                      <a:pos x="368" y="0"/>
                    </a:cxn>
                  </a:cxnLst>
                  <a:rect l="0" t="0" r="r" b="b"/>
                  <a:pathLst>
                    <a:path w="541" h="416">
                      <a:moveTo>
                        <a:pt x="368" y="0"/>
                      </a:moveTo>
                      <a:lnTo>
                        <a:pt x="373" y="0"/>
                      </a:lnTo>
                      <a:lnTo>
                        <a:pt x="380" y="3"/>
                      </a:lnTo>
                      <a:lnTo>
                        <a:pt x="388" y="5"/>
                      </a:lnTo>
                      <a:lnTo>
                        <a:pt x="394" y="5"/>
                      </a:lnTo>
                      <a:lnTo>
                        <a:pt x="398" y="20"/>
                      </a:lnTo>
                      <a:lnTo>
                        <a:pt x="405" y="33"/>
                      </a:lnTo>
                      <a:lnTo>
                        <a:pt x="412" y="44"/>
                      </a:lnTo>
                      <a:lnTo>
                        <a:pt x="423" y="66"/>
                      </a:lnTo>
                      <a:lnTo>
                        <a:pt x="430" y="88"/>
                      </a:lnTo>
                      <a:lnTo>
                        <a:pt x="440" y="110"/>
                      </a:lnTo>
                      <a:lnTo>
                        <a:pt x="452" y="130"/>
                      </a:lnTo>
                      <a:lnTo>
                        <a:pt x="462" y="139"/>
                      </a:lnTo>
                      <a:lnTo>
                        <a:pt x="471" y="147"/>
                      </a:lnTo>
                      <a:lnTo>
                        <a:pt x="480" y="156"/>
                      </a:lnTo>
                      <a:lnTo>
                        <a:pt x="480" y="185"/>
                      </a:lnTo>
                      <a:lnTo>
                        <a:pt x="491" y="202"/>
                      </a:lnTo>
                      <a:lnTo>
                        <a:pt x="502" y="217"/>
                      </a:lnTo>
                      <a:lnTo>
                        <a:pt x="502" y="216"/>
                      </a:lnTo>
                      <a:lnTo>
                        <a:pt x="516" y="236"/>
                      </a:lnTo>
                      <a:lnTo>
                        <a:pt x="529" y="255"/>
                      </a:lnTo>
                      <a:lnTo>
                        <a:pt x="538" y="278"/>
                      </a:lnTo>
                      <a:lnTo>
                        <a:pt x="540" y="288"/>
                      </a:lnTo>
                      <a:lnTo>
                        <a:pt x="540" y="313"/>
                      </a:lnTo>
                      <a:lnTo>
                        <a:pt x="541" y="324"/>
                      </a:lnTo>
                      <a:lnTo>
                        <a:pt x="541" y="358"/>
                      </a:lnTo>
                      <a:lnTo>
                        <a:pt x="537" y="360"/>
                      </a:lnTo>
                      <a:lnTo>
                        <a:pt x="535" y="363"/>
                      </a:lnTo>
                      <a:lnTo>
                        <a:pt x="534" y="367"/>
                      </a:lnTo>
                      <a:lnTo>
                        <a:pt x="532" y="371"/>
                      </a:lnTo>
                      <a:lnTo>
                        <a:pt x="532" y="380"/>
                      </a:lnTo>
                      <a:lnTo>
                        <a:pt x="534" y="383"/>
                      </a:lnTo>
                      <a:lnTo>
                        <a:pt x="538" y="388"/>
                      </a:lnTo>
                      <a:lnTo>
                        <a:pt x="538" y="397"/>
                      </a:lnTo>
                      <a:lnTo>
                        <a:pt x="537" y="402"/>
                      </a:lnTo>
                      <a:lnTo>
                        <a:pt x="534" y="408"/>
                      </a:lnTo>
                      <a:lnTo>
                        <a:pt x="531" y="411"/>
                      </a:lnTo>
                      <a:lnTo>
                        <a:pt x="527" y="411"/>
                      </a:lnTo>
                      <a:lnTo>
                        <a:pt x="526" y="408"/>
                      </a:lnTo>
                      <a:lnTo>
                        <a:pt x="527" y="405"/>
                      </a:lnTo>
                      <a:lnTo>
                        <a:pt x="524" y="403"/>
                      </a:lnTo>
                      <a:lnTo>
                        <a:pt x="521" y="403"/>
                      </a:lnTo>
                      <a:lnTo>
                        <a:pt x="513" y="405"/>
                      </a:lnTo>
                      <a:lnTo>
                        <a:pt x="507" y="410"/>
                      </a:lnTo>
                      <a:lnTo>
                        <a:pt x="499" y="414"/>
                      </a:lnTo>
                      <a:lnTo>
                        <a:pt x="491" y="416"/>
                      </a:lnTo>
                      <a:lnTo>
                        <a:pt x="484" y="414"/>
                      </a:lnTo>
                      <a:lnTo>
                        <a:pt x="479" y="411"/>
                      </a:lnTo>
                      <a:lnTo>
                        <a:pt x="477" y="405"/>
                      </a:lnTo>
                      <a:lnTo>
                        <a:pt x="477" y="397"/>
                      </a:lnTo>
                      <a:lnTo>
                        <a:pt x="476" y="388"/>
                      </a:lnTo>
                      <a:lnTo>
                        <a:pt x="474" y="383"/>
                      </a:lnTo>
                      <a:lnTo>
                        <a:pt x="471" y="378"/>
                      </a:lnTo>
                      <a:lnTo>
                        <a:pt x="466" y="374"/>
                      </a:lnTo>
                      <a:lnTo>
                        <a:pt x="457" y="367"/>
                      </a:lnTo>
                      <a:lnTo>
                        <a:pt x="452" y="366"/>
                      </a:lnTo>
                      <a:lnTo>
                        <a:pt x="449" y="364"/>
                      </a:lnTo>
                      <a:lnTo>
                        <a:pt x="446" y="364"/>
                      </a:lnTo>
                      <a:lnTo>
                        <a:pt x="443" y="363"/>
                      </a:lnTo>
                      <a:lnTo>
                        <a:pt x="434" y="360"/>
                      </a:lnTo>
                      <a:lnTo>
                        <a:pt x="427" y="355"/>
                      </a:lnTo>
                      <a:lnTo>
                        <a:pt x="426" y="349"/>
                      </a:lnTo>
                      <a:lnTo>
                        <a:pt x="423" y="333"/>
                      </a:lnTo>
                      <a:lnTo>
                        <a:pt x="421" y="330"/>
                      </a:lnTo>
                      <a:lnTo>
                        <a:pt x="416" y="325"/>
                      </a:lnTo>
                      <a:lnTo>
                        <a:pt x="416" y="324"/>
                      </a:lnTo>
                      <a:lnTo>
                        <a:pt x="410" y="321"/>
                      </a:lnTo>
                      <a:lnTo>
                        <a:pt x="405" y="319"/>
                      </a:lnTo>
                      <a:lnTo>
                        <a:pt x="402" y="317"/>
                      </a:lnTo>
                      <a:lnTo>
                        <a:pt x="398" y="313"/>
                      </a:lnTo>
                      <a:lnTo>
                        <a:pt x="398" y="307"/>
                      </a:lnTo>
                      <a:lnTo>
                        <a:pt x="399" y="302"/>
                      </a:lnTo>
                      <a:lnTo>
                        <a:pt x="399" y="297"/>
                      </a:lnTo>
                      <a:lnTo>
                        <a:pt x="398" y="294"/>
                      </a:lnTo>
                      <a:lnTo>
                        <a:pt x="393" y="299"/>
                      </a:lnTo>
                      <a:lnTo>
                        <a:pt x="387" y="303"/>
                      </a:lnTo>
                      <a:lnTo>
                        <a:pt x="387" y="299"/>
                      </a:lnTo>
                      <a:lnTo>
                        <a:pt x="382" y="296"/>
                      </a:lnTo>
                      <a:lnTo>
                        <a:pt x="376" y="288"/>
                      </a:lnTo>
                      <a:lnTo>
                        <a:pt x="369" y="278"/>
                      </a:lnTo>
                      <a:lnTo>
                        <a:pt x="363" y="267"/>
                      </a:lnTo>
                      <a:lnTo>
                        <a:pt x="357" y="258"/>
                      </a:lnTo>
                      <a:lnTo>
                        <a:pt x="355" y="253"/>
                      </a:lnTo>
                      <a:lnTo>
                        <a:pt x="355" y="252"/>
                      </a:lnTo>
                      <a:lnTo>
                        <a:pt x="358" y="249"/>
                      </a:lnTo>
                      <a:lnTo>
                        <a:pt x="363" y="249"/>
                      </a:lnTo>
                      <a:lnTo>
                        <a:pt x="362" y="235"/>
                      </a:lnTo>
                      <a:lnTo>
                        <a:pt x="360" y="222"/>
                      </a:lnTo>
                      <a:lnTo>
                        <a:pt x="357" y="224"/>
                      </a:lnTo>
                      <a:lnTo>
                        <a:pt x="354" y="227"/>
                      </a:lnTo>
                      <a:lnTo>
                        <a:pt x="352" y="230"/>
                      </a:lnTo>
                      <a:lnTo>
                        <a:pt x="352" y="235"/>
                      </a:lnTo>
                      <a:lnTo>
                        <a:pt x="351" y="238"/>
                      </a:lnTo>
                      <a:lnTo>
                        <a:pt x="349" y="242"/>
                      </a:lnTo>
                      <a:lnTo>
                        <a:pt x="341" y="231"/>
                      </a:lnTo>
                      <a:lnTo>
                        <a:pt x="338" y="216"/>
                      </a:lnTo>
                      <a:lnTo>
                        <a:pt x="340" y="202"/>
                      </a:lnTo>
                      <a:lnTo>
                        <a:pt x="343" y="189"/>
                      </a:lnTo>
                      <a:lnTo>
                        <a:pt x="344" y="177"/>
                      </a:lnTo>
                      <a:lnTo>
                        <a:pt x="343" y="164"/>
                      </a:lnTo>
                      <a:lnTo>
                        <a:pt x="338" y="153"/>
                      </a:lnTo>
                      <a:lnTo>
                        <a:pt x="332" y="146"/>
                      </a:lnTo>
                      <a:lnTo>
                        <a:pt x="330" y="135"/>
                      </a:lnTo>
                      <a:lnTo>
                        <a:pt x="315" y="130"/>
                      </a:lnTo>
                      <a:lnTo>
                        <a:pt x="302" y="121"/>
                      </a:lnTo>
                      <a:lnTo>
                        <a:pt x="293" y="111"/>
                      </a:lnTo>
                      <a:lnTo>
                        <a:pt x="274" y="89"/>
                      </a:lnTo>
                      <a:lnTo>
                        <a:pt x="263" y="83"/>
                      </a:lnTo>
                      <a:lnTo>
                        <a:pt x="249" y="80"/>
                      </a:lnTo>
                      <a:lnTo>
                        <a:pt x="232" y="83"/>
                      </a:lnTo>
                      <a:lnTo>
                        <a:pt x="218" y="89"/>
                      </a:lnTo>
                      <a:lnTo>
                        <a:pt x="205" y="97"/>
                      </a:lnTo>
                      <a:lnTo>
                        <a:pt x="194" y="105"/>
                      </a:lnTo>
                      <a:lnTo>
                        <a:pt x="180" y="111"/>
                      </a:lnTo>
                      <a:lnTo>
                        <a:pt x="163" y="114"/>
                      </a:lnTo>
                      <a:lnTo>
                        <a:pt x="158" y="114"/>
                      </a:lnTo>
                      <a:lnTo>
                        <a:pt x="155" y="113"/>
                      </a:lnTo>
                      <a:lnTo>
                        <a:pt x="150" y="108"/>
                      </a:lnTo>
                      <a:lnTo>
                        <a:pt x="149" y="103"/>
                      </a:lnTo>
                      <a:lnTo>
                        <a:pt x="149" y="100"/>
                      </a:lnTo>
                      <a:lnTo>
                        <a:pt x="146" y="100"/>
                      </a:lnTo>
                      <a:lnTo>
                        <a:pt x="133" y="88"/>
                      </a:lnTo>
                      <a:lnTo>
                        <a:pt x="116" y="78"/>
                      </a:lnTo>
                      <a:lnTo>
                        <a:pt x="97" y="72"/>
                      </a:lnTo>
                      <a:lnTo>
                        <a:pt x="80" y="71"/>
                      </a:lnTo>
                      <a:lnTo>
                        <a:pt x="57" y="74"/>
                      </a:lnTo>
                      <a:lnTo>
                        <a:pt x="35" y="78"/>
                      </a:lnTo>
                      <a:lnTo>
                        <a:pt x="16" y="85"/>
                      </a:lnTo>
                      <a:lnTo>
                        <a:pt x="16" y="67"/>
                      </a:lnTo>
                      <a:lnTo>
                        <a:pt x="14" y="63"/>
                      </a:lnTo>
                      <a:lnTo>
                        <a:pt x="13" y="60"/>
                      </a:lnTo>
                      <a:lnTo>
                        <a:pt x="7" y="53"/>
                      </a:lnTo>
                      <a:lnTo>
                        <a:pt x="0" y="50"/>
                      </a:lnTo>
                      <a:lnTo>
                        <a:pt x="0" y="38"/>
                      </a:lnTo>
                      <a:lnTo>
                        <a:pt x="2" y="38"/>
                      </a:lnTo>
                      <a:lnTo>
                        <a:pt x="166" y="17"/>
                      </a:lnTo>
                      <a:lnTo>
                        <a:pt x="168" y="22"/>
                      </a:lnTo>
                      <a:lnTo>
                        <a:pt x="169" y="25"/>
                      </a:lnTo>
                      <a:lnTo>
                        <a:pt x="171" y="27"/>
                      </a:lnTo>
                      <a:lnTo>
                        <a:pt x="174" y="33"/>
                      </a:lnTo>
                      <a:lnTo>
                        <a:pt x="174" y="35"/>
                      </a:lnTo>
                      <a:lnTo>
                        <a:pt x="349" y="24"/>
                      </a:lnTo>
                      <a:lnTo>
                        <a:pt x="351" y="28"/>
                      </a:lnTo>
                      <a:lnTo>
                        <a:pt x="352" y="31"/>
                      </a:lnTo>
                      <a:lnTo>
                        <a:pt x="355" y="33"/>
                      </a:lnTo>
                      <a:lnTo>
                        <a:pt x="357" y="38"/>
                      </a:lnTo>
                      <a:lnTo>
                        <a:pt x="365" y="38"/>
                      </a:lnTo>
                      <a:lnTo>
                        <a:pt x="365" y="27"/>
                      </a:lnTo>
                      <a:lnTo>
                        <a:pt x="363" y="24"/>
                      </a:lnTo>
                      <a:lnTo>
                        <a:pt x="362" y="19"/>
                      </a:lnTo>
                      <a:lnTo>
                        <a:pt x="360" y="16"/>
                      </a:lnTo>
                      <a:lnTo>
                        <a:pt x="360" y="11"/>
                      </a:lnTo>
                      <a:lnTo>
                        <a:pt x="362" y="6"/>
                      </a:lnTo>
                      <a:lnTo>
                        <a:pt x="363" y="3"/>
                      </a:lnTo>
                      <a:lnTo>
                        <a:pt x="365" y="2"/>
                      </a:lnTo>
                      <a:lnTo>
                        <a:pt x="368" y="0"/>
                      </a:lnTo>
                      <a:close/>
                    </a:path>
                  </a:pathLst>
                </a:custGeom>
                <a:grpFill/>
                <a:ln w="6350" cmpd="sng">
                  <a:solidFill>
                    <a:schemeClr val="bg2"/>
                  </a:solidFill>
                  <a:round/>
                  <a:headEnd/>
                  <a:tailEnd/>
                </a:ln>
              </p:spPr>
              <p:txBody>
                <a:bodyPr/>
                <a:lstStyle/>
                <a:p>
                  <a:endParaRPr lang="en-US"/>
                </a:p>
              </p:txBody>
            </p:sp>
            <p:sp>
              <p:nvSpPr>
                <p:cNvPr id="75" name="Freeform 74"/>
                <p:cNvSpPr>
                  <a:spLocks/>
                </p:cNvSpPr>
                <p:nvPr/>
              </p:nvSpPr>
              <p:spPr bwMode="gray">
                <a:xfrm>
                  <a:off x="4116387" y="3487738"/>
                  <a:ext cx="258762" cy="263525"/>
                </a:xfrm>
                <a:custGeom>
                  <a:avLst/>
                  <a:gdLst/>
                  <a:ahLst/>
                  <a:cxnLst>
                    <a:cxn ang="0">
                      <a:pos x="148" y="4"/>
                    </a:cxn>
                    <a:cxn ang="0">
                      <a:pos x="144" y="11"/>
                    </a:cxn>
                    <a:cxn ang="0">
                      <a:pos x="144" y="26"/>
                    </a:cxn>
                    <a:cxn ang="0">
                      <a:pos x="158" y="34"/>
                    </a:cxn>
                    <a:cxn ang="0">
                      <a:pos x="170" y="37"/>
                    </a:cxn>
                    <a:cxn ang="0">
                      <a:pos x="175" y="44"/>
                    </a:cxn>
                    <a:cxn ang="0">
                      <a:pos x="217" y="84"/>
                    </a:cxn>
                    <a:cxn ang="0">
                      <a:pos x="270" y="123"/>
                    </a:cxn>
                    <a:cxn ang="0">
                      <a:pos x="283" y="136"/>
                    </a:cxn>
                    <a:cxn ang="0">
                      <a:pos x="284" y="150"/>
                    </a:cxn>
                    <a:cxn ang="0">
                      <a:pos x="289" y="159"/>
                    </a:cxn>
                    <a:cxn ang="0">
                      <a:pos x="305" y="172"/>
                    </a:cxn>
                    <a:cxn ang="0">
                      <a:pos x="309" y="189"/>
                    </a:cxn>
                    <a:cxn ang="0">
                      <a:pos x="319" y="192"/>
                    </a:cxn>
                    <a:cxn ang="0">
                      <a:pos x="324" y="195"/>
                    </a:cxn>
                    <a:cxn ang="0">
                      <a:pos x="325" y="200"/>
                    </a:cxn>
                    <a:cxn ang="0">
                      <a:pos x="320" y="203"/>
                    </a:cxn>
                    <a:cxn ang="0">
                      <a:pos x="319" y="212"/>
                    </a:cxn>
                    <a:cxn ang="0">
                      <a:pos x="311" y="219"/>
                    </a:cxn>
                    <a:cxn ang="0">
                      <a:pos x="309" y="234"/>
                    </a:cxn>
                    <a:cxn ang="0">
                      <a:pos x="305" y="251"/>
                    </a:cxn>
                    <a:cxn ang="0">
                      <a:pos x="308" y="255"/>
                    </a:cxn>
                    <a:cxn ang="0">
                      <a:pos x="311" y="256"/>
                    </a:cxn>
                    <a:cxn ang="0">
                      <a:pos x="308" y="267"/>
                    </a:cxn>
                    <a:cxn ang="0">
                      <a:pos x="303" y="300"/>
                    </a:cxn>
                    <a:cxn ang="0">
                      <a:pos x="288" y="295"/>
                    </a:cxn>
                    <a:cxn ang="0">
                      <a:pos x="280" y="297"/>
                    </a:cxn>
                    <a:cxn ang="0">
                      <a:pos x="277" y="301"/>
                    </a:cxn>
                    <a:cxn ang="0">
                      <a:pos x="275" y="311"/>
                    </a:cxn>
                    <a:cxn ang="0">
                      <a:pos x="278" y="319"/>
                    </a:cxn>
                    <a:cxn ang="0">
                      <a:pos x="280" y="333"/>
                    </a:cxn>
                    <a:cxn ang="0">
                      <a:pos x="270" y="328"/>
                    </a:cxn>
                    <a:cxn ang="0">
                      <a:pos x="266" y="323"/>
                    </a:cxn>
                    <a:cxn ang="0">
                      <a:pos x="89" y="330"/>
                    </a:cxn>
                    <a:cxn ang="0">
                      <a:pos x="86" y="322"/>
                    </a:cxn>
                    <a:cxn ang="0">
                      <a:pos x="83" y="317"/>
                    </a:cxn>
                    <a:cxn ang="0">
                      <a:pos x="76" y="305"/>
                    </a:cxn>
                    <a:cxn ang="0">
                      <a:pos x="70" y="287"/>
                    </a:cxn>
                    <a:cxn ang="0">
                      <a:pos x="67" y="265"/>
                    </a:cxn>
                    <a:cxn ang="0">
                      <a:pos x="61" y="248"/>
                    </a:cxn>
                    <a:cxn ang="0">
                      <a:pos x="69" y="228"/>
                    </a:cxn>
                    <a:cxn ang="0">
                      <a:pos x="69" y="206"/>
                    </a:cxn>
                    <a:cxn ang="0">
                      <a:pos x="54" y="187"/>
                    </a:cxn>
                    <a:cxn ang="0">
                      <a:pos x="0" y="23"/>
                    </a:cxn>
                  </a:cxnLst>
                  <a:rect l="0" t="0" r="r" b="b"/>
                  <a:pathLst>
                    <a:path w="325" h="333">
                      <a:moveTo>
                        <a:pt x="151" y="0"/>
                      </a:moveTo>
                      <a:lnTo>
                        <a:pt x="148" y="4"/>
                      </a:lnTo>
                      <a:lnTo>
                        <a:pt x="145" y="8"/>
                      </a:lnTo>
                      <a:lnTo>
                        <a:pt x="144" y="11"/>
                      </a:lnTo>
                      <a:lnTo>
                        <a:pt x="141" y="20"/>
                      </a:lnTo>
                      <a:lnTo>
                        <a:pt x="144" y="26"/>
                      </a:lnTo>
                      <a:lnTo>
                        <a:pt x="150" y="31"/>
                      </a:lnTo>
                      <a:lnTo>
                        <a:pt x="158" y="34"/>
                      </a:lnTo>
                      <a:lnTo>
                        <a:pt x="164" y="34"/>
                      </a:lnTo>
                      <a:lnTo>
                        <a:pt x="170" y="37"/>
                      </a:lnTo>
                      <a:lnTo>
                        <a:pt x="172" y="40"/>
                      </a:lnTo>
                      <a:lnTo>
                        <a:pt x="175" y="44"/>
                      </a:lnTo>
                      <a:lnTo>
                        <a:pt x="178" y="45"/>
                      </a:lnTo>
                      <a:lnTo>
                        <a:pt x="217" y="84"/>
                      </a:lnTo>
                      <a:lnTo>
                        <a:pt x="252" y="114"/>
                      </a:lnTo>
                      <a:lnTo>
                        <a:pt x="270" y="123"/>
                      </a:lnTo>
                      <a:lnTo>
                        <a:pt x="278" y="129"/>
                      </a:lnTo>
                      <a:lnTo>
                        <a:pt x="283" y="136"/>
                      </a:lnTo>
                      <a:lnTo>
                        <a:pt x="284" y="144"/>
                      </a:lnTo>
                      <a:lnTo>
                        <a:pt x="284" y="150"/>
                      </a:lnTo>
                      <a:lnTo>
                        <a:pt x="288" y="158"/>
                      </a:lnTo>
                      <a:lnTo>
                        <a:pt x="289" y="159"/>
                      </a:lnTo>
                      <a:lnTo>
                        <a:pt x="297" y="159"/>
                      </a:lnTo>
                      <a:lnTo>
                        <a:pt x="305" y="172"/>
                      </a:lnTo>
                      <a:lnTo>
                        <a:pt x="308" y="186"/>
                      </a:lnTo>
                      <a:lnTo>
                        <a:pt x="309" y="189"/>
                      </a:lnTo>
                      <a:lnTo>
                        <a:pt x="316" y="192"/>
                      </a:lnTo>
                      <a:lnTo>
                        <a:pt x="319" y="192"/>
                      </a:lnTo>
                      <a:lnTo>
                        <a:pt x="322" y="194"/>
                      </a:lnTo>
                      <a:lnTo>
                        <a:pt x="324" y="195"/>
                      </a:lnTo>
                      <a:lnTo>
                        <a:pt x="325" y="198"/>
                      </a:lnTo>
                      <a:lnTo>
                        <a:pt x="325" y="200"/>
                      </a:lnTo>
                      <a:lnTo>
                        <a:pt x="322" y="201"/>
                      </a:lnTo>
                      <a:lnTo>
                        <a:pt x="320" y="203"/>
                      </a:lnTo>
                      <a:lnTo>
                        <a:pt x="319" y="203"/>
                      </a:lnTo>
                      <a:lnTo>
                        <a:pt x="319" y="212"/>
                      </a:lnTo>
                      <a:lnTo>
                        <a:pt x="316" y="214"/>
                      </a:lnTo>
                      <a:lnTo>
                        <a:pt x="311" y="219"/>
                      </a:lnTo>
                      <a:lnTo>
                        <a:pt x="311" y="226"/>
                      </a:lnTo>
                      <a:lnTo>
                        <a:pt x="309" y="234"/>
                      </a:lnTo>
                      <a:lnTo>
                        <a:pt x="306" y="244"/>
                      </a:lnTo>
                      <a:lnTo>
                        <a:pt x="305" y="251"/>
                      </a:lnTo>
                      <a:lnTo>
                        <a:pt x="305" y="253"/>
                      </a:lnTo>
                      <a:lnTo>
                        <a:pt x="308" y="255"/>
                      </a:lnTo>
                      <a:lnTo>
                        <a:pt x="309" y="255"/>
                      </a:lnTo>
                      <a:lnTo>
                        <a:pt x="311" y="256"/>
                      </a:lnTo>
                      <a:lnTo>
                        <a:pt x="309" y="261"/>
                      </a:lnTo>
                      <a:lnTo>
                        <a:pt x="308" y="267"/>
                      </a:lnTo>
                      <a:lnTo>
                        <a:pt x="308" y="300"/>
                      </a:lnTo>
                      <a:lnTo>
                        <a:pt x="303" y="300"/>
                      </a:lnTo>
                      <a:lnTo>
                        <a:pt x="295" y="298"/>
                      </a:lnTo>
                      <a:lnTo>
                        <a:pt x="288" y="295"/>
                      </a:lnTo>
                      <a:lnTo>
                        <a:pt x="283" y="295"/>
                      </a:lnTo>
                      <a:lnTo>
                        <a:pt x="280" y="297"/>
                      </a:lnTo>
                      <a:lnTo>
                        <a:pt x="278" y="298"/>
                      </a:lnTo>
                      <a:lnTo>
                        <a:pt x="277" y="301"/>
                      </a:lnTo>
                      <a:lnTo>
                        <a:pt x="275" y="306"/>
                      </a:lnTo>
                      <a:lnTo>
                        <a:pt x="275" y="311"/>
                      </a:lnTo>
                      <a:lnTo>
                        <a:pt x="277" y="314"/>
                      </a:lnTo>
                      <a:lnTo>
                        <a:pt x="278" y="319"/>
                      </a:lnTo>
                      <a:lnTo>
                        <a:pt x="280" y="322"/>
                      </a:lnTo>
                      <a:lnTo>
                        <a:pt x="280" y="333"/>
                      </a:lnTo>
                      <a:lnTo>
                        <a:pt x="272" y="333"/>
                      </a:lnTo>
                      <a:lnTo>
                        <a:pt x="270" y="328"/>
                      </a:lnTo>
                      <a:lnTo>
                        <a:pt x="267" y="326"/>
                      </a:lnTo>
                      <a:lnTo>
                        <a:pt x="266" y="323"/>
                      </a:lnTo>
                      <a:lnTo>
                        <a:pt x="264" y="319"/>
                      </a:lnTo>
                      <a:lnTo>
                        <a:pt x="89" y="330"/>
                      </a:lnTo>
                      <a:lnTo>
                        <a:pt x="89" y="328"/>
                      </a:lnTo>
                      <a:lnTo>
                        <a:pt x="86" y="322"/>
                      </a:lnTo>
                      <a:lnTo>
                        <a:pt x="84" y="320"/>
                      </a:lnTo>
                      <a:lnTo>
                        <a:pt x="83" y="317"/>
                      </a:lnTo>
                      <a:lnTo>
                        <a:pt x="81" y="312"/>
                      </a:lnTo>
                      <a:lnTo>
                        <a:pt x="76" y="305"/>
                      </a:lnTo>
                      <a:lnTo>
                        <a:pt x="72" y="295"/>
                      </a:lnTo>
                      <a:lnTo>
                        <a:pt x="70" y="287"/>
                      </a:lnTo>
                      <a:lnTo>
                        <a:pt x="70" y="273"/>
                      </a:lnTo>
                      <a:lnTo>
                        <a:pt x="67" y="265"/>
                      </a:lnTo>
                      <a:lnTo>
                        <a:pt x="64" y="256"/>
                      </a:lnTo>
                      <a:lnTo>
                        <a:pt x="61" y="248"/>
                      </a:lnTo>
                      <a:lnTo>
                        <a:pt x="64" y="237"/>
                      </a:lnTo>
                      <a:lnTo>
                        <a:pt x="69" y="228"/>
                      </a:lnTo>
                      <a:lnTo>
                        <a:pt x="72" y="219"/>
                      </a:lnTo>
                      <a:lnTo>
                        <a:pt x="69" y="206"/>
                      </a:lnTo>
                      <a:lnTo>
                        <a:pt x="62" y="197"/>
                      </a:lnTo>
                      <a:lnTo>
                        <a:pt x="54" y="187"/>
                      </a:lnTo>
                      <a:lnTo>
                        <a:pt x="48" y="175"/>
                      </a:lnTo>
                      <a:lnTo>
                        <a:pt x="0" y="23"/>
                      </a:lnTo>
                      <a:lnTo>
                        <a:pt x="151" y="0"/>
                      </a:lnTo>
                      <a:close/>
                    </a:path>
                  </a:pathLst>
                </a:custGeom>
                <a:grpFill/>
                <a:ln w="6350" cmpd="sng">
                  <a:solidFill>
                    <a:schemeClr val="bg2"/>
                  </a:solidFill>
                  <a:round/>
                  <a:headEnd/>
                  <a:tailEnd/>
                </a:ln>
              </p:spPr>
              <p:txBody>
                <a:bodyPr/>
                <a:lstStyle/>
                <a:p>
                  <a:endParaRPr lang="en-US"/>
                </a:p>
              </p:txBody>
            </p:sp>
            <p:sp>
              <p:nvSpPr>
                <p:cNvPr id="76" name="Freeform 75"/>
                <p:cNvSpPr>
                  <a:spLocks/>
                </p:cNvSpPr>
                <p:nvPr/>
              </p:nvSpPr>
              <p:spPr bwMode="gray">
                <a:xfrm>
                  <a:off x="4229100" y="3459163"/>
                  <a:ext cx="239712" cy="185737"/>
                </a:xfrm>
                <a:custGeom>
                  <a:avLst/>
                  <a:gdLst/>
                  <a:ahLst/>
                  <a:cxnLst>
                    <a:cxn ang="0">
                      <a:pos x="136" y="6"/>
                    </a:cxn>
                    <a:cxn ang="0">
                      <a:pos x="145" y="8"/>
                    </a:cxn>
                    <a:cxn ang="0">
                      <a:pos x="151" y="6"/>
                    </a:cxn>
                    <a:cxn ang="0">
                      <a:pos x="153" y="14"/>
                    </a:cxn>
                    <a:cxn ang="0">
                      <a:pos x="162" y="17"/>
                    </a:cxn>
                    <a:cxn ang="0">
                      <a:pos x="170" y="14"/>
                    </a:cxn>
                    <a:cxn ang="0">
                      <a:pos x="225" y="6"/>
                    </a:cxn>
                    <a:cxn ang="0">
                      <a:pos x="297" y="64"/>
                    </a:cxn>
                    <a:cxn ang="0">
                      <a:pos x="281" y="84"/>
                    </a:cxn>
                    <a:cxn ang="0">
                      <a:pos x="273" y="101"/>
                    </a:cxn>
                    <a:cxn ang="0">
                      <a:pos x="272" y="122"/>
                    </a:cxn>
                    <a:cxn ang="0">
                      <a:pos x="261" y="134"/>
                    </a:cxn>
                    <a:cxn ang="0">
                      <a:pos x="254" y="142"/>
                    </a:cxn>
                    <a:cxn ang="0">
                      <a:pos x="245" y="155"/>
                    </a:cxn>
                    <a:cxn ang="0">
                      <a:pos x="236" y="159"/>
                    </a:cxn>
                    <a:cxn ang="0">
                      <a:pos x="233" y="173"/>
                    </a:cxn>
                    <a:cxn ang="0">
                      <a:pos x="215" y="186"/>
                    </a:cxn>
                    <a:cxn ang="0">
                      <a:pos x="206" y="189"/>
                    </a:cxn>
                    <a:cxn ang="0">
                      <a:pos x="209" y="194"/>
                    </a:cxn>
                    <a:cxn ang="0">
                      <a:pos x="208" y="198"/>
                    </a:cxn>
                    <a:cxn ang="0">
                      <a:pos x="201" y="200"/>
                    </a:cxn>
                    <a:cxn ang="0">
                      <a:pos x="192" y="217"/>
                    </a:cxn>
                    <a:cxn ang="0">
                      <a:pos x="184" y="234"/>
                    </a:cxn>
                    <a:cxn ang="0">
                      <a:pos x="181" y="230"/>
                    </a:cxn>
                    <a:cxn ang="0">
                      <a:pos x="175" y="228"/>
                    </a:cxn>
                    <a:cxn ang="0">
                      <a:pos x="167" y="222"/>
                    </a:cxn>
                    <a:cxn ang="0">
                      <a:pos x="156" y="195"/>
                    </a:cxn>
                    <a:cxn ang="0">
                      <a:pos x="147" y="194"/>
                    </a:cxn>
                    <a:cxn ang="0">
                      <a:pos x="143" y="180"/>
                    </a:cxn>
                    <a:cxn ang="0">
                      <a:pos x="137" y="165"/>
                    </a:cxn>
                    <a:cxn ang="0">
                      <a:pos x="111" y="150"/>
                    </a:cxn>
                    <a:cxn ang="0">
                      <a:pos x="37" y="81"/>
                    </a:cxn>
                    <a:cxn ang="0">
                      <a:pos x="31" y="76"/>
                    </a:cxn>
                    <a:cxn ang="0">
                      <a:pos x="23" y="70"/>
                    </a:cxn>
                    <a:cxn ang="0">
                      <a:pos x="9" y="67"/>
                    </a:cxn>
                    <a:cxn ang="0">
                      <a:pos x="0" y="56"/>
                    </a:cxn>
                    <a:cxn ang="0">
                      <a:pos x="4" y="44"/>
                    </a:cxn>
                    <a:cxn ang="0">
                      <a:pos x="48" y="6"/>
                    </a:cxn>
                  </a:cxnLst>
                  <a:rect l="0" t="0" r="r" b="b"/>
                  <a:pathLst>
                    <a:path w="301" h="234">
                      <a:moveTo>
                        <a:pt x="136" y="0"/>
                      </a:moveTo>
                      <a:lnTo>
                        <a:pt x="136" y="6"/>
                      </a:lnTo>
                      <a:lnTo>
                        <a:pt x="139" y="8"/>
                      </a:lnTo>
                      <a:lnTo>
                        <a:pt x="145" y="8"/>
                      </a:lnTo>
                      <a:lnTo>
                        <a:pt x="148" y="6"/>
                      </a:lnTo>
                      <a:lnTo>
                        <a:pt x="151" y="6"/>
                      </a:lnTo>
                      <a:lnTo>
                        <a:pt x="151" y="11"/>
                      </a:lnTo>
                      <a:lnTo>
                        <a:pt x="153" y="14"/>
                      </a:lnTo>
                      <a:lnTo>
                        <a:pt x="159" y="17"/>
                      </a:lnTo>
                      <a:lnTo>
                        <a:pt x="162" y="17"/>
                      </a:lnTo>
                      <a:lnTo>
                        <a:pt x="167" y="15"/>
                      </a:lnTo>
                      <a:lnTo>
                        <a:pt x="170" y="14"/>
                      </a:lnTo>
                      <a:lnTo>
                        <a:pt x="173" y="14"/>
                      </a:lnTo>
                      <a:lnTo>
                        <a:pt x="225" y="6"/>
                      </a:lnTo>
                      <a:lnTo>
                        <a:pt x="301" y="59"/>
                      </a:lnTo>
                      <a:lnTo>
                        <a:pt x="297" y="64"/>
                      </a:lnTo>
                      <a:lnTo>
                        <a:pt x="289" y="73"/>
                      </a:lnTo>
                      <a:lnTo>
                        <a:pt x="281" y="84"/>
                      </a:lnTo>
                      <a:lnTo>
                        <a:pt x="275" y="95"/>
                      </a:lnTo>
                      <a:lnTo>
                        <a:pt x="273" y="101"/>
                      </a:lnTo>
                      <a:lnTo>
                        <a:pt x="273" y="117"/>
                      </a:lnTo>
                      <a:lnTo>
                        <a:pt x="272" y="122"/>
                      </a:lnTo>
                      <a:lnTo>
                        <a:pt x="265" y="131"/>
                      </a:lnTo>
                      <a:lnTo>
                        <a:pt x="261" y="134"/>
                      </a:lnTo>
                      <a:lnTo>
                        <a:pt x="254" y="136"/>
                      </a:lnTo>
                      <a:lnTo>
                        <a:pt x="254" y="142"/>
                      </a:lnTo>
                      <a:lnTo>
                        <a:pt x="248" y="151"/>
                      </a:lnTo>
                      <a:lnTo>
                        <a:pt x="245" y="155"/>
                      </a:lnTo>
                      <a:lnTo>
                        <a:pt x="240" y="158"/>
                      </a:lnTo>
                      <a:lnTo>
                        <a:pt x="236" y="159"/>
                      </a:lnTo>
                      <a:lnTo>
                        <a:pt x="236" y="165"/>
                      </a:lnTo>
                      <a:lnTo>
                        <a:pt x="233" y="173"/>
                      </a:lnTo>
                      <a:lnTo>
                        <a:pt x="226" y="181"/>
                      </a:lnTo>
                      <a:lnTo>
                        <a:pt x="215" y="186"/>
                      </a:lnTo>
                      <a:lnTo>
                        <a:pt x="204" y="187"/>
                      </a:lnTo>
                      <a:lnTo>
                        <a:pt x="206" y="189"/>
                      </a:lnTo>
                      <a:lnTo>
                        <a:pt x="208" y="192"/>
                      </a:lnTo>
                      <a:lnTo>
                        <a:pt x="209" y="194"/>
                      </a:lnTo>
                      <a:lnTo>
                        <a:pt x="209" y="198"/>
                      </a:lnTo>
                      <a:lnTo>
                        <a:pt x="208" y="198"/>
                      </a:lnTo>
                      <a:lnTo>
                        <a:pt x="206" y="200"/>
                      </a:lnTo>
                      <a:lnTo>
                        <a:pt x="201" y="200"/>
                      </a:lnTo>
                      <a:lnTo>
                        <a:pt x="193" y="208"/>
                      </a:lnTo>
                      <a:lnTo>
                        <a:pt x="192" y="217"/>
                      </a:lnTo>
                      <a:lnTo>
                        <a:pt x="189" y="225"/>
                      </a:lnTo>
                      <a:lnTo>
                        <a:pt x="184" y="234"/>
                      </a:lnTo>
                      <a:lnTo>
                        <a:pt x="183" y="231"/>
                      </a:lnTo>
                      <a:lnTo>
                        <a:pt x="181" y="230"/>
                      </a:lnTo>
                      <a:lnTo>
                        <a:pt x="178" y="228"/>
                      </a:lnTo>
                      <a:lnTo>
                        <a:pt x="175" y="228"/>
                      </a:lnTo>
                      <a:lnTo>
                        <a:pt x="168" y="225"/>
                      </a:lnTo>
                      <a:lnTo>
                        <a:pt x="167" y="222"/>
                      </a:lnTo>
                      <a:lnTo>
                        <a:pt x="164" y="208"/>
                      </a:lnTo>
                      <a:lnTo>
                        <a:pt x="156" y="195"/>
                      </a:lnTo>
                      <a:lnTo>
                        <a:pt x="148" y="195"/>
                      </a:lnTo>
                      <a:lnTo>
                        <a:pt x="147" y="194"/>
                      </a:lnTo>
                      <a:lnTo>
                        <a:pt x="143" y="186"/>
                      </a:lnTo>
                      <a:lnTo>
                        <a:pt x="143" y="180"/>
                      </a:lnTo>
                      <a:lnTo>
                        <a:pt x="142" y="172"/>
                      </a:lnTo>
                      <a:lnTo>
                        <a:pt x="137" y="165"/>
                      </a:lnTo>
                      <a:lnTo>
                        <a:pt x="129" y="159"/>
                      </a:lnTo>
                      <a:lnTo>
                        <a:pt x="111" y="150"/>
                      </a:lnTo>
                      <a:lnTo>
                        <a:pt x="76" y="120"/>
                      </a:lnTo>
                      <a:lnTo>
                        <a:pt x="37" y="81"/>
                      </a:lnTo>
                      <a:lnTo>
                        <a:pt x="34" y="80"/>
                      </a:lnTo>
                      <a:lnTo>
                        <a:pt x="31" y="76"/>
                      </a:lnTo>
                      <a:lnTo>
                        <a:pt x="29" y="73"/>
                      </a:lnTo>
                      <a:lnTo>
                        <a:pt x="23" y="70"/>
                      </a:lnTo>
                      <a:lnTo>
                        <a:pt x="17" y="70"/>
                      </a:lnTo>
                      <a:lnTo>
                        <a:pt x="9" y="67"/>
                      </a:lnTo>
                      <a:lnTo>
                        <a:pt x="3" y="62"/>
                      </a:lnTo>
                      <a:lnTo>
                        <a:pt x="0" y="56"/>
                      </a:lnTo>
                      <a:lnTo>
                        <a:pt x="3" y="47"/>
                      </a:lnTo>
                      <a:lnTo>
                        <a:pt x="4" y="44"/>
                      </a:lnTo>
                      <a:lnTo>
                        <a:pt x="9" y="39"/>
                      </a:lnTo>
                      <a:lnTo>
                        <a:pt x="48" y="6"/>
                      </a:lnTo>
                      <a:lnTo>
                        <a:pt x="136" y="0"/>
                      </a:lnTo>
                      <a:close/>
                    </a:path>
                  </a:pathLst>
                </a:custGeom>
                <a:grpFill/>
                <a:ln w="6350" cmpd="sng">
                  <a:solidFill>
                    <a:schemeClr val="bg2"/>
                  </a:solidFill>
                  <a:round/>
                  <a:headEnd/>
                  <a:tailEnd/>
                </a:ln>
              </p:spPr>
              <p:txBody>
                <a:bodyPr/>
                <a:lstStyle/>
                <a:p>
                  <a:endParaRPr lang="en-US"/>
                </a:p>
              </p:txBody>
            </p:sp>
            <p:sp>
              <p:nvSpPr>
                <p:cNvPr id="77" name="Freeform 76"/>
                <p:cNvSpPr>
                  <a:spLocks/>
                </p:cNvSpPr>
                <p:nvPr/>
              </p:nvSpPr>
              <p:spPr bwMode="gray">
                <a:xfrm>
                  <a:off x="4000500" y="3506788"/>
                  <a:ext cx="180975" cy="292100"/>
                </a:xfrm>
                <a:custGeom>
                  <a:avLst/>
                  <a:gdLst/>
                  <a:ahLst/>
                  <a:cxnLst>
                    <a:cxn ang="0">
                      <a:pos x="147" y="0"/>
                    </a:cxn>
                    <a:cxn ang="0">
                      <a:pos x="195" y="152"/>
                    </a:cxn>
                    <a:cxn ang="0">
                      <a:pos x="201" y="164"/>
                    </a:cxn>
                    <a:cxn ang="0">
                      <a:pos x="209" y="174"/>
                    </a:cxn>
                    <a:cxn ang="0">
                      <a:pos x="216" y="183"/>
                    </a:cxn>
                    <a:cxn ang="0">
                      <a:pos x="219" y="196"/>
                    </a:cxn>
                    <a:cxn ang="0">
                      <a:pos x="216" y="205"/>
                    </a:cxn>
                    <a:cxn ang="0">
                      <a:pos x="211" y="214"/>
                    </a:cxn>
                    <a:cxn ang="0">
                      <a:pos x="208" y="225"/>
                    </a:cxn>
                    <a:cxn ang="0">
                      <a:pos x="211" y="233"/>
                    </a:cxn>
                    <a:cxn ang="0">
                      <a:pos x="214" y="242"/>
                    </a:cxn>
                    <a:cxn ang="0">
                      <a:pos x="217" y="250"/>
                    </a:cxn>
                    <a:cxn ang="0">
                      <a:pos x="217" y="264"/>
                    </a:cxn>
                    <a:cxn ang="0">
                      <a:pos x="219" y="272"/>
                    </a:cxn>
                    <a:cxn ang="0">
                      <a:pos x="223" y="282"/>
                    </a:cxn>
                    <a:cxn ang="0">
                      <a:pos x="228" y="289"/>
                    </a:cxn>
                    <a:cxn ang="0">
                      <a:pos x="64" y="310"/>
                    </a:cxn>
                    <a:cxn ang="0">
                      <a:pos x="62" y="310"/>
                    </a:cxn>
                    <a:cxn ang="0">
                      <a:pos x="62" y="322"/>
                    </a:cxn>
                    <a:cxn ang="0">
                      <a:pos x="69" y="325"/>
                    </a:cxn>
                    <a:cxn ang="0">
                      <a:pos x="75" y="332"/>
                    </a:cxn>
                    <a:cxn ang="0">
                      <a:pos x="76" y="335"/>
                    </a:cxn>
                    <a:cxn ang="0">
                      <a:pos x="78" y="339"/>
                    </a:cxn>
                    <a:cxn ang="0">
                      <a:pos x="78" y="357"/>
                    </a:cxn>
                    <a:cxn ang="0">
                      <a:pos x="69" y="360"/>
                    </a:cxn>
                    <a:cxn ang="0">
                      <a:pos x="62" y="363"/>
                    </a:cxn>
                    <a:cxn ang="0">
                      <a:pos x="58" y="363"/>
                    </a:cxn>
                    <a:cxn ang="0">
                      <a:pos x="51" y="358"/>
                    </a:cxn>
                    <a:cxn ang="0">
                      <a:pos x="47" y="349"/>
                    </a:cxn>
                    <a:cxn ang="0">
                      <a:pos x="42" y="338"/>
                    </a:cxn>
                    <a:cxn ang="0">
                      <a:pos x="39" y="330"/>
                    </a:cxn>
                    <a:cxn ang="0">
                      <a:pos x="36" y="338"/>
                    </a:cxn>
                    <a:cxn ang="0">
                      <a:pos x="34" y="350"/>
                    </a:cxn>
                    <a:cxn ang="0">
                      <a:pos x="34" y="361"/>
                    </a:cxn>
                    <a:cxn ang="0">
                      <a:pos x="37" y="369"/>
                    </a:cxn>
                    <a:cxn ang="0">
                      <a:pos x="0" y="369"/>
                    </a:cxn>
                    <a:cxn ang="0">
                      <a:pos x="0" y="19"/>
                    </a:cxn>
                    <a:cxn ang="0">
                      <a:pos x="147" y="0"/>
                    </a:cxn>
                  </a:cxnLst>
                  <a:rect l="0" t="0" r="r" b="b"/>
                  <a:pathLst>
                    <a:path w="228" h="369">
                      <a:moveTo>
                        <a:pt x="147" y="0"/>
                      </a:moveTo>
                      <a:lnTo>
                        <a:pt x="195" y="152"/>
                      </a:lnTo>
                      <a:lnTo>
                        <a:pt x="201" y="164"/>
                      </a:lnTo>
                      <a:lnTo>
                        <a:pt x="209" y="174"/>
                      </a:lnTo>
                      <a:lnTo>
                        <a:pt x="216" y="183"/>
                      </a:lnTo>
                      <a:lnTo>
                        <a:pt x="219" y="196"/>
                      </a:lnTo>
                      <a:lnTo>
                        <a:pt x="216" y="205"/>
                      </a:lnTo>
                      <a:lnTo>
                        <a:pt x="211" y="214"/>
                      </a:lnTo>
                      <a:lnTo>
                        <a:pt x="208" y="225"/>
                      </a:lnTo>
                      <a:lnTo>
                        <a:pt x="211" y="233"/>
                      </a:lnTo>
                      <a:lnTo>
                        <a:pt x="214" y="242"/>
                      </a:lnTo>
                      <a:lnTo>
                        <a:pt x="217" y="250"/>
                      </a:lnTo>
                      <a:lnTo>
                        <a:pt x="217" y="264"/>
                      </a:lnTo>
                      <a:lnTo>
                        <a:pt x="219" y="272"/>
                      </a:lnTo>
                      <a:lnTo>
                        <a:pt x="223" y="282"/>
                      </a:lnTo>
                      <a:lnTo>
                        <a:pt x="228" y="289"/>
                      </a:lnTo>
                      <a:lnTo>
                        <a:pt x="64" y="310"/>
                      </a:lnTo>
                      <a:lnTo>
                        <a:pt x="62" y="310"/>
                      </a:lnTo>
                      <a:lnTo>
                        <a:pt x="62" y="322"/>
                      </a:lnTo>
                      <a:lnTo>
                        <a:pt x="69" y="325"/>
                      </a:lnTo>
                      <a:lnTo>
                        <a:pt x="75" y="332"/>
                      </a:lnTo>
                      <a:lnTo>
                        <a:pt x="76" y="335"/>
                      </a:lnTo>
                      <a:lnTo>
                        <a:pt x="78" y="339"/>
                      </a:lnTo>
                      <a:lnTo>
                        <a:pt x="78" y="357"/>
                      </a:lnTo>
                      <a:lnTo>
                        <a:pt x="69" y="360"/>
                      </a:lnTo>
                      <a:lnTo>
                        <a:pt x="62" y="363"/>
                      </a:lnTo>
                      <a:lnTo>
                        <a:pt x="58" y="363"/>
                      </a:lnTo>
                      <a:lnTo>
                        <a:pt x="51" y="358"/>
                      </a:lnTo>
                      <a:lnTo>
                        <a:pt x="47" y="349"/>
                      </a:lnTo>
                      <a:lnTo>
                        <a:pt x="42" y="338"/>
                      </a:lnTo>
                      <a:lnTo>
                        <a:pt x="39" y="330"/>
                      </a:lnTo>
                      <a:lnTo>
                        <a:pt x="36" y="338"/>
                      </a:lnTo>
                      <a:lnTo>
                        <a:pt x="34" y="350"/>
                      </a:lnTo>
                      <a:lnTo>
                        <a:pt x="34" y="361"/>
                      </a:lnTo>
                      <a:lnTo>
                        <a:pt x="37" y="369"/>
                      </a:lnTo>
                      <a:lnTo>
                        <a:pt x="0" y="369"/>
                      </a:lnTo>
                      <a:lnTo>
                        <a:pt x="0" y="19"/>
                      </a:lnTo>
                      <a:lnTo>
                        <a:pt x="147" y="0"/>
                      </a:lnTo>
                      <a:close/>
                    </a:path>
                  </a:pathLst>
                </a:custGeom>
                <a:grpFill/>
                <a:ln w="6350" cmpd="sng">
                  <a:solidFill>
                    <a:schemeClr val="bg2"/>
                  </a:solidFill>
                  <a:round/>
                  <a:headEnd/>
                  <a:tailEnd/>
                </a:ln>
              </p:spPr>
              <p:txBody>
                <a:bodyPr/>
                <a:lstStyle/>
                <a:p>
                  <a:endParaRPr lang="en-US"/>
                </a:p>
              </p:txBody>
            </p:sp>
            <p:sp>
              <p:nvSpPr>
                <p:cNvPr id="78" name="Freeform 77"/>
                <p:cNvSpPr>
                  <a:spLocks/>
                </p:cNvSpPr>
                <p:nvPr/>
              </p:nvSpPr>
              <p:spPr bwMode="gray">
                <a:xfrm>
                  <a:off x="3849687" y="3521075"/>
                  <a:ext cx="150812" cy="284162"/>
                </a:xfrm>
                <a:custGeom>
                  <a:avLst/>
                  <a:gdLst/>
                  <a:ahLst/>
                  <a:cxnLst>
                    <a:cxn ang="0">
                      <a:pos x="190" y="0"/>
                    </a:cxn>
                    <a:cxn ang="0">
                      <a:pos x="190" y="350"/>
                    </a:cxn>
                    <a:cxn ang="0">
                      <a:pos x="188" y="350"/>
                    </a:cxn>
                    <a:cxn ang="0">
                      <a:pos x="185" y="349"/>
                    </a:cxn>
                    <a:cxn ang="0">
                      <a:pos x="183" y="349"/>
                    </a:cxn>
                    <a:cxn ang="0">
                      <a:pos x="180" y="350"/>
                    </a:cxn>
                    <a:cxn ang="0">
                      <a:pos x="160" y="350"/>
                    </a:cxn>
                    <a:cxn ang="0">
                      <a:pos x="149" y="352"/>
                    </a:cxn>
                    <a:cxn ang="0">
                      <a:pos x="138" y="355"/>
                    </a:cxn>
                    <a:cxn ang="0">
                      <a:pos x="132" y="358"/>
                    </a:cxn>
                    <a:cxn ang="0">
                      <a:pos x="126" y="349"/>
                    </a:cxn>
                    <a:cxn ang="0">
                      <a:pos x="119" y="338"/>
                    </a:cxn>
                    <a:cxn ang="0">
                      <a:pos x="116" y="328"/>
                    </a:cxn>
                    <a:cxn ang="0">
                      <a:pos x="116" y="322"/>
                    </a:cxn>
                    <a:cxn ang="0">
                      <a:pos x="121" y="313"/>
                    </a:cxn>
                    <a:cxn ang="0">
                      <a:pos x="121" y="306"/>
                    </a:cxn>
                    <a:cxn ang="0">
                      <a:pos x="0" y="316"/>
                    </a:cxn>
                    <a:cxn ang="0">
                      <a:pos x="0" y="303"/>
                    </a:cxn>
                    <a:cxn ang="0">
                      <a:pos x="4" y="292"/>
                    </a:cxn>
                    <a:cxn ang="0">
                      <a:pos x="5" y="278"/>
                    </a:cxn>
                    <a:cxn ang="0">
                      <a:pos x="8" y="266"/>
                    </a:cxn>
                    <a:cxn ang="0">
                      <a:pos x="14" y="255"/>
                    </a:cxn>
                    <a:cxn ang="0">
                      <a:pos x="24" y="241"/>
                    </a:cxn>
                    <a:cxn ang="0">
                      <a:pos x="33" y="228"/>
                    </a:cxn>
                    <a:cxn ang="0">
                      <a:pos x="36" y="216"/>
                    </a:cxn>
                    <a:cxn ang="0">
                      <a:pos x="36" y="213"/>
                    </a:cxn>
                    <a:cxn ang="0">
                      <a:pos x="35" y="211"/>
                    </a:cxn>
                    <a:cxn ang="0">
                      <a:pos x="32" y="209"/>
                    </a:cxn>
                    <a:cxn ang="0">
                      <a:pos x="27" y="205"/>
                    </a:cxn>
                    <a:cxn ang="0">
                      <a:pos x="21" y="192"/>
                    </a:cxn>
                    <a:cxn ang="0">
                      <a:pos x="18" y="175"/>
                    </a:cxn>
                    <a:cxn ang="0">
                      <a:pos x="16" y="159"/>
                    </a:cxn>
                    <a:cxn ang="0">
                      <a:pos x="16" y="158"/>
                    </a:cxn>
                    <a:cxn ang="0">
                      <a:pos x="18" y="156"/>
                    </a:cxn>
                    <a:cxn ang="0">
                      <a:pos x="19" y="156"/>
                    </a:cxn>
                    <a:cxn ang="0">
                      <a:pos x="19" y="152"/>
                    </a:cxn>
                    <a:cxn ang="0">
                      <a:pos x="18" y="150"/>
                    </a:cxn>
                    <a:cxn ang="0">
                      <a:pos x="18" y="148"/>
                    </a:cxn>
                    <a:cxn ang="0">
                      <a:pos x="16" y="144"/>
                    </a:cxn>
                    <a:cxn ang="0">
                      <a:pos x="13" y="139"/>
                    </a:cxn>
                    <a:cxn ang="0">
                      <a:pos x="10" y="133"/>
                    </a:cxn>
                    <a:cxn ang="0">
                      <a:pos x="10" y="127"/>
                    </a:cxn>
                    <a:cxn ang="0">
                      <a:pos x="13" y="125"/>
                    </a:cxn>
                    <a:cxn ang="0">
                      <a:pos x="14" y="123"/>
                    </a:cxn>
                    <a:cxn ang="0">
                      <a:pos x="14" y="117"/>
                    </a:cxn>
                    <a:cxn ang="0">
                      <a:pos x="18" y="108"/>
                    </a:cxn>
                    <a:cxn ang="0">
                      <a:pos x="22" y="97"/>
                    </a:cxn>
                    <a:cxn ang="0">
                      <a:pos x="25" y="87"/>
                    </a:cxn>
                    <a:cxn ang="0">
                      <a:pos x="25" y="73"/>
                    </a:cxn>
                    <a:cxn ang="0">
                      <a:pos x="30" y="69"/>
                    </a:cxn>
                    <a:cxn ang="0">
                      <a:pos x="33" y="67"/>
                    </a:cxn>
                    <a:cxn ang="0">
                      <a:pos x="35" y="64"/>
                    </a:cxn>
                    <a:cxn ang="0">
                      <a:pos x="38" y="61"/>
                    </a:cxn>
                    <a:cxn ang="0">
                      <a:pos x="43" y="52"/>
                    </a:cxn>
                    <a:cxn ang="0">
                      <a:pos x="44" y="41"/>
                    </a:cxn>
                    <a:cxn ang="0">
                      <a:pos x="46" y="31"/>
                    </a:cxn>
                    <a:cxn ang="0">
                      <a:pos x="49" y="25"/>
                    </a:cxn>
                    <a:cxn ang="0">
                      <a:pos x="58" y="16"/>
                    </a:cxn>
                    <a:cxn ang="0">
                      <a:pos x="190" y="0"/>
                    </a:cxn>
                  </a:cxnLst>
                  <a:rect l="0" t="0" r="r" b="b"/>
                  <a:pathLst>
                    <a:path w="190" h="358">
                      <a:moveTo>
                        <a:pt x="190" y="0"/>
                      </a:moveTo>
                      <a:lnTo>
                        <a:pt x="190" y="350"/>
                      </a:lnTo>
                      <a:lnTo>
                        <a:pt x="188" y="350"/>
                      </a:lnTo>
                      <a:lnTo>
                        <a:pt x="185" y="349"/>
                      </a:lnTo>
                      <a:lnTo>
                        <a:pt x="183" y="349"/>
                      </a:lnTo>
                      <a:lnTo>
                        <a:pt x="180" y="350"/>
                      </a:lnTo>
                      <a:lnTo>
                        <a:pt x="160" y="350"/>
                      </a:lnTo>
                      <a:lnTo>
                        <a:pt x="149" y="352"/>
                      </a:lnTo>
                      <a:lnTo>
                        <a:pt x="138" y="355"/>
                      </a:lnTo>
                      <a:lnTo>
                        <a:pt x="132" y="358"/>
                      </a:lnTo>
                      <a:lnTo>
                        <a:pt x="126" y="349"/>
                      </a:lnTo>
                      <a:lnTo>
                        <a:pt x="119" y="338"/>
                      </a:lnTo>
                      <a:lnTo>
                        <a:pt x="116" y="328"/>
                      </a:lnTo>
                      <a:lnTo>
                        <a:pt x="116" y="322"/>
                      </a:lnTo>
                      <a:lnTo>
                        <a:pt x="121" y="313"/>
                      </a:lnTo>
                      <a:lnTo>
                        <a:pt x="121" y="306"/>
                      </a:lnTo>
                      <a:lnTo>
                        <a:pt x="0" y="316"/>
                      </a:lnTo>
                      <a:lnTo>
                        <a:pt x="0" y="303"/>
                      </a:lnTo>
                      <a:lnTo>
                        <a:pt x="4" y="292"/>
                      </a:lnTo>
                      <a:lnTo>
                        <a:pt x="5" y="278"/>
                      </a:lnTo>
                      <a:lnTo>
                        <a:pt x="8" y="266"/>
                      </a:lnTo>
                      <a:lnTo>
                        <a:pt x="14" y="255"/>
                      </a:lnTo>
                      <a:lnTo>
                        <a:pt x="24" y="241"/>
                      </a:lnTo>
                      <a:lnTo>
                        <a:pt x="33" y="228"/>
                      </a:lnTo>
                      <a:lnTo>
                        <a:pt x="36" y="216"/>
                      </a:lnTo>
                      <a:lnTo>
                        <a:pt x="36" y="213"/>
                      </a:lnTo>
                      <a:lnTo>
                        <a:pt x="35" y="211"/>
                      </a:lnTo>
                      <a:lnTo>
                        <a:pt x="32" y="209"/>
                      </a:lnTo>
                      <a:lnTo>
                        <a:pt x="27" y="205"/>
                      </a:lnTo>
                      <a:lnTo>
                        <a:pt x="21" y="192"/>
                      </a:lnTo>
                      <a:lnTo>
                        <a:pt x="18" y="175"/>
                      </a:lnTo>
                      <a:lnTo>
                        <a:pt x="16" y="159"/>
                      </a:lnTo>
                      <a:lnTo>
                        <a:pt x="16" y="158"/>
                      </a:lnTo>
                      <a:lnTo>
                        <a:pt x="18" y="156"/>
                      </a:lnTo>
                      <a:lnTo>
                        <a:pt x="19" y="156"/>
                      </a:lnTo>
                      <a:lnTo>
                        <a:pt x="19" y="152"/>
                      </a:lnTo>
                      <a:lnTo>
                        <a:pt x="18" y="150"/>
                      </a:lnTo>
                      <a:lnTo>
                        <a:pt x="18" y="148"/>
                      </a:lnTo>
                      <a:lnTo>
                        <a:pt x="16" y="144"/>
                      </a:lnTo>
                      <a:lnTo>
                        <a:pt x="13" y="139"/>
                      </a:lnTo>
                      <a:lnTo>
                        <a:pt x="10" y="133"/>
                      </a:lnTo>
                      <a:lnTo>
                        <a:pt x="10" y="127"/>
                      </a:lnTo>
                      <a:lnTo>
                        <a:pt x="13" y="125"/>
                      </a:lnTo>
                      <a:lnTo>
                        <a:pt x="14" y="123"/>
                      </a:lnTo>
                      <a:lnTo>
                        <a:pt x="14" y="117"/>
                      </a:lnTo>
                      <a:lnTo>
                        <a:pt x="18" y="108"/>
                      </a:lnTo>
                      <a:lnTo>
                        <a:pt x="22" y="97"/>
                      </a:lnTo>
                      <a:lnTo>
                        <a:pt x="25" y="87"/>
                      </a:lnTo>
                      <a:lnTo>
                        <a:pt x="25" y="73"/>
                      </a:lnTo>
                      <a:lnTo>
                        <a:pt x="30" y="69"/>
                      </a:lnTo>
                      <a:lnTo>
                        <a:pt x="33" y="67"/>
                      </a:lnTo>
                      <a:lnTo>
                        <a:pt x="35" y="64"/>
                      </a:lnTo>
                      <a:lnTo>
                        <a:pt x="38" y="61"/>
                      </a:lnTo>
                      <a:lnTo>
                        <a:pt x="43" y="52"/>
                      </a:lnTo>
                      <a:lnTo>
                        <a:pt x="44" y="41"/>
                      </a:lnTo>
                      <a:lnTo>
                        <a:pt x="46" y="31"/>
                      </a:lnTo>
                      <a:lnTo>
                        <a:pt x="49" y="25"/>
                      </a:lnTo>
                      <a:lnTo>
                        <a:pt x="58" y="16"/>
                      </a:lnTo>
                      <a:lnTo>
                        <a:pt x="190" y="0"/>
                      </a:lnTo>
                      <a:close/>
                    </a:path>
                  </a:pathLst>
                </a:custGeom>
                <a:grpFill/>
                <a:ln w="6350" cmpd="sng">
                  <a:solidFill>
                    <a:schemeClr val="bg2"/>
                  </a:solidFill>
                  <a:round/>
                  <a:headEnd/>
                  <a:tailEnd/>
                </a:ln>
              </p:spPr>
              <p:txBody>
                <a:bodyPr/>
                <a:lstStyle/>
                <a:p>
                  <a:endParaRPr lang="en-US"/>
                </a:p>
              </p:txBody>
            </p:sp>
            <p:sp>
              <p:nvSpPr>
                <p:cNvPr id="79" name="Freeform 78"/>
                <p:cNvSpPr>
                  <a:spLocks/>
                </p:cNvSpPr>
                <p:nvPr/>
              </p:nvSpPr>
              <p:spPr bwMode="gray">
                <a:xfrm>
                  <a:off x="2706687" y="3395663"/>
                  <a:ext cx="309562" cy="358775"/>
                </a:xfrm>
                <a:custGeom>
                  <a:avLst/>
                  <a:gdLst/>
                  <a:ahLst/>
                  <a:cxnLst>
                    <a:cxn ang="0">
                      <a:pos x="103" y="2"/>
                    </a:cxn>
                    <a:cxn ang="0">
                      <a:pos x="136" y="6"/>
                    </a:cxn>
                    <a:cxn ang="0">
                      <a:pos x="192" y="16"/>
                    </a:cxn>
                    <a:cxn ang="0">
                      <a:pos x="259" y="25"/>
                    </a:cxn>
                    <a:cxn ang="0">
                      <a:pos x="330" y="33"/>
                    </a:cxn>
                    <a:cxn ang="0">
                      <a:pos x="389" y="38"/>
                    </a:cxn>
                    <a:cxn ang="0">
                      <a:pos x="383" y="99"/>
                    </a:cxn>
                    <a:cxn ang="0">
                      <a:pos x="377" y="170"/>
                    </a:cxn>
                    <a:cxn ang="0">
                      <a:pos x="370" y="255"/>
                    </a:cxn>
                    <a:cxn ang="0">
                      <a:pos x="361" y="372"/>
                    </a:cxn>
                    <a:cxn ang="0">
                      <a:pos x="358" y="427"/>
                    </a:cxn>
                    <a:cxn ang="0">
                      <a:pos x="356" y="452"/>
                    </a:cxn>
                    <a:cxn ang="0">
                      <a:pos x="0" y="321"/>
                    </a:cxn>
                    <a:cxn ang="0">
                      <a:pos x="11" y="305"/>
                    </a:cxn>
                    <a:cxn ang="0">
                      <a:pos x="28" y="297"/>
                    </a:cxn>
                    <a:cxn ang="0">
                      <a:pos x="23" y="286"/>
                    </a:cxn>
                    <a:cxn ang="0">
                      <a:pos x="19" y="270"/>
                    </a:cxn>
                    <a:cxn ang="0">
                      <a:pos x="28" y="252"/>
                    </a:cxn>
                    <a:cxn ang="0">
                      <a:pos x="31" y="249"/>
                    </a:cxn>
                    <a:cxn ang="0">
                      <a:pos x="36" y="231"/>
                    </a:cxn>
                    <a:cxn ang="0">
                      <a:pos x="40" y="216"/>
                    </a:cxn>
                    <a:cxn ang="0">
                      <a:pos x="47" y="211"/>
                    </a:cxn>
                    <a:cxn ang="0">
                      <a:pos x="54" y="205"/>
                    </a:cxn>
                    <a:cxn ang="0">
                      <a:pos x="62" y="197"/>
                    </a:cxn>
                    <a:cxn ang="0">
                      <a:pos x="59" y="189"/>
                    </a:cxn>
                    <a:cxn ang="0">
                      <a:pos x="53" y="185"/>
                    </a:cxn>
                    <a:cxn ang="0">
                      <a:pos x="48" y="177"/>
                    </a:cxn>
                    <a:cxn ang="0">
                      <a:pos x="44" y="155"/>
                    </a:cxn>
                    <a:cxn ang="0">
                      <a:pos x="45" y="139"/>
                    </a:cxn>
                    <a:cxn ang="0">
                      <a:pos x="48" y="122"/>
                    </a:cxn>
                    <a:cxn ang="0">
                      <a:pos x="64" y="58"/>
                    </a:cxn>
                    <a:cxn ang="0">
                      <a:pos x="70" y="66"/>
                    </a:cxn>
                    <a:cxn ang="0">
                      <a:pos x="75" y="69"/>
                    </a:cxn>
                    <a:cxn ang="0">
                      <a:pos x="83" y="70"/>
                    </a:cxn>
                    <a:cxn ang="0">
                      <a:pos x="84" y="63"/>
                    </a:cxn>
                    <a:cxn ang="0">
                      <a:pos x="98" y="0"/>
                    </a:cxn>
                  </a:cxnLst>
                  <a:rect l="0" t="0" r="r" b="b"/>
                  <a:pathLst>
                    <a:path w="389" h="452">
                      <a:moveTo>
                        <a:pt x="98" y="0"/>
                      </a:moveTo>
                      <a:lnTo>
                        <a:pt x="103" y="2"/>
                      </a:lnTo>
                      <a:lnTo>
                        <a:pt x="115" y="3"/>
                      </a:lnTo>
                      <a:lnTo>
                        <a:pt x="136" y="6"/>
                      </a:lnTo>
                      <a:lnTo>
                        <a:pt x="161" y="11"/>
                      </a:lnTo>
                      <a:lnTo>
                        <a:pt x="192" y="16"/>
                      </a:lnTo>
                      <a:lnTo>
                        <a:pt x="225" y="20"/>
                      </a:lnTo>
                      <a:lnTo>
                        <a:pt x="259" y="25"/>
                      </a:lnTo>
                      <a:lnTo>
                        <a:pt x="295" y="30"/>
                      </a:lnTo>
                      <a:lnTo>
                        <a:pt x="330" y="33"/>
                      </a:lnTo>
                      <a:lnTo>
                        <a:pt x="361" y="36"/>
                      </a:lnTo>
                      <a:lnTo>
                        <a:pt x="389" y="38"/>
                      </a:lnTo>
                      <a:lnTo>
                        <a:pt x="385" y="70"/>
                      </a:lnTo>
                      <a:lnTo>
                        <a:pt x="383" y="99"/>
                      </a:lnTo>
                      <a:lnTo>
                        <a:pt x="380" y="131"/>
                      </a:lnTo>
                      <a:lnTo>
                        <a:pt x="377" y="170"/>
                      </a:lnTo>
                      <a:lnTo>
                        <a:pt x="374" y="211"/>
                      </a:lnTo>
                      <a:lnTo>
                        <a:pt x="370" y="255"/>
                      </a:lnTo>
                      <a:lnTo>
                        <a:pt x="364" y="336"/>
                      </a:lnTo>
                      <a:lnTo>
                        <a:pt x="361" y="372"/>
                      </a:lnTo>
                      <a:lnTo>
                        <a:pt x="360" y="403"/>
                      </a:lnTo>
                      <a:lnTo>
                        <a:pt x="358" y="427"/>
                      </a:lnTo>
                      <a:lnTo>
                        <a:pt x="356" y="442"/>
                      </a:lnTo>
                      <a:lnTo>
                        <a:pt x="356" y="452"/>
                      </a:lnTo>
                      <a:lnTo>
                        <a:pt x="248" y="442"/>
                      </a:lnTo>
                      <a:lnTo>
                        <a:pt x="0" y="321"/>
                      </a:lnTo>
                      <a:lnTo>
                        <a:pt x="0" y="308"/>
                      </a:lnTo>
                      <a:lnTo>
                        <a:pt x="11" y="305"/>
                      </a:lnTo>
                      <a:lnTo>
                        <a:pt x="20" y="302"/>
                      </a:lnTo>
                      <a:lnTo>
                        <a:pt x="28" y="297"/>
                      </a:lnTo>
                      <a:lnTo>
                        <a:pt x="31" y="289"/>
                      </a:lnTo>
                      <a:lnTo>
                        <a:pt x="23" y="286"/>
                      </a:lnTo>
                      <a:lnTo>
                        <a:pt x="20" y="280"/>
                      </a:lnTo>
                      <a:lnTo>
                        <a:pt x="19" y="270"/>
                      </a:lnTo>
                      <a:lnTo>
                        <a:pt x="19" y="261"/>
                      </a:lnTo>
                      <a:lnTo>
                        <a:pt x="28" y="252"/>
                      </a:lnTo>
                      <a:lnTo>
                        <a:pt x="31" y="250"/>
                      </a:lnTo>
                      <a:lnTo>
                        <a:pt x="31" y="249"/>
                      </a:lnTo>
                      <a:lnTo>
                        <a:pt x="34" y="239"/>
                      </a:lnTo>
                      <a:lnTo>
                        <a:pt x="36" y="231"/>
                      </a:lnTo>
                      <a:lnTo>
                        <a:pt x="37" y="222"/>
                      </a:lnTo>
                      <a:lnTo>
                        <a:pt x="40" y="216"/>
                      </a:lnTo>
                      <a:lnTo>
                        <a:pt x="44" y="214"/>
                      </a:lnTo>
                      <a:lnTo>
                        <a:pt x="47" y="211"/>
                      </a:lnTo>
                      <a:lnTo>
                        <a:pt x="51" y="208"/>
                      </a:lnTo>
                      <a:lnTo>
                        <a:pt x="54" y="205"/>
                      </a:lnTo>
                      <a:lnTo>
                        <a:pt x="59" y="203"/>
                      </a:lnTo>
                      <a:lnTo>
                        <a:pt x="62" y="197"/>
                      </a:lnTo>
                      <a:lnTo>
                        <a:pt x="61" y="194"/>
                      </a:lnTo>
                      <a:lnTo>
                        <a:pt x="59" y="189"/>
                      </a:lnTo>
                      <a:lnTo>
                        <a:pt x="56" y="186"/>
                      </a:lnTo>
                      <a:lnTo>
                        <a:pt x="53" y="185"/>
                      </a:lnTo>
                      <a:lnTo>
                        <a:pt x="51" y="183"/>
                      </a:lnTo>
                      <a:lnTo>
                        <a:pt x="48" y="177"/>
                      </a:lnTo>
                      <a:lnTo>
                        <a:pt x="47" y="166"/>
                      </a:lnTo>
                      <a:lnTo>
                        <a:pt x="44" y="155"/>
                      </a:lnTo>
                      <a:lnTo>
                        <a:pt x="44" y="149"/>
                      </a:lnTo>
                      <a:lnTo>
                        <a:pt x="45" y="139"/>
                      </a:lnTo>
                      <a:lnTo>
                        <a:pt x="47" y="131"/>
                      </a:lnTo>
                      <a:lnTo>
                        <a:pt x="48" y="122"/>
                      </a:lnTo>
                      <a:lnTo>
                        <a:pt x="48" y="58"/>
                      </a:lnTo>
                      <a:lnTo>
                        <a:pt x="64" y="58"/>
                      </a:lnTo>
                      <a:lnTo>
                        <a:pt x="67" y="64"/>
                      </a:lnTo>
                      <a:lnTo>
                        <a:pt x="70" y="66"/>
                      </a:lnTo>
                      <a:lnTo>
                        <a:pt x="72" y="67"/>
                      </a:lnTo>
                      <a:lnTo>
                        <a:pt x="75" y="69"/>
                      </a:lnTo>
                      <a:lnTo>
                        <a:pt x="76" y="70"/>
                      </a:lnTo>
                      <a:lnTo>
                        <a:pt x="83" y="70"/>
                      </a:lnTo>
                      <a:lnTo>
                        <a:pt x="83" y="66"/>
                      </a:lnTo>
                      <a:lnTo>
                        <a:pt x="84" y="63"/>
                      </a:lnTo>
                      <a:lnTo>
                        <a:pt x="90" y="59"/>
                      </a:lnTo>
                      <a:lnTo>
                        <a:pt x="98" y="0"/>
                      </a:lnTo>
                      <a:close/>
                    </a:path>
                  </a:pathLst>
                </a:custGeom>
                <a:grpFill/>
                <a:ln w="6350" cmpd="sng">
                  <a:solidFill>
                    <a:schemeClr val="bg2"/>
                  </a:solidFill>
                  <a:round/>
                  <a:headEnd/>
                  <a:tailEnd/>
                </a:ln>
              </p:spPr>
              <p:txBody>
                <a:bodyPr/>
                <a:lstStyle/>
                <a:p>
                  <a:endParaRPr lang="en-US"/>
                </a:p>
              </p:txBody>
            </p:sp>
            <p:sp>
              <p:nvSpPr>
                <p:cNvPr id="80" name="Freeform 79"/>
                <p:cNvSpPr>
                  <a:spLocks/>
                </p:cNvSpPr>
                <p:nvPr/>
              </p:nvSpPr>
              <p:spPr bwMode="gray">
                <a:xfrm>
                  <a:off x="2989262" y="3425825"/>
                  <a:ext cx="307975" cy="331787"/>
                </a:xfrm>
                <a:custGeom>
                  <a:avLst/>
                  <a:gdLst/>
                  <a:ahLst/>
                  <a:cxnLst>
                    <a:cxn ang="0">
                      <a:pos x="33" y="0"/>
                    </a:cxn>
                    <a:cxn ang="0">
                      <a:pos x="38" y="0"/>
                    </a:cxn>
                    <a:cxn ang="0">
                      <a:pos x="54" y="1"/>
                    </a:cxn>
                    <a:cxn ang="0">
                      <a:pos x="75" y="3"/>
                    </a:cxn>
                    <a:cxn ang="0">
                      <a:pos x="104" y="4"/>
                    </a:cxn>
                    <a:cxn ang="0">
                      <a:pos x="138" y="7"/>
                    </a:cxn>
                    <a:cxn ang="0">
                      <a:pos x="174" y="11"/>
                    </a:cxn>
                    <a:cxn ang="0">
                      <a:pos x="213" y="12"/>
                    </a:cxn>
                    <a:cxn ang="0">
                      <a:pos x="254" y="15"/>
                    </a:cxn>
                    <a:cxn ang="0">
                      <a:pos x="329" y="18"/>
                    </a:cxn>
                    <a:cxn ang="0">
                      <a:pos x="362" y="20"/>
                    </a:cxn>
                    <a:cxn ang="0">
                      <a:pos x="388" y="20"/>
                    </a:cxn>
                    <a:cxn ang="0">
                      <a:pos x="388" y="57"/>
                    </a:cxn>
                    <a:cxn ang="0">
                      <a:pos x="384" y="57"/>
                    </a:cxn>
                    <a:cxn ang="0">
                      <a:pos x="379" y="381"/>
                    </a:cxn>
                    <a:cxn ang="0">
                      <a:pos x="362" y="381"/>
                    </a:cxn>
                    <a:cxn ang="0">
                      <a:pos x="341" y="379"/>
                    </a:cxn>
                    <a:cxn ang="0">
                      <a:pos x="316" y="378"/>
                    </a:cxn>
                    <a:cxn ang="0">
                      <a:pos x="290" y="378"/>
                    </a:cxn>
                    <a:cxn ang="0">
                      <a:pos x="260" y="376"/>
                    </a:cxn>
                    <a:cxn ang="0">
                      <a:pos x="232" y="376"/>
                    </a:cxn>
                    <a:cxn ang="0">
                      <a:pos x="204" y="375"/>
                    </a:cxn>
                    <a:cxn ang="0">
                      <a:pos x="180" y="373"/>
                    </a:cxn>
                    <a:cxn ang="0">
                      <a:pos x="151" y="373"/>
                    </a:cxn>
                    <a:cxn ang="0">
                      <a:pos x="152" y="376"/>
                    </a:cxn>
                    <a:cxn ang="0">
                      <a:pos x="155" y="386"/>
                    </a:cxn>
                    <a:cxn ang="0">
                      <a:pos x="55" y="386"/>
                    </a:cxn>
                    <a:cxn ang="0">
                      <a:pos x="55" y="418"/>
                    </a:cxn>
                    <a:cxn ang="0">
                      <a:pos x="0" y="414"/>
                    </a:cxn>
                    <a:cxn ang="0">
                      <a:pos x="0" y="409"/>
                    </a:cxn>
                    <a:cxn ang="0">
                      <a:pos x="2" y="395"/>
                    </a:cxn>
                    <a:cxn ang="0">
                      <a:pos x="4" y="373"/>
                    </a:cxn>
                    <a:cxn ang="0">
                      <a:pos x="5" y="345"/>
                    </a:cxn>
                    <a:cxn ang="0">
                      <a:pos x="7" y="314"/>
                    </a:cxn>
                    <a:cxn ang="0">
                      <a:pos x="10" y="276"/>
                    </a:cxn>
                    <a:cxn ang="0">
                      <a:pos x="16" y="198"/>
                    </a:cxn>
                    <a:cxn ang="0">
                      <a:pos x="18" y="157"/>
                    </a:cxn>
                    <a:cxn ang="0">
                      <a:pos x="21" y="120"/>
                    </a:cxn>
                    <a:cxn ang="0">
                      <a:pos x="24" y="86"/>
                    </a:cxn>
                    <a:cxn ang="0">
                      <a:pos x="27" y="54"/>
                    </a:cxn>
                    <a:cxn ang="0">
                      <a:pos x="29" y="29"/>
                    </a:cxn>
                    <a:cxn ang="0">
                      <a:pos x="32" y="11"/>
                    </a:cxn>
                    <a:cxn ang="0">
                      <a:pos x="33" y="0"/>
                    </a:cxn>
                  </a:cxnLst>
                  <a:rect l="0" t="0" r="r" b="b"/>
                  <a:pathLst>
                    <a:path w="388" h="418">
                      <a:moveTo>
                        <a:pt x="33" y="0"/>
                      </a:moveTo>
                      <a:lnTo>
                        <a:pt x="38" y="0"/>
                      </a:lnTo>
                      <a:lnTo>
                        <a:pt x="54" y="1"/>
                      </a:lnTo>
                      <a:lnTo>
                        <a:pt x="75" y="3"/>
                      </a:lnTo>
                      <a:lnTo>
                        <a:pt x="104" y="4"/>
                      </a:lnTo>
                      <a:lnTo>
                        <a:pt x="138" y="7"/>
                      </a:lnTo>
                      <a:lnTo>
                        <a:pt x="174" y="11"/>
                      </a:lnTo>
                      <a:lnTo>
                        <a:pt x="213" y="12"/>
                      </a:lnTo>
                      <a:lnTo>
                        <a:pt x="254" y="15"/>
                      </a:lnTo>
                      <a:lnTo>
                        <a:pt x="329" y="18"/>
                      </a:lnTo>
                      <a:lnTo>
                        <a:pt x="362" y="20"/>
                      </a:lnTo>
                      <a:lnTo>
                        <a:pt x="388" y="20"/>
                      </a:lnTo>
                      <a:lnTo>
                        <a:pt x="388" y="57"/>
                      </a:lnTo>
                      <a:lnTo>
                        <a:pt x="384" y="57"/>
                      </a:lnTo>
                      <a:lnTo>
                        <a:pt x="379" y="381"/>
                      </a:lnTo>
                      <a:lnTo>
                        <a:pt x="362" y="381"/>
                      </a:lnTo>
                      <a:lnTo>
                        <a:pt x="341" y="379"/>
                      </a:lnTo>
                      <a:lnTo>
                        <a:pt x="316" y="378"/>
                      </a:lnTo>
                      <a:lnTo>
                        <a:pt x="290" y="378"/>
                      </a:lnTo>
                      <a:lnTo>
                        <a:pt x="260" y="376"/>
                      </a:lnTo>
                      <a:lnTo>
                        <a:pt x="232" y="376"/>
                      </a:lnTo>
                      <a:lnTo>
                        <a:pt x="204" y="375"/>
                      </a:lnTo>
                      <a:lnTo>
                        <a:pt x="180" y="373"/>
                      </a:lnTo>
                      <a:lnTo>
                        <a:pt x="151" y="373"/>
                      </a:lnTo>
                      <a:lnTo>
                        <a:pt x="152" y="376"/>
                      </a:lnTo>
                      <a:lnTo>
                        <a:pt x="155" y="386"/>
                      </a:lnTo>
                      <a:lnTo>
                        <a:pt x="55" y="386"/>
                      </a:lnTo>
                      <a:lnTo>
                        <a:pt x="55" y="418"/>
                      </a:lnTo>
                      <a:lnTo>
                        <a:pt x="0" y="414"/>
                      </a:lnTo>
                      <a:lnTo>
                        <a:pt x="0" y="409"/>
                      </a:lnTo>
                      <a:lnTo>
                        <a:pt x="2" y="395"/>
                      </a:lnTo>
                      <a:lnTo>
                        <a:pt x="4" y="373"/>
                      </a:lnTo>
                      <a:lnTo>
                        <a:pt x="5" y="345"/>
                      </a:lnTo>
                      <a:lnTo>
                        <a:pt x="7" y="314"/>
                      </a:lnTo>
                      <a:lnTo>
                        <a:pt x="10" y="276"/>
                      </a:lnTo>
                      <a:lnTo>
                        <a:pt x="16" y="198"/>
                      </a:lnTo>
                      <a:lnTo>
                        <a:pt x="18" y="157"/>
                      </a:lnTo>
                      <a:lnTo>
                        <a:pt x="21" y="120"/>
                      </a:lnTo>
                      <a:lnTo>
                        <a:pt x="24" y="86"/>
                      </a:lnTo>
                      <a:lnTo>
                        <a:pt x="27" y="54"/>
                      </a:lnTo>
                      <a:lnTo>
                        <a:pt x="29" y="29"/>
                      </a:lnTo>
                      <a:lnTo>
                        <a:pt x="32" y="11"/>
                      </a:lnTo>
                      <a:lnTo>
                        <a:pt x="33" y="0"/>
                      </a:lnTo>
                      <a:close/>
                    </a:path>
                  </a:pathLst>
                </a:custGeom>
                <a:grpFill/>
                <a:ln w="6350" cmpd="sng">
                  <a:solidFill>
                    <a:schemeClr val="bg2"/>
                  </a:solidFill>
                  <a:round/>
                  <a:headEnd/>
                  <a:tailEnd/>
                </a:ln>
              </p:spPr>
              <p:txBody>
                <a:bodyPr/>
                <a:lstStyle/>
                <a:p>
                  <a:endParaRPr lang="en-US"/>
                </a:p>
              </p:txBody>
            </p:sp>
            <p:sp>
              <p:nvSpPr>
                <p:cNvPr id="81" name="Freeform 80"/>
                <p:cNvSpPr>
                  <a:spLocks/>
                </p:cNvSpPr>
                <p:nvPr/>
              </p:nvSpPr>
              <p:spPr bwMode="gray">
                <a:xfrm>
                  <a:off x="2784475" y="3106738"/>
                  <a:ext cx="252412" cy="319087"/>
                </a:xfrm>
                <a:custGeom>
                  <a:avLst/>
                  <a:gdLst/>
                  <a:ahLst/>
                  <a:cxnLst>
                    <a:cxn ang="0">
                      <a:pos x="53" y="0"/>
                    </a:cxn>
                    <a:cxn ang="0">
                      <a:pos x="218" y="23"/>
                    </a:cxn>
                    <a:cxn ang="0">
                      <a:pos x="210" y="95"/>
                    </a:cxn>
                    <a:cxn ang="0">
                      <a:pos x="318" y="111"/>
                    </a:cxn>
                    <a:cxn ang="0">
                      <a:pos x="291" y="400"/>
                    </a:cxn>
                    <a:cxn ang="0">
                      <a:pos x="291" y="402"/>
                    </a:cxn>
                    <a:cxn ang="0">
                      <a:pos x="263" y="400"/>
                    </a:cxn>
                    <a:cxn ang="0">
                      <a:pos x="232" y="397"/>
                    </a:cxn>
                    <a:cxn ang="0">
                      <a:pos x="197" y="394"/>
                    </a:cxn>
                    <a:cxn ang="0">
                      <a:pos x="161" y="389"/>
                    </a:cxn>
                    <a:cxn ang="0">
                      <a:pos x="127" y="384"/>
                    </a:cxn>
                    <a:cxn ang="0">
                      <a:pos x="94" y="380"/>
                    </a:cxn>
                    <a:cxn ang="0">
                      <a:pos x="63" y="375"/>
                    </a:cxn>
                    <a:cxn ang="0">
                      <a:pos x="38" y="370"/>
                    </a:cxn>
                    <a:cxn ang="0">
                      <a:pos x="17" y="367"/>
                    </a:cxn>
                    <a:cxn ang="0">
                      <a:pos x="5" y="366"/>
                    </a:cxn>
                    <a:cxn ang="0">
                      <a:pos x="0" y="364"/>
                    </a:cxn>
                    <a:cxn ang="0">
                      <a:pos x="53" y="0"/>
                    </a:cxn>
                  </a:cxnLst>
                  <a:rect l="0" t="0" r="r" b="b"/>
                  <a:pathLst>
                    <a:path w="318" h="402">
                      <a:moveTo>
                        <a:pt x="53" y="0"/>
                      </a:moveTo>
                      <a:lnTo>
                        <a:pt x="218" y="23"/>
                      </a:lnTo>
                      <a:lnTo>
                        <a:pt x="210" y="95"/>
                      </a:lnTo>
                      <a:lnTo>
                        <a:pt x="318" y="111"/>
                      </a:lnTo>
                      <a:lnTo>
                        <a:pt x="291" y="400"/>
                      </a:lnTo>
                      <a:lnTo>
                        <a:pt x="291" y="402"/>
                      </a:lnTo>
                      <a:lnTo>
                        <a:pt x="263" y="400"/>
                      </a:lnTo>
                      <a:lnTo>
                        <a:pt x="232" y="397"/>
                      </a:lnTo>
                      <a:lnTo>
                        <a:pt x="197" y="394"/>
                      </a:lnTo>
                      <a:lnTo>
                        <a:pt x="161" y="389"/>
                      </a:lnTo>
                      <a:lnTo>
                        <a:pt x="127" y="384"/>
                      </a:lnTo>
                      <a:lnTo>
                        <a:pt x="94" y="380"/>
                      </a:lnTo>
                      <a:lnTo>
                        <a:pt x="63" y="375"/>
                      </a:lnTo>
                      <a:lnTo>
                        <a:pt x="38" y="370"/>
                      </a:lnTo>
                      <a:lnTo>
                        <a:pt x="17" y="367"/>
                      </a:lnTo>
                      <a:lnTo>
                        <a:pt x="5" y="366"/>
                      </a:lnTo>
                      <a:lnTo>
                        <a:pt x="0" y="364"/>
                      </a:lnTo>
                      <a:lnTo>
                        <a:pt x="53" y="0"/>
                      </a:lnTo>
                      <a:close/>
                    </a:path>
                  </a:pathLst>
                </a:custGeom>
                <a:grpFill/>
                <a:ln w="6350" cmpd="sng">
                  <a:solidFill>
                    <a:schemeClr val="bg2"/>
                  </a:solidFill>
                  <a:round/>
                  <a:headEnd/>
                  <a:tailEnd/>
                </a:ln>
              </p:spPr>
              <p:txBody>
                <a:bodyPr/>
                <a:lstStyle/>
                <a:p>
                  <a:endParaRPr lang="en-US"/>
                </a:p>
              </p:txBody>
            </p:sp>
            <p:sp>
              <p:nvSpPr>
                <p:cNvPr id="82" name="Freeform 81"/>
                <p:cNvSpPr>
                  <a:spLocks/>
                </p:cNvSpPr>
                <p:nvPr/>
              </p:nvSpPr>
              <p:spPr bwMode="gray">
                <a:xfrm>
                  <a:off x="3016250" y="3194050"/>
                  <a:ext cx="328612" cy="247650"/>
                </a:xfrm>
                <a:custGeom>
                  <a:avLst/>
                  <a:gdLst/>
                  <a:ahLst/>
                  <a:cxnLst>
                    <a:cxn ang="0">
                      <a:pos x="27" y="0"/>
                    </a:cxn>
                    <a:cxn ang="0">
                      <a:pos x="32" y="0"/>
                    </a:cxn>
                    <a:cxn ang="0">
                      <a:pos x="46" y="1"/>
                    </a:cxn>
                    <a:cxn ang="0">
                      <a:pos x="67" y="3"/>
                    </a:cxn>
                    <a:cxn ang="0">
                      <a:pos x="94" y="5"/>
                    </a:cxn>
                    <a:cxn ang="0">
                      <a:pos x="127" y="6"/>
                    </a:cxn>
                    <a:cxn ang="0">
                      <a:pos x="164" y="9"/>
                    </a:cxn>
                    <a:cxn ang="0">
                      <a:pos x="204" y="12"/>
                    </a:cxn>
                    <a:cxn ang="0">
                      <a:pos x="243" y="14"/>
                    </a:cxn>
                    <a:cxn ang="0">
                      <a:pos x="283" y="17"/>
                    </a:cxn>
                    <a:cxn ang="0">
                      <a:pos x="321" y="19"/>
                    </a:cxn>
                    <a:cxn ang="0">
                      <a:pos x="357" y="20"/>
                    </a:cxn>
                    <a:cxn ang="0">
                      <a:pos x="388" y="22"/>
                    </a:cxn>
                    <a:cxn ang="0">
                      <a:pos x="415" y="23"/>
                    </a:cxn>
                    <a:cxn ang="0">
                      <a:pos x="415" y="59"/>
                    </a:cxn>
                    <a:cxn ang="0">
                      <a:pos x="413" y="81"/>
                    </a:cxn>
                    <a:cxn ang="0">
                      <a:pos x="413" y="311"/>
                    </a:cxn>
                    <a:cxn ang="0">
                      <a:pos x="329" y="311"/>
                    </a:cxn>
                    <a:cxn ang="0">
                      <a:pos x="296" y="309"/>
                    </a:cxn>
                    <a:cxn ang="0">
                      <a:pos x="221" y="306"/>
                    </a:cxn>
                    <a:cxn ang="0">
                      <a:pos x="180" y="303"/>
                    </a:cxn>
                    <a:cxn ang="0">
                      <a:pos x="141" y="302"/>
                    </a:cxn>
                    <a:cxn ang="0">
                      <a:pos x="105" y="298"/>
                    </a:cxn>
                    <a:cxn ang="0">
                      <a:pos x="71" y="295"/>
                    </a:cxn>
                    <a:cxn ang="0">
                      <a:pos x="42" y="294"/>
                    </a:cxn>
                    <a:cxn ang="0">
                      <a:pos x="21" y="292"/>
                    </a:cxn>
                    <a:cxn ang="0">
                      <a:pos x="5" y="291"/>
                    </a:cxn>
                    <a:cxn ang="0">
                      <a:pos x="0" y="291"/>
                    </a:cxn>
                    <a:cxn ang="0">
                      <a:pos x="0" y="289"/>
                    </a:cxn>
                    <a:cxn ang="0">
                      <a:pos x="27" y="0"/>
                    </a:cxn>
                  </a:cxnLst>
                  <a:rect l="0" t="0" r="r" b="b"/>
                  <a:pathLst>
                    <a:path w="415" h="311">
                      <a:moveTo>
                        <a:pt x="27" y="0"/>
                      </a:moveTo>
                      <a:lnTo>
                        <a:pt x="32" y="0"/>
                      </a:lnTo>
                      <a:lnTo>
                        <a:pt x="46" y="1"/>
                      </a:lnTo>
                      <a:lnTo>
                        <a:pt x="67" y="3"/>
                      </a:lnTo>
                      <a:lnTo>
                        <a:pt x="94" y="5"/>
                      </a:lnTo>
                      <a:lnTo>
                        <a:pt x="127" y="6"/>
                      </a:lnTo>
                      <a:lnTo>
                        <a:pt x="164" y="9"/>
                      </a:lnTo>
                      <a:lnTo>
                        <a:pt x="204" y="12"/>
                      </a:lnTo>
                      <a:lnTo>
                        <a:pt x="243" y="14"/>
                      </a:lnTo>
                      <a:lnTo>
                        <a:pt x="283" y="17"/>
                      </a:lnTo>
                      <a:lnTo>
                        <a:pt x="321" y="19"/>
                      </a:lnTo>
                      <a:lnTo>
                        <a:pt x="357" y="20"/>
                      </a:lnTo>
                      <a:lnTo>
                        <a:pt x="388" y="22"/>
                      </a:lnTo>
                      <a:lnTo>
                        <a:pt x="415" y="23"/>
                      </a:lnTo>
                      <a:lnTo>
                        <a:pt x="415" y="59"/>
                      </a:lnTo>
                      <a:lnTo>
                        <a:pt x="413" y="81"/>
                      </a:lnTo>
                      <a:lnTo>
                        <a:pt x="413" y="311"/>
                      </a:lnTo>
                      <a:lnTo>
                        <a:pt x="329" y="311"/>
                      </a:lnTo>
                      <a:lnTo>
                        <a:pt x="296" y="309"/>
                      </a:lnTo>
                      <a:lnTo>
                        <a:pt x="221" y="306"/>
                      </a:lnTo>
                      <a:lnTo>
                        <a:pt x="180" y="303"/>
                      </a:lnTo>
                      <a:lnTo>
                        <a:pt x="141" y="302"/>
                      </a:lnTo>
                      <a:lnTo>
                        <a:pt x="105" y="298"/>
                      </a:lnTo>
                      <a:lnTo>
                        <a:pt x="71" y="295"/>
                      </a:lnTo>
                      <a:lnTo>
                        <a:pt x="42" y="294"/>
                      </a:lnTo>
                      <a:lnTo>
                        <a:pt x="21" y="292"/>
                      </a:lnTo>
                      <a:lnTo>
                        <a:pt x="5" y="291"/>
                      </a:lnTo>
                      <a:lnTo>
                        <a:pt x="0" y="291"/>
                      </a:lnTo>
                      <a:lnTo>
                        <a:pt x="0" y="289"/>
                      </a:lnTo>
                      <a:lnTo>
                        <a:pt x="27" y="0"/>
                      </a:lnTo>
                      <a:close/>
                    </a:path>
                  </a:pathLst>
                </a:custGeom>
                <a:grpFill/>
                <a:ln w="6350" cmpd="sng">
                  <a:solidFill>
                    <a:schemeClr val="bg2"/>
                  </a:solidFill>
                  <a:round/>
                  <a:headEnd/>
                  <a:tailEnd/>
                </a:ln>
              </p:spPr>
              <p:txBody>
                <a:bodyPr/>
                <a:lstStyle/>
                <a:p>
                  <a:endParaRPr lang="en-US"/>
                </a:p>
              </p:txBody>
            </p:sp>
            <p:sp>
              <p:nvSpPr>
                <p:cNvPr id="83" name="Freeform 82"/>
                <p:cNvSpPr>
                  <a:spLocks/>
                </p:cNvSpPr>
                <p:nvPr/>
              </p:nvSpPr>
              <p:spPr bwMode="gray">
                <a:xfrm>
                  <a:off x="3108325" y="3471863"/>
                  <a:ext cx="644525" cy="611187"/>
                </a:xfrm>
                <a:custGeom>
                  <a:avLst/>
                  <a:gdLst/>
                  <a:ahLst/>
                  <a:cxnLst>
                    <a:cxn ang="0">
                      <a:pos x="411" y="138"/>
                    </a:cxn>
                    <a:cxn ang="0">
                      <a:pos x="428" y="152"/>
                    </a:cxn>
                    <a:cxn ang="0">
                      <a:pos x="444" y="152"/>
                    </a:cxn>
                    <a:cxn ang="0">
                      <a:pos x="458" y="146"/>
                    </a:cxn>
                    <a:cxn ang="0">
                      <a:pos x="461" y="161"/>
                    </a:cxn>
                    <a:cxn ang="0">
                      <a:pos x="486" y="172"/>
                    </a:cxn>
                    <a:cxn ang="0">
                      <a:pos x="506" y="177"/>
                    </a:cxn>
                    <a:cxn ang="0">
                      <a:pos x="522" y="172"/>
                    </a:cxn>
                    <a:cxn ang="0">
                      <a:pos x="530" y="182"/>
                    </a:cxn>
                    <a:cxn ang="0">
                      <a:pos x="542" y="190"/>
                    </a:cxn>
                    <a:cxn ang="0">
                      <a:pos x="547" y="183"/>
                    </a:cxn>
                    <a:cxn ang="0">
                      <a:pos x="564" y="190"/>
                    </a:cxn>
                    <a:cxn ang="0">
                      <a:pos x="575" y="188"/>
                    </a:cxn>
                    <a:cxn ang="0">
                      <a:pos x="583" y="197"/>
                    </a:cxn>
                    <a:cxn ang="0">
                      <a:pos x="589" y="191"/>
                    </a:cxn>
                    <a:cxn ang="0">
                      <a:pos x="596" y="186"/>
                    </a:cxn>
                    <a:cxn ang="0">
                      <a:pos x="625" y="193"/>
                    </a:cxn>
                    <a:cxn ang="0">
                      <a:pos x="663" y="188"/>
                    </a:cxn>
                    <a:cxn ang="0">
                      <a:pos x="714" y="183"/>
                    </a:cxn>
                    <a:cxn ang="0">
                      <a:pos x="754" y="202"/>
                    </a:cxn>
                    <a:cxn ang="0">
                      <a:pos x="786" y="333"/>
                    </a:cxn>
                    <a:cxn ang="0">
                      <a:pos x="811" y="387"/>
                    </a:cxn>
                    <a:cxn ang="0">
                      <a:pos x="802" y="426"/>
                    </a:cxn>
                    <a:cxn ang="0">
                      <a:pos x="796" y="474"/>
                    </a:cxn>
                    <a:cxn ang="0">
                      <a:pos x="768" y="493"/>
                    </a:cxn>
                    <a:cxn ang="0">
                      <a:pos x="724" y="526"/>
                    </a:cxn>
                    <a:cxn ang="0">
                      <a:pos x="686" y="558"/>
                    </a:cxn>
                    <a:cxn ang="0">
                      <a:pos x="639" y="580"/>
                    </a:cxn>
                    <a:cxn ang="0">
                      <a:pos x="606" y="616"/>
                    </a:cxn>
                    <a:cxn ang="0">
                      <a:pos x="580" y="655"/>
                    </a:cxn>
                    <a:cxn ang="0">
                      <a:pos x="574" y="701"/>
                    </a:cxn>
                    <a:cxn ang="0">
                      <a:pos x="585" y="740"/>
                    </a:cxn>
                    <a:cxn ang="0">
                      <a:pos x="592" y="762"/>
                    </a:cxn>
                    <a:cxn ang="0">
                      <a:pos x="586" y="766"/>
                    </a:cxn>
                    <a:cxn ang="0">
                      <a:pos x="561" y="760"/>
                    </a:cxn>
                    <a:cxn ang="0">
                      <a:pos x="506" y="746"/>
                    </a:cxn>
                    <a:cxn ang="0">
                      <a:pos x="461" y="710"/>
                    </a:cxn>
                    <a:cxn ang="0">
                      <a:pos x="439" y="657"/>
                    </a:cxn>
                    <a:cxn ang="0">
                      <a:pos x="411" y="615"/>
                    </a:cxn>
                    <a:cxn ang="0">
                      <a:pos x="384" y="571"/>
                    </a:cxn>
                    <a:cxn ang="0">
                      <a:pos x="330" y="494"/>
                    </a:cxn>
                    <a:cxn ang="0">
                      <a:pos x="272" y="487"/>
                    </a:cxn>
                    <a:cxn ang="0">
                      <a:pos x="236" y="508"/>
                    </a:cxn>
                    <a:cxn ang="0">
                      <a:pos x="211" y="544"/>
                    </a:cxn>
                    <a:cxn ang="0">
                      <a:pos x="142" y="499"/>
                    </a:cxn>
                    <a:cxn ang="0">
                      <a:pos x="125" y="491"/>
                    </a:cxn>
                    <a:cxn ang="0">
                      <a:pos x="112" y="458"/>
                    </a:cxn>
                    <a:cxn ang="0">
                      <a:pos x="95" y="418"/>
                    </a:cxn>
                    <a:cxn ang="0">
                      <a:pos x="45" y="382"/>
                    </a:cxn>
                    <a:cxn ang="0">
                      <a:pos x="14" y="343"/>
                    </a:cxn>
                    <a:cxn ang="0">
                      <a:pos x="0" y="316"/>
                    </a:cxn>
                    <a:cxn ang="0">
                      <a:pos x="81" y="319"/>
                    </a:cxn>
                    <a:cxn ang="0">
                      <a:pos x="165" y="321"/>
                    </a:cxn>
                    <a:cxn ang="0">
                      <a:pos x="228" y="324"/>
                    </a:cxn>
                  </a:cxnLst>
                  <a:rect l="0" t="0" r="r" b="b"/>
                  <a:pathLst>
                    <a:path w="811" h="771">
                      <a:moveTo>
                        <a:pt x="233" y="0"/>
                      </a:moveTo>
                      <a:lnTo>
                        <a:pt x="411" y="0"/>
                      </a:lnTo>
                      <a:lnTo>
                        <a:pt x="411" y="138"/>
                      </a:lnTo>
                      <a:lnTo>
                        <a:pt x="419" y="141"/>
                      </a:lnTo>
                      <a:lnTo>
                        <a:pt x="423" y="147"/>
                      </a:lnTo>
                      <a:lnTo>
                        <a:pt x="428" y="152"/>
                      </a:lnTo>
                      <a:lnTo>
                        <a:pt x="438" y="154"/>
                      </a:lnTo>
                      <a:lnTo>
                        <a:pt x="441" y="154"/>
                      </a:lnTo>
                      <a:lnTo>
                        <a:pt x="444" y="152"/>
                      </a:lnTo>
                      <a:lnTo>
                        <a:pt x="448" y="147"/>
                      </a:lnTo>
                      <a:lnTo>
                        <a:pt x="452" y="146"/>
                      </a:lnTo>
                      <a:lnTo>
                        <a:pt x="458" y="146"/>
                      </a:lnTo>
                      <a:lnTo>
                        <a:pt x="459" y="147"/>
                      </a:lnTo>
                      <a:lnTo>
                        <a:pt x="461" y="150"/>
                      </a:lnTo>
                      <a:lnTo>
                        <a:pt x="461" y="161"/>
                      </a:lnTo>
                      <a:lnTo>
                        <a:pt x="464" y="165"/>
                      </a:lnTo>
                      <a:lnTo>
                        <a:pt x="474" y="168"/>
                      </a:lnTo>
                      <a:lnTo>
                        <a:pt x="486" y="172"/>
                      </a:lnTo>
                      <a:lnTo>
                        <a:pt x="495" y="175"/>
                      </a:lnTo>
                      <a:lnTo>
                        <a:pt x="502" y="177"/>
                      </a:lnTo>
                      <a:lnTo>
                        <a:pt x="506" y="177"/>
                      </a:lnTo>
                      <a:lnTo>
                        <a:pt x="511" y="175"/>
                      </a:lnTo>
                      <a:lnTo>
                        <a:pt x="514" y="172"/>
                      </a:lnTo>
                      <a:lnTo>
                        <a:pt x="522" y="172"/>
                      </a:lnTo>
                      <a:lnTo>
                        <a:pt x="525" y="175"/>
                      </a:lnTo>
                      <a:lnTo>
                        <a:pt x="528" y="177"/>
                      </a:lnTo>
                      <a:lnTo>
                        <a:pt x="530" y="182"/>
                      </a:lnTo>
                      <a:lnTo>
                        <a:pt x="531" y="185"/>
                      </a:lnTo>
                      <a:lnTo>
                        <a:pt x="536" y="190"/>
                      </a:lnTo>
                      <a:lnTo>
                        <a:pt x="542" y="190"/>
                      </a:lnTo>
                      <a:lnTo>
                        <a:pt x="544" y="188"/>
                      </a:lnTo>
                      <a:lnTo>
                        <a:pt x="545" y="185"/>
                      </a:lnTo>
                      <a:lnTo>
                        <a:pt x="547" y="183"/>
                      </a:lnTo>
                      <a:lnTo>
                        <a:pt x="550" y="183"/>
                      </a:lnTo>
                      <a:lnTo>
                        <a:pt x="555" y="185"/>
                      </a:lnTo>
                      <a:lnTo>
                        <a:pt x="564" y="190"/>
                      </a:lnTo>
                      <a:lnTo>
                        <a:pt x="569" y="191"/>
                      </a:lnTo>
                      <a:lnTo>
                        <a:pt x="572" y="191"/>
                      </a:lnTo>
                      <a:lnTo>
                        <a:pt x="575" y="188"/>
                      </a:lnTo>
                      <a:lnTo>
                        <a:pt x="577" y="188"/>
                      </a:lnTo>
                      <a:lnTo>
                        <a:pt x="580" y="191"/>
                      </a:lnTo>
                      <a:lnTo>
                        <a:pt x="583" y="197"/>
                      </a:lnTo>
                      <a:lnTo>
                        <a:pt x="586" y="196"/>
                      </a:lnTo>
                      <a:lnTo>
                        <a:pt x="588" y="193"/>
                      </a:lnTo>
                      <a:lnTo>
                        <a:pt x="589" y="191"/>
                      </a:lnTo>
                      <a:lnTo>
                        <a:pt x="591" y="188"/>
                      </a:lnTo>
                      <a:lnTo>
                        <a:pt x="592" y="186"/>
                      </a:lnTo>
                      <a:lnTo>
                        <a:pt x="596" y="186"/>
                      </a:lnTo>
                      <a:lnTo>
                        <a:pt x="605" y="188"/>
                      </a:lnTo>
                      <a:lnTo>
                        <a:pt x="616" y="190"/>
                      </a:lnTo>
                      <a:lnTo>
                        <a:pt x="625" y="193"/>
                      </a:lnTo>
                      <a:lnTo>
                        <a:pt x="630" y="197"/>
                      </a:lnTo>
                      <a:lnTo>
                        <a:pt x="644" y="193"/>
                      </a:lnTo>
                      <a:lnTo>
                        <a:pt x="663" y="188"/>
                      </a:lnTo>
                      <a:lnTo>
                        <a:pt x="682" y="182"/>
                      </a:lnTo>
                      <a:lnTo>
                        <a:pt x="700" y="180"/>
                      </a:lnTo>
                      <a:lnTo>
                        <a:pt x="714" y="183"/>
                      </a:lnTo>
                      <a:lnTo>
                        <a:pt x="739" y="199"/>
                      </a:lnTo>
                      <a:lnTo>
                        <a:pt x="754" y="204"/>
                      </a:lnTo>
                      <a:lnTo>
                        <a:pt x="754" y="202"/>
                      </a:lnTo>
                      <a:lnTo>
                        <a:pt x="777" y="204"/>
                      </a:lnTo>
                      <a:lnTo>
                        <a:pt x="777" y="316"/>
                      </a:lnTo>
                      <a:lnTo>
                        <a:pt x="786" y="333"/>
                      </a:lnTo>
                      <a:lnTo>
                        <a:pt x="797" y="349"/>
                      </a:lnTo>
                      <a:lnTo>
                        <a:pt x="807" y="368"/>
                      </a:lnTo>
                      <a:lnTo>
                        <a:pt x="811" y="387"/>
                      </a:lnTo>
                      <a:lnTo>
                        <a:pt x="808" y="402"/>
                      </a:lnTo>
                      <a:lnTo>
                        <a:pt x="805" y="413"/>
                      </a:lnTo>
                      <a:lnTo>
                        <a:pt x="802" y="426"/>
                      </a:lnTo>
                      <a:lnTo>
                        <a:pt x="802" y="446"/>
                      </a:lnTo>
                      <a:lnTo>
                        <a:pt x="800" y="462"/>
                      </a:lnTo>
                      <a:lnTo>
                        <a:pt x="796" y="474"/>
                      </a:lnTo>
                      <a:lnTo>
                        <a:pt x="788" y="482"/>
                      </a:lnTo>
                      <a:lnTo>
                        <a:pt x="779" y="488"/>
                      </a:lnTo>
                      <a:lnTo>
                        <a:pt x="768" y="493"/>
                      </a:lnTo>
                      <a:lnTo>
                        <a:pt x="743" y="505"/>
                      </a:lnTo>
                      <a:lnTo>
                        <a:pt x="733" y="515"/>
                      </a:lnTo>
                      <a:lnTo>
                        <a:pt x="724" y="526"/>
                      </a:lnTo>
                      <a:lnTo>
                        <a:pt x="716" y="537"/>
                      </a:lnTo>
                      <a:lnTo>
                        <a:pt x="700" y="551"/>
                      </a:lnTo>
                      <a:lnTo>
                        <a:pt x="686" y="558"/>
                      </a:lnTo>
                      <a:lnTo>
                        <a:pt x="671" y="565"/>
                      </a:lnTo>
                      <a:lnTo>
                        <a:pt x="650" y="572"/>
                      </a:lnTo>
                      <a:lnTo>
                        <a:pt x="639" y="580"/>
                      </a:lnTo>
                      <a:lnTo>
                        <a:pt x="628" y="593"/>
                      </a:lnTo>
                      <a:lnTo>
                        <a:pt x="619" y="607"/>
                      </a:lnTo>
                      <a:lnTo>
                        <a:pt x="606" y="616"/>
                      </a:lnTo>
                      <a:lnTo>
                        <a:pt x="596" y="624"/>
                      </a:lnTo>
                      <a:lnTo>
                        <a:pt x="588" y="638"/>
                      </a:lnTo>
                      <a:lnTo>
                        <a:pt x="580" y="655"/>
                      </a:lnTo>
                      <a:lnTo>
                        <a:pt x="574" y="671"/>
                      </a:lnTo>
                      <a:lnTo>
                        <a:pt x="572" y="687"/>
                      </a:lnTo>
                      <a:lnTo>
                        <a:pt x="574" y="701"/>
                      </a:lnTo>
                      <a:lnTo>
                        <a:pt x="575" y="713"/>
                      </a:lnTo>
                      <a:lnTo>
                        <a:pt x="580" y="727"/>
                      </a:lnTo>
                      <a:lnTo>
                        <a:pt x="585" y="740"/>
                      </a:lnTo>
                      <a:lnTo>
                        <a:pt x="588" y="751"/>
                      </a:lnTo>
                      <a:lnTo>
                        <a:pt x="591" y="758"/>
                      </a:lnTo>
                      <a:lnTo>
                        <a:pt x="592" y="762"/>
                      </a:lnTo>
                      <a:lnTo>
                        <a:pt x="596" y="762"/>
                      </a:lnTo>
                      <a:lnTo>
                        <a:pt x="591" y="765"/>
                      </a:lnTo>
                      <a:lnTo>
                        <a:pt x="586" y="766"/>
                      </a:lnTo>
                      <a:lnTo>
                        <a:pt x="580" y="769"/>
                      </a:lnTo>
                      <a:lnTo>
                        <a:pt x="580" y="771"/>
                      </a:lnTo>
                      <a:lnTo>
                        <a:pt x="561" y="760"/>
                      </a:lnTo>
                      <a:lnTo>
                        <a:pt x="542" y="754"/>
                      </a:lnTo>
                      <a:lnTo>
                        <a:pt x="525" y="751"/>
                      </a:lnTo>
                      <a:lnTo>
                        <a:pt x="506" y="746"/>
                      </a:lnTo>
                      <a:lnTo>
                        <a:pt x="486" y="737"/>
                      </a:lnTo>
                      <a:lnTo>
                        <a:pt x="472" y="726"/>
                      </a:lnTo>
                      <a:lnTo>
                        <a:pt x="461" y="710"/>
                      </a:lnTo>
                      <a:lnTo>
                        <a:pt x="453" y="693"/>
                      </a:lnTo>
                      <a:lnTo>
                        <a:pt x="447" y="676"/>
                      </a:lnTo>
                      <a:lnTo>
                        <a:pt x="439" y="657"/>
                      </a:lnTo>
                      <a:lnTo>
                        <a:pt x="431" y="640"/>
                      </a:lnTo>
                      <a:lnTo>
                        <a:pt x="422" y="626"/>
                      </a:lnTo>
                      <a:lnTo>
                        <a:pt x="411" y="615"/>
                      </a:lnTo>
                      <a:lnTo>
                        <a:pt x="402" y="604"/>
                      </a:lnTo>
                      <a:lnTo>
                        <a:pt x="392" y="588"/>
                      </a:lnTo>
                      <a:lnTo>
                        <a:pt x="384" y="571"/>
                      </a:lnTo>
                      <a:lnTo>
                        <a:pt x="356" y="519"/>
                      </a:lnTo>
                      <a:lnTo>
                        <a:pt x="344" y="505"/>
                      </a:lnTo>
                      <a:lnTo>
                        <a:pt x="330" y="494"/>
                      </a:lnTo>
                      <a:lnTo>
                        <a:pt x="312" y="488"/>
                      </a:lnTo>
                      <a:lnTo>
                        <a:pt x="291" y="485"/>
                      </a:lnTo>
                      <a:lnTo>
                        <a:pt x="272" y="487"/>
                      </a:lnTo>
                      <a:lnTo>
                        <a:pt x="256" y="491"/>
                      </a:lnTo>
                      <a:lnTo>
                        <a:pt x="244" y="499"/>
                      </a:lnTo>
                      <a:lnTo>
                        <a:pt x="236" y="508"/>
                      </a:lnTo>
                      <a:lnTo>
                        <a:pt x="226" y="519"/>
                      </a:lnTo>
                      <a:lnTo>
                        <a:pt x="220" y="532"/>
                      </a:lnTo>
                      <a:lnTo>
                        <a:pt x="211" y="544"/>
                      </a:lnTo>
                      <a:lnTo>
                        <a:pt x="186" y="529"/>
                      </a:lnTo>
                      <a:lnTo>
                        <a:pt x="164" y="515"/>
                      </a:lnTo>
                      <a:lnTo>
                        <a:pt x="142" y="499"/>
                      </a:lnTo>
                      <a:lnTo>
                        <a:pt x="137" y="496"/>
                      </a:lnTo>
                      <a:lnTo>
                        <a:pt x="134" y="494"/>
                      </a:lnTo>
                      <a:lnTo>
                        <a:pt x="125" y="491"/>
                      </a:lnTo>
                      <a:lnTo>
                        <a:pt x="118" y="485"/>
                      </a:lnTo>
                      <a:lnTo>
                        <a:pt x="114" y="472"/>
                      </a:lnTo>
                      <a:lnTo>
                        <a:pt x="112" y="458"/>
                      </a:lnTo>
                      <a:lnTo>
                        <a:pt x="112" y="446"/>
                      </a:lnTo>
                      <a:lnTo>
                        <a:pt x="107" y="433"/>
                      </a:lnTo>
                      <a:lnTo>
                        <a:pt x="95" y="418"/>
                      </a:lnTo>
                      <a:lnTo>
                        <a:pt x="79" y="405"/>
                      </a:lnTo>
                      <a:lnTo>
                        <a:pt x="62" y="394"/>
                      </a:lnTo>
                      <a:lnTo>
                        <a:pt x="45" y="382"/>
                      </a:lnTo>
                      <a:lnTo>
                        <a:pt x="34" y="372"/>
                      </a:lnTo>
                      <a:lnTo>
                        <a:pt x="23" y="358"/>
                      </a:lnTo>
                      <a:lnTo>
                        <a:pt x="14" y="343"/>
                      </a:lnTo>
                      <a:lnTo>
                        <a:pt x="4" y="329"/>
                      </a:lnTo>
                      <a:lnTo>
                        <a:pt x="1" y="319"/>
                      </a:lnTo>
                      <a:lnTo>
                        <a:pt x="0" y="316"/>
                      </a:lnTo>
                      <a:lnTo>
                        <a:pt x="29" y="316"/>
                      </a:lnTo>
                      <a:lnTo>
                        <a:pt x="53" y="318"/>
                      </a:lnTo>
                      <a:lnTo>
                        <a:pt x="81" y="319"/>
                      </a:lnTo>
                      <a:lnTo>
                        <a:pt x="109" y="319"/>
                      </a:lnTo>
                      <a:lnTo>
                        <a:pt x="139" y="321"/>
                      </a:lnTo>
                      <a:lnTo>
                        <a:pt x="165" y="321"/>
                      </a:lnTo>
                      <a:lnTo>
                        <a:pt x="190" y="322"/>
                      </a:lnTo>
                      <a:lnTo>
                        <a:pt x="211" y="324"/>
                      </a:lnTo>
                      <a:lnTo>
                        <a:pt x="228" y="324"/>
                      </a:lnTo>
                      <a:lnTo>
                        <a:pt x="233" y="0"/>
                      </a:lnTo>
                      <a:close/>
                    </a:path>
                  </a:pathLst>
                </a:custGeom>
                <a:grpFill/>
                <a:ln w="6350" cmpd="sng">
                  <a:solidFill>
                    <a:schemeClr val="bg2"/>
                  </a:solidFill>
                  <a:round/>
                  <a:headEnd/>
                  <a:tailEnd/>
                </a:ln>
              </p:spPr>
              <p:txBody>
                <a:bodyPr/>
                <a:lstStyle/>
                <a:p>
                  <a:endParaRPr lang="en-US"/>
                </a:p>
              </p:txBody>
            </p:sp>
            <p:sp>
              <p:nvSpPr>
                <p:cNvPr id="84" name="Freeform 83"/>
                <p:cNvSpPr>
                  <a:spLocks/>
                </p:cNvSpPr>
                <p:nvPr/>
              </p:nvSpPr>
              <p:spPr bwMode="gray">
                <a:xfrm>
                  <a:off x="3725862" y="3654425"/>
                  <a:ext cx="261937" cy="225425"/>
                </a:xfrm>
                <a:custGeom>
                  <a:avLst/>
                  <a:gdLst/>
                  <a:ahLst/>
                  <a:cxnLst>
                    <a:cxn ang="0">
                      <a:pos x="178" y="27"/>
                    </a:cxn>
                    <a:cxn ang="0">
                      <a:pos x="191" y="44"/>
                    </a:cxn>
                    <a:cxn ang="0">
                      <a:pos x="189" y="61"/>
                    </a:cxn>
                    <a:cxn ang="0">
                      <a:pos x="164" y="99"/>
                    </a:cxn>
                    <a:cxn ang="0">
                      <a:pos x="156" y="136"/>
                    </a:cxn>
                    <a:cxn ang="0">
                      <a:pos x="277" y="146"/>
                    </a:cxn>
                    <a:cxn ang="0">
                      <a:pos x="275" y="171"/>
                    </a:cxn>
                    <a:cxn ang="0">
                      <a:pos x="286" y="192"/>
                    </a:cxn>
                    <a:cxn ang="0">
                      <a:pos x="269" y="191"/>
                    </a:cxn>
                    <a:cxn ang="0">
                      <a:pos x="252" y="185"/>
                    </a:cxn>
                    <a:cxn ang="0">
                      <a:pos x="236" y="202"/>
                    </a:cxn>
                    <a:cxn ang="0">
                      <a:pos x="242" y="208"/>
                    </a:cxn>
                    <a:cxn ang="0">
                      <a:pos x="266" y="208"/>
                    </a:cxn>
                    <a:cxn ang="0">
                      <a:pos x="282" y="202"/>
                    </a:cxn>
                    <a:cxn ang="0">
                      <a:pos x="272" y="213"/>
                    </a:cxn>
                    <a:cxn ang="0">
                      <a:pos x="285" y="213"/>
                    </a:cxn>
                    <a:cxn ang="0">
                      <a:pos x="292" y="205"/>
                    </a:cxn>
                    <a:cxn ang="0">
                      <a:pos x="302" y="205"/>
                    </a:cxn>
                    <a:cxn ang="0">
                      <a:pos x="300" y="214"/>
                    </a:cxn>
                    <a:cxn ang="0">
                      <a:pos x="303" y="222"/>
                    </a:cxn>
                    <a:cxn ang="0">
                      <a:pos x="299" y="225"/>
                    </a:cxn>
                    <a:cxn ang="0">
                      <a:pos x="289" y="241"/>
                    </a:cxn>
                    <a:cxn ang="0">
                      <a:pos x="310" y="255"/>
                    </a:cxn>
                    <a:cxn ang="0">
                      <a:pos x="327" y="261"/>
                    </a:cxn>
                    <a:cxn ang="0">
                      <a:pos x="330" y="280"/>
                    </a:cxn>
                    <a:cxn ang="0">
                      <a:pos x="325" y="277"/>
                    </a:cxn>
                    <a:cxn ang="0">
                      <a:pos x="296" y="263"/>
                    </a:cxn>
                    <a:cxn ang="0">
                      <a:pos x="269" y="258"/>
                    </a:cxn>
                    <a:cxn ang="0">
                      <a:pos x="272" y="263"/>
                    </a:cxn>
                    <a:cxn ang="0">
                      <a:pos x="269" y="271"/>
                    </a:cxn>
                    <a:cxn ang="0">
                      <a:pos x="263" y="282"/>
                    </a:cxn>
                    <a:cxn ang="0">
                      <a:pos x="255" y="278"/>
                    </a:cxn>
                    <a:cxn ang="0">
                      <a:pos x="239" y="269"/>
                    </a:cxn>
                    <a:cxn ang="0">
                      <a:pos x="230" y="280"/>
                    </a:cxn>
                    <a:cxn ang="0">
                      <a:pos x="216" y="283"/>
                    </a:cxn>
                    <a:cxn ang="0">
                      <a:pos x="189" y="272"/>
                    </a:cxn>
                    <a:cxn ang="0">
                      <a:pos x="185" y="264"/>
                    </a:cxn>
                    <a:cxn ang="0">
                      <a:pos x="181" y="257"/>
                    </a:cxn>
                    <a:cxn ang="0">
                      <a:pos x="169" y="250"/>
                    </a:cxn>
                    <a:cxn ang="0">
                      <a:pos x="145" y="238"/>
                    </a:cxn>
                    <a:cxn ang="0">
                      <a:pos x="131" y="246"/>
                    </a:cxn>
                    <a:cxn ang="0">
                      <a:pos x="150" y="252"/>
                    </a:cxn>
                    <a:cxn ang="0">
                      <a:pos x="156" y="258"/>
                    </a:cxn>
                    <a:cxn ang="0">
                      <a:pos x="135" y="260"/>
                    </a:cxn>
                    <a:cxn ang="0">
                      <a:pos x="84" y="250"/>
                    </a:cxn>
                    <a:cxn ang="0">
                      <a:pos x="41" y="246"/>
                    </a:cxn>
                    <a:cxn ang="0">
                      <a:pos x="14" y="253"/>
                    </a:cxn>
                    <a:cxn ang="0">
                      <a:pos x="16" y="249"/>
                    </a:cxn>
                    <a:cxn ang="0">
                      <a:pos x="25" y="216"/>
                    </a:cxn>
                    <a:cxn ang="0">
                      <a:pos x="31" y="172"/>
                    </a:cxn>
                    <a:cxn ang="0">
                      <a:pos x="20" y="119"/>
                    </a:cxn>
                    <a:cxn ang="0">
                      <a:pos x="0" y="11"/>
                    </a:cxn>
                  </a:cxnLst>
                  <a:rect l="0" t="0" r="r" b="b"/>
                  <a:pathLst>
                    <a:path w="330" h="285">
                      <a:moveTo>
                        <a:pt x="172" y="0"/>
                      </a:moveTo>
                      <a:lnTo>
                        <a:pt x="175" y="14"/>
                      </a:lnTo>
                      <a:lnTo>
                        <a:pt x="178" y="27"/>
                      </a:lnTo>
                      <a:lnTo>
                        <a:pt x="183" y="38"/>
                      </a:lnTo>
                      <a:lnTo>
                        <a:pt x="188" y="42"/>
                      </a:lnTo>
                      <a:lnTo>
                        <a:pt x="191" y="44"/>
                      </a:lnTo>
                      <a:lnTo>
                        <a:pt x="192" y="46"/>
                      </a:lnTo>
                      <a:lnTo>
                        <a:pt x="192" y="49"/>
                      </a:lnTo>
                      <a:lnTo>
                        <a:pt x="189" y="61"/>
                      </a:lnTo>
                      <a:lnTo>
                        <a:pt x="180" y="74"/>
                      </a:lnTo>
                      <a:lnTo>
                        <a:pt x="170" y="88"/>
                      </a:lnTo>
                      <a:lnTo>
                        <a:pt x="164" y="99"/>
                      </a:lnTo>
                      <a:lnTo>
                        <a:pt x="161" y="111"/>
                      </a:lnTo>
                      <a:lnTo>
                        <a:pt x="160" y="125"/>
                      </a:lnTo>
                      <a:lnTo>
                        <a:pt x="156" y="136"/>
                      </a:lnTo>
                      <a:lnTo>
                        <a:pt x="156" y="149"/>
                      </a:lnTo>
                      <a:lnTo>
                        <a:pt x="277" y="139"/>
                      </a:lnTo>
                      <a:lnTo>
                        <a:pt x="277" y="146"/>
                      </a:lnTo>
                      <a:lnTo>
                        <a:pt x="272" y="155"/>
                      </a:lnTo>
                      <a:lnTo>
                        <a:pt x="272" y="161"/>
                      </a:lnTo>
                      <a:lnTo>
                        <a:pt x="275" y="171"/>
                      </a:lnTo>
                      <a:lnTo>
                        <a:pt x="282" y="182"/>
                      </a:lnTo>
                      <a:lnTo>
                        <a:pt x="288" y="191"/>
                      </a:lnTo>
                      <a:lnTo>
                        <a:pt x="286" y="192"/>
                      </a:lnTo>
                      <a:lnTo>
                        <a:pt x="286" y="199"/>
                      </a:lnTo>
                      <a:lnTo>
                        <a:pt x="277" y="196"/>
                      </a:lnTo>
                      <a:lnTo>
                        <a:pt x="269" y="191"/>
                      </a:lnTo>
                      <a:lnTo>
                        <a:pt x="263" y="186"/>
                      </a:lnTo>
                      <a:lnTo>
                        <a:pt x="255" y="185"/>
                      </a:lnTo>
                      <a:lnTo>
                        <a:pt x="252" y="185"/>
                      </a:lnTo>
                      <a:lnTo>
                        <a:pt x="249" y="186"/>
                      </a:lnTo>
                      <a:lnTo>
                        <a:pt x="239" y="196"/>
                      </a:lnTo>
                      <a:lnTo>
                        <a:pt x="236" y="202"/>
                      </a:lnTo>
                      <a:lnTo>
                        <a:pt x="236" y="205"/>
                      </a:lnTo>
                      <a:lnTo>
                        <a:pt x="239" y="208"/>
                      </a:lnTo>
                      <a:lnTo>
                        <a:pt x="242" y="208"/>
                      </a:lnTo>
                      <a:lnTo>
                        <a:pt x="246" y="210"/>
                      </a:lnTo>
                      <a:lnTo>
                        <a:pt x="264" y="210"/>
                      </a:lnTo>
                      <a:lnTo>
                        <a:pt x="266" y="208"/>
                      </a:lnTo>
                      <a:lnTo>
                        <a:pt x="267" y="208"/>
                      </a:lnTo>
                      <a:lnTo>
                        <a:pt x="280" y="202"/>
                      </a:lnTo>
                      <a:lnTo>
                        <a:pt x="282" y="202"/>
                      </a:lnTo>
                      <a:lnTo>
                        <a:pt x="277" y="207"/>
                      </a:lnTo>
                      <a:lnTo>
                        <a:pt x="275" y="210"/>
                      </a:lnTo>
                      <a:lnTo>
                        <a:pt x="272" y="213"/>
                      </a:lnTo>
                      <a:lnTo>
                        <a:pt x="274" y="214"/>
                      </a:lnTo>
                      <a:lnTo>
                        <a:pt x="280" y="214"/>
                      </a:lnTo>
                      <a:lnTo>
                        <a:pt x="285" y="213"/>
                      </a:lnTo>
                      <a:lnTo>
                        <a:pt x="288" y="211"/>
                      </a:lnTo>
                      <a:lnTo>
                        <a:pt x="289" y="208"/>
                      </a:lnTo>
                      <a:lnTo>
                        <a:pt x="292" y="205"/>
                      </a:lnTo>
                      <a:lnTo>
                        <a:pt x="294" y="202"/>
                      </a:lnTo>
                      <a:lnTo>
                        <a:pt x="303" y="202"/>
                      </a:lnTo>
                      <a:lnTo>
                        <a:pt x="302" y="205"/>
                      </a:lnTo>
                      <a:lnTo>
                        <a:pt x="302" y="208"/>
                      </a:lnTo>
                      <a:lnTo>
                        <a:pt x="300" y="211"/>
                      </a:lnTo>
                      <a:lnTo>
                        <a:pt x="300" y="214"/>
                      </a:lnTo>
                      <a:lnTo>
                        <a:pt x="302" y="217"/>
                      </a:lnTo>
                      <a:lnTo>
                        <a:pt x="303" y="219"/>
                      </a:lnTo>
                      <a:lnTo>
                        <a:pt x="303" y="222"/>
                      </a:lnTo>
                      <a:lnTo>
                        <a:pt x="302" y="224"/>
                      </a:lnTo>
                      <a:lnTo>
                        <a:pt x="300" y="224"/>
                      </a:lnTo>
                      <a:lnTo>
                        <a:pt x="299" y="225"/>
                      </a:lnTo>
                      <a:lnTo>
                        <a:pt x="303" y="230"/>
                      </a:lnTo>
                      <a:lnTo>
                        <a:pt x="299" y="235"/>
                      </a:lnTo>
                      <a:lnTo>
                        <a:pt x="289" y="241"/>
                      </a:lnTo>
                      <a:lnTo>
                        <a:pt x="285" y="242"/>
                      </a:lnTo>
                      <a:lnTo>
                        <a:pt x="296" y="250"/>
                      </a:lnTo>
                      <a:lnTo>
                        <a:pt x="310" y="255"/>
                      </a:lnTo>
                      <a:lnTo>
                        <a:pt x="322" y="257"/>
                      </a:lnTo>
                      <a:lnTo>
                        <a:pt x="324" y="260"/>
                      </a:lnTo>
                      <a:lnTo>
                        <a:pt x="327" y="261"/>
                      </a:lnTo>
                      <a:lnTo>
                        <a:pt x="328" y="264"/>
                      </a:lnTo>
                      <a:lnTo>
                        <a:pt x="330" y="266"/>
                      </a:lnTo>
                      <a:lnTo>
                        <a:pt x="330" y="280"/>
                      </a:lnTo>
                      <a:lnTo>
                        <a:pt x="327" y="278"/>
                      </a:lnTo>
                      <a:lnTo>
                        <a:pt x="325" y="278"/>
                      </a:lnTo>
                      <a:lnTo>
                        <a:pt x="325" y="277"/>
                      </a:lnTo>
                      <a:lnTo>
                        <a:pt x="314" y="277"/>
                      </a:lnTo>
                      <a:lnTo>
                        <a:pt x="307" y="271"/>
                      </a:lnTo>
                      <a:lnTo>
                        <a:pt x="296" y="263"/>
                      </a:lnTo>
                      <a:lnTo>
                        <a:pt x="285" y="257"/>
                      </a:lnTo>
                      <a:lnTo>
                        <a:pt x="274" y="253"/>
                      </a:lnTo>
                      <a:lnTo>
                        <a:pt x="269" y="258"/>
                      </a:lnTo>
                      <a:lnTo>
                        <a:pt x="269" y="261"/>
                      </a:lnTo>
                      <a:lnTo>
                        <a:pt x="271" y="261"/>
                      </a:lnTo>
                      <a:lnTo>
                        <a:pt x="272" y="263"/>
                      </a:lnTo>
                      <a:lnTo>
                        <a:pt x="275" y="263"/>
                      </a:lnTo>
                      <a:lnTo>
                        <a:pt x="272" y="266"/>
                      </a:lnTo>
                      <a:lnTo>
                        <a:pt x="269" y="271"/>
                      </a:lnTo>
                      <a:lnTo>
                        <a:pt x="267" y="275"/>
                      </a:lnTo>
                      <a:lnTo>
                        <a:pt x="264" y="278"/>
                      </a:lnTo>
                      <a:lnTo>
                        <a:pt x="263" y="282"/>
                      </a:lnTo>
                      <a:lnTo>
                        <a:pt x="260" y="283"/>
                      </a:lnTo>
                      <a:lnTo>
                        <a:pt x="255" y="285"/>
                      </a:lnTo>
                      <a:lnTo>
                        <a:pt x="255" y="278"/>
                      </a:lnTo>
                      <a:lnTo>
                        <a:pt x="253" y="274"/>
                      </a:lnTo>
                      <a:lnTo>
                        <a:pt x="249" y="269"/>
                      </a:lnTo>
                      <a:lnTo>
                        <a:pt x="239" y="269"/>
                      </a:lnTo>
                      <a:lnTo>
                        <a:pt x="236" y="272"/>
                      </a:lnTo>
                      <a:lnTo>
                        <a:pt x="233" y="274"/>
                      </a:lnTo>
                      <a:lnTo>
                        <a:pt x="230" y="280"/>
                      </a:lnTo>
                      <a:lnTo>
                        <a:pt x="225" y="285"/>
                      </a:lnTo>
                      <a:lnTo>
                        <a:pt x="222" y="285"/>
                      </a:lnTo>
                      <a:lnTo>
                        <a:pt x="216" y="283"/>
                      </a:lnTo>
                      <a:lnTo>
                        <a:pt x="206" y="282"/>
                      </a:lnTo>
                      <a:lnTo>
                        <a:pt x="191" y="274"/>
                      </a:lnTo>
                      <a:lnTo>
                        <a:pt x="189" y="272"/>
                      </a:lnTo>
                      <a:lnTo>
                        <a:pt x="188" y="269"/>
                      </a:lnTo>
                      <a:lnTo>
                        <a:pt x="186" y="267"/>
                      </a:lnTo>
                      <a:lnTo>
                        <a:pt x="185" y="264"/>
                      </a:lnTo>
                      <a:lnTo>
                        <a:pt x="185" y="261"/>
                      </a:lnTo>
                      <a:lnTo>
                        <a:pt x="183" y="258"/>
                      </a:lnTo>
                      <a:lnTo>
                        <a:pt x="181" y="257"/>
                      </a:lnTo>
                      <a:lnTo>
                        <a:pt x="178" y="255"/>
                      </a:lnTo>
                      <a:lnTo>
                        <a:pt x="170" y="255"/>
                      </a:lnTo>
                      <a:lnTo>
                        <a:pt x="169" y="250"/>
                      </a:lnTo>
                      <a:lnTo>
                        <a:pt x="166" y="247"/>
                      </a:lnTo>
                      <a:lnTo>
                        <a:pt x="152" y="238"/>
                      </a:lnTo>
                      <a:lnTo>
                        <a:pt x="145" y="238"/>
                      </a:lnTo>
                      <a:lnTo>
                        <a:pt x="139" y="241"/>
                      </a:lnTo>
                      <a:lnTo>
                        <a:pt x="136" y="244"/>
                      </a:lnTo>
                      <a:lnTo>
                        <a:pt x="131" y="246"/>
                      </a:lnTo>
                      <a:lnTo>
                        <a:pt x="128" y="249"/>
                      </a:lnTo>
                      <a:lnTo>
                        <a:pt x="135" y="252"/>
                      </a:lnTo>
                      <a:lnTo>
                        <a:pt x="150" y="252"/>
                      </a:lnTo>
                      <a:lnTo>
                        <a:pt x="158" y="250"/>
                      </a:lnTo>
                      <a:lnTo>
                        <a:pt x="158" y="255"/>
                      </a:lnTo>
                      <a:lnTo>
                        <a:pt x="156" y="258"/>
                      </a:lnTo>
                      <a:lnTo>
                        <a:pt x="153" y="260"/>
                      </a:lnTo>
                      <a:lnTo>
                        <a:pt x="152" y="261"/>
                      </a:lnTo>
                      <a:lnTo>
                        <a:pt x="135" y="260"/>
                      </a:lnTo>
                      <a:lnTo>
                        <a:pt x="114" y="258"/>
                      </a:lnTo>
                      <a:lnTo>
                        <a:pt x="99" y="255"/>
                      </a:lnTo>
                      <a:lnTo>
                        <a:pt x="84" y="250"/>
                      </a:lnTo>
                      <a:lnTo>
                        <a:pt x="69" y="246"/>
                      </a:lnTo>
                      <a:lnTo>
                        <a:pt x="55" y="242"/>
                      </a:lnTo>
                      <a:lnTo>
                        <a:pt x="41" y="246"/>
                      </a:lnTo>
                      <a:lnTo>
                        <a:pt x="27" y="250"/>
                      </a:lnTo>
                      <a:lnTo>
                        <a:pt x="16" y="253"/>
                      </a:lnTo>
                      <a:lnTo>
                        <a:pt x="14" y="253"/>
                      </a:lnTo>
                      <a:lnTo>
                        <a:pt x="14" y="252"/>
                      </a:lnTo>
                      <a:lnTo>
                        <a:pt x="12" y="250"/>
                      </a:lnTo>
                      <a:lnTo>
                        <a:pt x="16" y="249"/>
                      </a:lnTo>
                      <a:lnTo>
                        <a:pt x="20" y="241"/>
                      </a:lnTo>
                      <a:lnTo>
                        <a:pt x="23" y="230"/>
                      </a:lnTo>
                      <a:lnTo>
                        <a:pt x="25" y="216"/>
                      </a:lnTo>
                      <a:lnTo>
                        <a:pt x="25" y="196"/>
                      </a:lnTo>
                      <a:lnTo>
                        <a:pt x="28" y="183"/>
                      </a:lnTo>
                      <a:lnTo>
                        <a:pt x="31" y="172"/>
                      </a:lnTo>
                      <a:lnTo>
                        <a:pt x="34" y="157"/>
                      </a:lnTo>
                      <a:lnTo>
                        <a:pt x="30" y="138"/>
                      </a:lnTo>
                      <a:lnTo>
                        <a:pt x="20" y="119"/>
                      </a:lnTo>
                      <a:lnTo>
                        <a:pt x="9" y="103"/>
                      </a:lnTo>
                      <a:lnTo>
                        <a:pt x="0" y="86"/>
                      </a:lnTo>
                      <a:lnTo>
                        <a:pt x="0" y="11"/>
                      </a:lnTo>
                      <a:lnTo>
                        <a:pt x="172" y="0"/>
                      </a:lnTo>
                      <a:close/>
                    </a:path>
                  </a:pathLst>
                </a:custGeom>
                <a:grpFill/>
                <a:ln w="6350" cmpd="sng">
                  <a:solidFill>
                    <a:schemeClr val="bg2"/>
                  </a:solidFill>
                  <a:round/>
                  <a:headEnd/>
                  <a:tailEnd/>
                </a:ln>
              </p:spPr>
              <p:txBody>
                <a:bodyPr/>
                <a:lstStyle/>
                <a:p>
                  <a:endParaRPr lang="en-US"/>
                </a:p>
              </p:txBody>
            </p:sp>
            <p:sp>
              <p:nvSpPr>
                <p:cNvPr id="85" name="Freeform 84"/>
                <p:cNvSpPr>
                  <a:spLocks/>
                </p:cNvSpPr>
                <p:nvPr/>
              </p:nvSpPr>
              <p:spPr bwMode="gray">
                <a:xfrm>
                  <a:off x="2532062" y="3054350"/>
                  <a:ext cx="295275" cy="458787"/>
                </a:xfrm>
                <a:custGeom>
                  <a:avLst/>
                  <a:gdLst/>
                  <a:ahLst/>
                  <a:cxnLst>
                    <a:cxn ang="0">
                      <a:pos x="51" y="0"/>
                    </a:cxn>
                    <a:cxn ang="0">
                      <a:pos x="56" y="2"/>
                    </a:cxn>
                    <a:cxn ang="0">
                      <a:pos x="69" y="5"/>
                    </a:cxn>
                    <a:cxn ang="0">
                      <a:pos x="90" y="10"/>
                    </a:cxn>
                    <a:cxn ang="0">
                      <a:pos x="117" y="16"/>
                    </a:cxn>
                    <a:cxn ang="0">
                      <a:pos x="148" y="22"/>
                    </a:cxn>
                    <a:cxn ang="0">
                      <a:pos x="183" y="30"/>
                    </a:cxn>
                    <a:cxn ang="0">
                      <a:pos x="220" y="39"/>
                    </a:cxn>
                    <a:cxn ang="0">
                      <a:pos x="259" y="47"/>
                    </a:cxn>
                    <a:cxn ang="0">
                      <a:pos x="299" y="53"/>
                    </a:cxn>
                    <a:cxn ang="0">
                      <a:pos x="336" y="61"/>
                    </a:cxn>
                    <a:cxn ang="0">
                      <a:pos x="370" y="66"/>
                    </a:cxn>
                    <a:cxn ang="0">
                      <a:pos x="317" y="430"/>
                    </a:cxn>
                    <a:cxn ang="0">
                      <a:pos x="309" y="489"/>
                    </a:cxn>
                    <a:cxn ang="0">
                      <a:pos x="303" y="493"/>
                    </a:cxn>
                    <a:cxn ang="0">
                      <a:pos x="302" y="496"/>
                    </a:cxn>
                    <a:cxn ang="0">
                      <a:pos x="302" y="500"/>
                    </a:cxn>
                    <a:cxn ang="0">
                      <a:pos x="295" y="500"/>
                    </a:cxn>
                    <a:cxn ang="0">
                      <a:pos x="294" y="499"/>
                    </a:cxn>
                    <a:cxn ang="0">
                      <a:pos x="291" y="497"/>
                    </a:cxn>
                    <a:cxn ang="0">
                      <a:pos x="289" y="496"/>
                    </a:cxn>
                    <a:cxn ang="0">
                      <a:pos x="286" y="494"/>
                    </a:cxn>
                    <a:cxn ang="0">
                      <a:pos x="283" y="488"/>
                    </a:cxn>
                    <a:cxn ang="0">
                      <a:pos x="267" y="488"/>
                    </a:cxn>
                    <a:cxn ang="0">
                      <a:pos x="267" y="552"/>
                    </a:cxn>
                    <a:cxn ang="0">
                      <a:pos x="266" y="561"/>
                    </a:cxn>
                    <a:cxn ang="0">
                      <a:pos x="264" y="569"/>
                    </a:cxn>
                    <a:cxn ang="0">
                      <a:pos x="263" y="579"/>
                    </a:cxn>
                    <a:cxn ang="0">
                      <a:pos x="0" y="221"/>
                    </a:cxn>
                    <a:cxn ang="0">
                      <a:pos x="51" y="0"/>
                    </a:cxn>
                  </a:cxnLst>
                  <a:rect l="0" t="0" r="r" b="b"/>
                  <a:pathLst>
                    <a:path w="370" h="579">
                      <a:moveTo>
                        <a:pt x="51" y="0"/>
                      </a:moveTo>
                      <a:lnTo>
                        <a:pt x="56" y="2"/>
                      </a:lnTo>
                      <a:lnTo>
                        <a:pt x="69" y="5"/>
                      </a:lnTo>
                      <a:lnTo>
                        <a:pt x="90" y="10"/>
                      </a:lnTo>
                      <a:lnTo>
                        <a:pt x="117" y="16"/>
                      </a:lnTo>
                      <a:lnTo>
                        <a:pt x="148" y="22"/>
                      </a:lnTo>
                      <a:lnTo>
                        <a:pt x="183" y="30"/>
                      </a:lnTo>
                      <a:lnTo>
                        <a:pt x="220" y="39"/>
                      </a:lnTo>
                      <a:lnTo>
                        <a:pt x="259" y="47"/>
                      </a:lnTo>
                      <a:lnTo>
                        <a:pt x="299" y="53"/>
                      </a:lnTo>
                      <a:lnTo>
                        <a:pt x="336" y="61"/>
                      </a:lnTo>
                      <a:lnTo>
                        <a:pt x="370" y="66"/>
                      </a:lnTo>
                      <a:lnTo>
                        <a:pt x="317" y="430"/>
                      </a:lnTo>
                      <a:lnTo>
                        <a:pt x="309" y="489"/>
                      </a:lnTo>
                      <a:lnTo>
                        <a:pt x="303" y="493"/>
                      </a:lnTo>
                      <a:lnTo>
                        <a:pt x="302" y="496"/>
                      </a:lnTo>
                      <a:lnTo>
                        <a:pt x="302" y="500"/>
                      </a:lnTo>
                      <a:lnTo>
                        <a:pt x="295" y="500"/>
                      </a:lnTo>
                      <a:lnTo>
                        <a:pt x="294" y="499"/>
                      </a:lnTo>
                      <a:lnTo>
                        <a:pt x="291" y="497"/>
                      </a:lnTo>
                      <a:lnTo>
                        <a:pt x="289" y="496"/>
                      </a:lnTo>
                      <a:lnTo>
                        <a:pt x="286" y="494"/>
                      </a:lnTo>
                      <a:lnTo>
                        <a:pt x="283" y="488"/>
                      </a:lnTo>
                      <a:lnTo>
                        <a:pt x="267" y="488"/>
                      </a:lnTo>
                      <a:lnTo>
                        <a:pt x="267" y="552"/>
                      </a:lnTo>
                      <a:lnTo>
                        <a:pt x="266" y="561"/>
                      </a:lnTo>
                      <a:lnTo>
                        <a:pt x="264" y="569"/>
                      </a:lnTo>
                      <a:lnTo>
                        <a:pt x="263" y="579"/>
                      </a:lnTo>
                      <a:lnTo>
                        <a:pt x="0" y="221"/>
                      </a:lnTo>
                      <a:lnTo>
                        <a:pt x="51" y="0"/>
                      </a:lnTo>
                      <a:close/>
                    </a:path>
                  </a:pathLst>
                </a:custGeom>
                <a:grpFill/>
                <a:ln w="6350" cmpd="sng">
                  <a:solidFill>
                    <a:schemeClr val="bg2"/>
                  </a:solidFill>
                  <a:round/>
                  <a:headEnd/>
                  <a:tailEnd/>
                </a:ln>
              </p:spPr>
              <p:txBody>
                <a:bodyPr/>
                <a:lstStyle/>
                <a:p>
                  <a:endParaRPr lang="en-US"/>
                </a:p>
              </p:txBody>
            </p:sp>
            <p:sp>
              <p:nvSpPr>
                <p:cNvPr id="86" name="Freeform 85"/>
                <p:cNvSpPr>
                  <a:spLocks/>
                </p:cNvSpPr>
                <p:nvPr/>
              </p:nvSpPr>
              <p:spPr bwMode="gray">
                <a:xfrm>
                  <a:off x="3919537" y="3257550"/>
                  <a:ext cx="339725" cy="185737"/>
                </a:xfrm>
                <a:custGeom>
                  <a:avLst/>
                  <a:gdLst/>
                  <a:ahLst/>
                  <a:cxnLst>
                    <a:cxn ang="0">
                      <a:pos x="275" y="6"/>
                    </a:cxn>
                    <a:cxn ang="0">
                      <a:pos x="303" y="22"/>
                    </a:cxn>
                    <a:cxn ang="0">
                      <a:pos x="341" y="25"/>
                    </a:cxn>
                    <a:cxn ang="0">
                      <a:pos x="349" y="17"/>
                    </a:cxn>
                    <a:cxn ang="0">
                      <a:pos x="360" y="11"/>
                    </a:cxn>
                    <a:cxn ang="0">
                      <a:pos x="388" y="38"/>
                    </a:cxn>
                    <a:cxn ang="0">
                      <a:pos x="383" y="47"/>
                    </a:cxn>
                    <a:cxn ang="0">
                      <a:pos x="397" y="66"/>
                    </a:cxn>
                    <a:cxn ang="0">
                      <a:pos x="411" y="83"/>
                    </a:cxn>
                    <a:cxn ang="0">
                      <a:pos x="427" y="89"/>
                    </a:cxn>
                    <a:cxn ang="0">
                      <a:pos x="424" y="102"/>
                    </a:cxn>
                    <a:cxn ang="0">
                      <a:pos x="394" y="131"/>
                    </a:cxn>
                    <a:cxn ang="0">
                      <a:pos x="379" y="153"/>
                    </a:cxn>
                    <a:cxn ang="0">
                      <a:pos x="349" y="175"/>
                    </a:cxn>
                    <a:cxn ang="0">
                      <a:pos x="105" y="211"/>
                    </a:cxn>
                    <a:cxn ang="0">
                      <a:pos x="84" y="216"/>
                    </a:cxn>
                    <a:cxn ang="0">
                      <a:pos x="89" y="224"/>
                    </a:cxn>
                    <a:cxn ang="0">
                      <a:pos x="11" y="227"/>
                    </a:cxn>
                    <a:cxn ang="0">
                      <a:pos x="19" y="224"/>
                    </a:cxn>
                    <a:cxn ang="0">
                      <a:pos x="19" y="199"/>
                    </a:cxn>
                    <a:cxn ang="0">
                      <a:pos x="19" y="186"/>
                    </a:cxn>
                    <a:cxn ang="0">
                      <a:pos x="38" y="181"/>
                    </a:cxn>
                    <a:cxn ang="0">
                      <a:pos x="53" y="188"/>
                    </a:cxn>
                    <a:cxn ang="0">
                      <a:pos x="58" y="178"/>
                    </a:cxn>
                    <a:cxn ang="0">
                      <a:pos x="56" y="159"/>
                    </a:cxn>
                    <a:cxn ang="0">
                      <a:pos x="69" y="155"/>
                    </a:cxn>
                    <a:cxn ang="0">
                      <a:pos x="72" y="149"/>
                    </a:cxn>
                    <a:cxn ang="0">
                      <a:pos x="69" y="142"/>
                    </a:cxn>
                    <a:cxn ang="0">
                      <a:pos x="89" y="120"/>
                    </a:cxn>
                    <a:cxn ang="0">
                      <a:pos x="110" y="113"/>
                    </a:cxn>
                    <a:cxn ang="0">
                      <a:pos x="122" y="122"/>
                    </a:cxn>
                    <a:cxn ang="0">
                      <a:pos x="133" y="116"/>
                    </a:cxn>
                    <a:cxn ang="0">
                      <a:pos x="144" y="106"/>
                    </a:cxn>
                    <a:cxn ang="0">
                      <a:pos x="149" y="111"/>
                    </a:cxn>
                    <a:cxn ang="0">
                      <a:pos x="158" y="109"/>
                    </a:cxn>
                    <a:cxn ang="0">
                      <a:pos x="164" y="95"/>
                    </a:cxn>
                    <a:cxn ang="0">
                      <a:pos x="172" y="94"/>
                    </a:cxn>
                    <a:cxn ang="0">
                      <a:pos x="192" y="99"/>
                    </a:cxn>
                    <a:cxn ang="0">
                      <a:pos x="196" y="84"/>
                    </a:cxn>
                    <a:cxn ang="0">
                      <a:pos x="196" y="75"/>
                    </a:cxn>
                    <a:cxn ang="0">
                      <a:pos x="208" y="72"/>
                    </a:cxn>
                    <a:cxn ang="0">
                      <a:pos x="211" y="59"/>
                    </a:cxn>
                    <a:cxn ang="0">
                      <a:pos x="217" y="39"/>
                    </a:cxn>
                    <a:cxn ang="0">
                      <a:pos x="232" y="31"/>
                    </a:cxn>
                    <a:cxn ang="0">
                      <a:pos x="249" y="22"/>
                    </a:cxn>
                    <a:cxn ang="0">
                      <a:pos x="247" y="16"/>
                    </a:cxn>
                    <a:cxn ang="0">
                      <a:pos x="246" y="3"/>
                    </a:cxn>
                    <a:cxn ang="0">
                      <a:pos x="253" y="3"/>
                    </a:cxn>
                    <a:cxn ang="0">
                      <a:pos x="261" y="3"/>
                    </a:cxn>
                  </a:cxnLst>
                  <a:rect l="0" t="0" r="r" b="b"/>
                  <a:pathLst>
                    <a:path w="429" h="234">
                      <a:moveTo>
                        <a:pt x="263" y="0"/>
                      </a:moveTo>
                      <a:lnTo>
                        <a:pt x="269" y="0"/>
                      </a:lnTo>
                      <a:lnTo>
                        <a:pt x="275" y="6"/>
                      </a:lnTo>
                      <a:lnTo>
                        <a:pt x="280" y="16"/>
                      </a:lnTo>
                      <a:lnTo>
                        <a:pt x="286" y="22"/>
                      </a:lnTo>
                      <a:lnTo>
                        <a:pt x="303" y="22"/>
                      </a:lnTo>
                      <a:lnTo>
                        <a:pt x="307" y="23"/>
                      </a:lnTo>
                      <a:lnTo>
                        <a:pt x="311" y="25"/>
                      </a:lnTo>
                      <a:lnTo>
                        <a:pt x="341" y="25"/>
                      </a:lnTo>
                      <a:lnTo>
                        <a:pt x="344" y="22"/>
                      </a:lnTo>
                      <a:lnTo>
                        <a:pt x="347" y="20"/>
                      </a:lnTo>
                      <a:lnTo>
                        <a:pt x="349" y="17"/>
                      </a:lnTo>
                      <a:lnTo>
                        <a:pt x="352" y="14"/>
                      </a:lnTo>
                      <a:lnTo>
                        <a:pt x="355" y="13"/>
                      </a:lnTo>
                      <a:lnTo>
                        <a:pt x="360" y="11"/>
                      </a:lnTo>
                      <a:lnTo>
                        <a:pt x="366" y="19"/>
                      </a:lnTo>
                      <a:lnTo>
                        <a:pt x="385" y="31"/>
                      </a:lnTo>
                      <a:lnTo>
                        <a:pt x="388" y="38"/>
                      </a:lnTo>
                      <a:lnTo>
                        <a:pt x="388" y="41"/>
                      </a:lnTo>
                      <a:lnTo>
                        <a:pt x="383" y="45"/>
                      </a:lnTo>
                      <a:lnTo>
                        <a:pt x="383" y="47"/>
                      </a:lnTo>
                      <a:lnTo>
                        <a:pt x="385" y="52"/>
                      </a:lnTo>
                      <a:lnTo>
                        <a:pt x="390" y="58"/>
                      </a:lnTo>
                      <a:lnTo>
                        <a:pt x="397" y="66"/>
                      </a:lnTo>
                      <a:lnTo>
                        <a:pt x="404" y="73"/>
                      </a:lnTo>
                      <a:lnTo>
                        <a:pt x="408" y="80"/>
                      </a:lnTo>
                      <a:lnTo>
                        <a:pt x="411" y="83"/>
                      </a:lnTo>
                      <a:lnTo>
                        <a:pt x="418" y="86"/>
                      </a:lnTo>
                      <a:lnTo>
                        <a:pt x="421" y="86"/>
                      </a:lnTo>
                      <a:lnTo>
                        <a:pt x="427" y="89"/>
                      </a:lnTo>
                      <a:lnTo>
                        <a:pt x="429" y="91"/>
                      </a:lnTo>
                      <a:lnTo>
                        <a:pt x="429" y="97"/>
                      </a:lnTo>
                      <a:lnTo>
                        <a:pt x="424" y="102"/>
                      </a:lnTo>
                      <a:lnTo>
                        <a:pt x="421" y="102"/>
                      </a:lnTo>
                      <a:lnTo>
                        <a:pt x="402" y="120"/>
                      </a:lnTo>
                      <a:lnTo>
                        <a:pt x="394" y="131"/>
                      </a:lnTo>
                      <a:lnTo>
                        <a:pt x="390" y="141"/>
                      </a:lnTo>
                      <a:lnTo>
                        <a:pt x="386" y="145"/>
                      </a:lnTo>
                      <a:lnTo>
                        <a:pt x="379" y="153"/>
                      </a:lnTo>
                      <a:lnTo>
                        <a:pt x="369" y="161"/>
                      </a:lnTo>
                      <a:lnTo>
                        <a:pt x="358" y="169"/>
                      </a:lnTo>
                      <a:lnTo>
                        <a:pt x="349" y="175"/>
                      </a:lnTo>
                      <a:lnTo>
                        <a:pt x="344" y="177"/>
                      </a:lnTo>
                      <a:lnTo>
                        <a:pt x="117" y="209"/>
                      </a:lnTo>
                      <a:lnTo>
                        <a:pt x="105" y="211"/>
                      </a:lnTo>
                      <a:lnTo>
                        <a:pt x="92" y="211"/>
                      </a:lnTo>
                      <a:lnTo>
                        <a:pt x="83" y="213"/>
                      </a:lnTo>
                      <a:lnTo>
                        <a:pt x="84" y="216"/>
                      </a:lnTo>
                      <a:lnTo>
                        <a:pt x="88" y="217"/>
                      </a:lnTo>
                      <a:lnTo>
                        <a:pt x="89" y="220"/>
                      </a:lnTo>
                      <a:lnTo>
                        <a:pt x="89" y="224"/>
                      </a:lnTo>
                      <a:lnTo>
                        <a:pt x="0" y="234"/>
                      </a:lnTo>
                      <a:lnTo>
                        <a:pt x="5" y="230"/>
                      </a:lnTo>
                      <a:lnTo>
                        <a:pt x="11" y="227"/>
                      </a:lnTo>
                      <a:lnTo>
                        <a:pt x="14" y="227"/>
                      </a:lnTo>
                      <a:lnTo>
                        <a:pt x="17" y="225"/>
                      </a:lnTo>
                      <a:lnTo>
                        <a:pt x="19" y="224"/>
                      </a:lnTo>
                      <a:lnTo>
                        <a:pt x="20" y="216"/>
                      </a:lnTo>
                      <a:lnTo>
                        <a:pt x="19" y="206"/>
                      </a:lnTo>
                      <a:lnTo>
                        <a:pt x="19" y="199"/>
                      </a:lnTo>
                      <a:lnTo>
                        <a:pt x="17" y="197"/>
                      </a:lnTo>
                      <a:lnTo>
                        <a:pt x="17" y="189"/>
                      </a:lnTo>
                      <a:lnTo>
                        <a:pt x="19" y="186"/>
                      </a:lnTo>
                      <a:lnTo>
                        <a:pt x="22" y="181"/>
                      </a:lnTo>
                      <a:lnTo>
                        <a:pt x="28" y="178"/>
                      </a:lnTo>
                      <a:lnTo>
                        <a:pt x="38" y="181"/>
                      </a:lnTo>
                      <a:lnTo>
                        <a:pt x="42" y="184"/>
                      </a:lnTo>
                      <a:lnTo>
                        <a:pt x="52" y="188"/>
                      </a:lnTo>
                      <a:lnTo>
                        <a:pt x="53" y="188"/>
                      </a:lnTo>
                      <a:lnTo>
                        <a:pt x="56" y="186"/>
                      </a:lnTo>
                      <a:lnTo>
                        <a:pt x="58" y="184"/>
                      </a:lnTo>
                      <a:lnTo>
                        <a:pt x="58" y="178"/>
                      </a:lnTo>
                      <a:lnTo>
                        <a:pt x="52" y="172"/>
                      </a:lnTo>
                      <a:lnTo>
                        <a:pt x="52" y="164"/>
                      </a:lnTo>
                      <a:lnTo>
                        <a:pt x="56" y="159"/>
                      </a:lnTo>
                      <a:lnTo>
                        <a:pt x="59" y="158"/>
                      </a:lnTo>
                      <a:lnTo>
                        <a:pt x="63" y="158"/>
                      </a:lnTo>
                      <a:lnTo>
                        <a:pt x="69" y="155"/>
                      </a:lnTo>
                      <a:lnTo>
                        <a:pt x="72" y="152"/>
                      </a:lnTo>
                      <a:lnTo>
                        <a:pt x="74" y="149"/>
                      </a:lnTo>
                      <a:lnTo>
                        <a:pt x="72" y="149"/>
                      </a:lnTo>
                      <a:lnTo>
                        <a:pt x="72" y="147"/>
                      </a:lnTo>
                      <a:lnTo>
                        <a:pt x="70" y="144"/>
                      </a:lnTo>
                      <a:lnTo>
                        <a:pt x="69" y="142"/>
                      </a:lnTo>
                      <a:lnTo>
                        <a:pt x="72" y="134"/>
                      </a:lnTo>
                      <a:lnTo>
                        <a:pt x="80" y="127"/>
                      </a:lnTo>
                      <a:lnTo>
                        <a:pt x="89" y="120"/>
                      </a:lnTo>
                      <a:lnTo>
                        <a:pt x="100" y="114"/>
                      </a:lnTo>
                      <a:lnTo>
                        <a:pt x="106" y="113"/>
                      </a:lnTo>
                      <a:lnTo>
                        <a:pt x="110" y="113"/>
                      </a:lnTo>
                      <a:lnTo>
                        <a:pt x="113" y="116"/>
                      </a:lnTo>
                      <a:lnTo>
                        <a:pt x="119" y="119"/>
                      </a:lnTo>
                      <a:lnTo>
                        <a:pt x="122" y="122"/>
                      </a:lnTo>
                      <a:lnTo>
                        <a:pt x="125" y="122"/>
                      </a:lnTo>
                      <a:lnTo>
                        <a:pt x="131" y="119"/>
                      </a:lnTo>
                      <a:lnTo>
                        <a:pt x="133" y="116"/>
                      </a:lnTo>
                      <a:lnTo>
                        <a:pt x="136" y="113"/>
                      </a:lnTo>
                      <a:lnTo>
                        <a:pt x="138" y="109"/>
                      </a:lnTo>
                      <a:lnTo>
                        <a:pt x="144" y="106"/>
                      </a:lnTo>
                      <a:lnTo>
                        <a:pt x="145" y="106"/>
                      </a:lnTo>
                      <a:lnTo>
                        <a:pt x="147" y="108"/>
                      </a:lnTo>
                      <a:lnTo>
                        <a:pt x="149" y="111"/>
                      </a:lnTo>
                      <a:lnTo>
                        <a:pt x="150" y="113"/>
                      </a:lnTo>
                      <a:lnTo>
                        <a:pt x="152" y="113"/>
                      </a:lnTo>
                      <a:lnTo>
                        <a:pt x="158" y="109"/>
                      </a:lnTo>
                      <a:lnTo>
                        <a:pt x="161" y="103"/>
                      </a:lnTo>
                      <a:lnTo>
                        <a:pt x="163" y="99"/>
                      </a:lnTo>
                      <a:lnTo>
                        <a:pt x="164" y="95"/>
                      </a:lnTo>
                      <a:lnTo>
                        <a:pt x="167" y="92"/>
                      </a:lnTo>
                      <a:lnTo>
                        <a:pt x="169" y="89"/>
                      </a:lnTo>
                      <a:lnTo>
                        <a:pt x="172" y="94"/>
                      </a:lnTo>
                      <a:lnTo>
                        <a:pt x="177" y="97"/>
                      </a:lnTo>
                      <a:lnTo>
                        <a:pt x="183" y="99"/>
                      </a:lnTo>
                      <a:lnTo>
                        <a:pt x="192" y="99"/>
                      </a:lnTo>
                      <a:lnTo>
                        <a:pt x="194" y="97"/>
                      </a:lnTo>
                      <a:lnTo>
                        <a:pt x="196" y="94"/>
                      </a:lnTo>
                      <a:lnTo>
                        <a:pt x="196" y="84"/>
                      </a:lnTo>
                      <a:lnTo>
                        <a:pt x="194" y="81"/>
                      </a:lnTo>
                      <a:lnTo>
                        <a:pt x="196" y="78"/>
                      </a:lnTo>
                      <a:lnTo>
                        <a:pt x="196" y="75"/>
                      </a:lnTo>
                      <a:lnTo>
                        <a:pt x="197" y="73"/>
                      </a:lnTo>
                      <a:lnTo>
                        <a:pt x="206" y="73"/>
                      </a:lnTo>
                      <a:lnTo>
                        <a:pt x="208" y="72"/>
                      </a:lnTo>
                      <a:lnTo>
                        <a:pt x="210" y="67"/>
                      </a:lnTo>
                      <a:lnTo>
                        <a:pt x="211" y="64"/>
                      </a:lnTo>
                      <a:lnTo>
                        <a:pt x="211" y="59"/>
                      </a:lnTo>
                      <a:lnTo>
                        <a:pt x="214" y="56"/>
                      </a:lnTo>
                      <a:lnTo>
                        <a:pt x="217" y="50"/>
                      </a:lnTo>
                      <a:lnTo>
                        <a:pt x="217" y="39"/>
                      </a:lnTo>
                      <a:lnTo>
                        <a:pt x="219" y="36"/>
                      </a:lnTo>
                      <a:lnTo>
                        <a:pt x="224" y="33"/>
                      </a:lnTo>
                      <a:lnTo>
                        <a:pt x="232" y="31"/>
                      </a:lnTo>
                      <a:lnTo>
                        <a:pt x="239" y="31"/>
                      </a:lnTo>
                      <a:lnTo>
                        <a:pt x="246" y="28"/>
                      </a:lnTo>
                      <a:lnTo>
                        <a:pt x="249" y="22"/>
                      </a:lnTo>
                      <a:lnTo>
                        <a:pt x="249" y="19"/>
                      </a:lnTo>
                      <a:lnTo>
                        <a:pt x="247" y="17"/>
                      </a:lnTo>
                      <a:lnTo>
                        <a:pt x="247" y="16"/>
                      </a:lnTo>
                      <a:lnTo>
                        <a:pt x="244" y="13"/>
                      </a:lnTo>
                      <a:lnTo>
                        <a:pt x="244" y="6"/>
                      </a:lnTo>
                      <a:lnTo>
                        <a:pt x="246" y="3"/>
                      </a:lnTo>
                      <a:lnTo>
                        <a:pt x="247" y="2"/>
                      </a:lnTo>
                      <a:lnTo>
                        <a:pt x="250" y="2"/>
                      </a:lnTo>
                      <a:lnTo>
                        <a:pt x="253" y="3"/>
                      </a:lnTo>
                      <a:lnTo>
                        <a:pt x="255" y="5"/>
                      </a:lnTo>
                      <a:lnTo>
                        <a:pt x="258" y="5"/>
                      </a:lnTo>
                      <a:lnTo>
                        <a:pt x="261" y="3"/>
                      </a:lnTo>
                      <a:lnTo>
                        <a:pt x="263" y="0"/>
                      </a:lnTo>
                      <a:close/>
                    </a:path>
                  </a:pathLst>
                </a:custGeom>
                <a:grpFill/>
                <a:ln w="6350" cmpd="sng">
                  <a:solidFill>
                    <a:schemeClr val="bg2"/>
                  </a:solidFill>
                  <a:round/>
                  <a:headEnd/>
                  <a:tailEnd/>
                </a:ln>
              </p:spPr>
              <p:txBody>
                <a:bodyPr/>
                <a:lstStyle/>
                <a:p>
                  <a:endParaRPr lang="en-US"/>
                </a:p>
              </p:txBody>
            </p:sp>
            <p:sp>
              <p:nvSpPr>
                <p:cNvPr id="87" name="Freeform 86"/>
                <p:cNvSpPr>
                  <a:spLocks/>
                </p:cNvSpPr>
                <p:nvPr/>
              </p:nvSpPr>
              <p:spPr bwMode="gray">
                <a:xfrm>
                  <a:off x="3616325" y="3216275"/>
                  <a:ext cx="319087" cy="260350"/>
                </a:xfrm>
                <a:custGeom>
                  <a:avLst/>
                  <a:gdLst/>
                  <a:ahLst/>
                  <a:cxnLst>
                    <a:cxn ang="0">
                      <a:pos x="227" y="4"/>
                    </a:cxn>
                    <a:cxn ang="0">
                      <a:pos x="241" y="16"/>
                    </a:cxn>
                    <a:cxn ang="0">
                      <a:pos x="240" y="21"/>
                    </a:cxn>
                    <a:cxn ang="0">
                      <a:pos x="241" y="24"/>
                    </a:cxn>
                    <a:cxn ang="0">
                      <a:pos x="247" y="52"/>
                    </a:cxn>
                    <a:cxn ang="0">
                      <a:pos x="263" y="75"/>
                    </a:cxn>
                    <a:cxn ang="0">
                      <a:pos x="280" y="85"/>
                    </a:cxn>
                    <a:cxn ang="0">
                      <a:pos x="290" y="97"/>
                    </a:cxn>
                    <a:cxn ang="0">
                      <a:pos x="298" y="121"/>
                    </a:cxn>
                    <a:cxn ang="0">
                      <a:pos x="304" y="116"/>
                    </a:cxn>
                    <a:cxn ang="0">
                      <a:pos x="313" y="115"/>
                    </a:cxn>
                    <a:cxn ang="0">
                      <a:pos x="321" y="118"/>
                    </a:cxn>
                    <a:cxn ang="0">
                      <a:pos x="324" y="138"/>
                    </a:cxn>
                    <a:cxn ang="0">
                      <a:pos x="321" y="171"/>
                    </a:cxn>
                    <a:cxn ang="0">
                      <a:pos x="337" y="179"/>
                    </a:cxn>
                    <a:cxn ang="0">
                      <a:pos x="346" y="186"/>
                    </a:cxn>
                    <a:cxn ang="0">
                      <a:pos x="351" y="188"/>
                    </a:cxn>
                    <a:cxn ang="0">
                      <a:pos x="362" y="194"/>
                    </a:cxn>
                    <a:cxn ang="0">
                      <a:pos x="376" y="210"/>
                    </a:cxn>
                    <a:cxn ang="0">
                      <a:pos x="379" y="233"/>
                    </a:cxn>
                    <a:cxn ang="0">
                      <a:pos x="388" y="246"/>
                    </a:cxn>
                    <a:cxn ang="0">
                      <a:pos x="399" y="247"/>
                    </a:cxn>
                    <a:cxn ang="0">
                      <a:pos x="401" y="258"/>
                    </a:cxn>
                    <a:cxn ang="0">
                      <a:pos x="401" y="276"/>
                    </a:cxn>
                    <a:cxn ang="0">
                      <a:pos x="396" y="279"/>
                    </a:cxn>
                    <a:cxn ang="0">
                      <a:pos x="387" y="282"/>
                    </a:cxn>
                    <a:cxn ang="0">
                      <a:pos x="385" y="285"/>
                    </a:cxn>
                    <a:cxn ang="0">
                      <a:pos x="377" y="327"/>
                    </a:cxn>
                    <a:cxn ang="0">
                      <a:pos x="373" y="329"/>
                    </a:cxn>
                    <a:cxn ang="0">
                      <a:pos x="340" y="322"/>
                    </a:cxn>
                    <a:cxn ang="0">
                      <a:pos x="351" y="310"/>
                    </a:cxn>
                    <a:cxn ang="0">
                      <a:pos x="349" y="297"/>
                    </a:cxn>
                    <a:cxn ang="0">
                      <a:pos x="343" y="293"/>
                    </a:cxn>
                    <a:cxn ang="0">
                      <a:pos x="71" y="129"/>
                    </a:cxn>
                    <a:cxn ang="0">
                      <a:pos x="60" y="113"/>
                    </a:cxn>
                    <a:cxn ang="0">
                      <a:pos x="44" y="100"/>
                    </a:cxn>
                    <a:cxn ang="0">
                      <a:pos x="44" y="85"/>
                    </a:cxn>
                    <a:cxn ang="0">
                      <a:pos x="49" y="80"/>
                    </a:cxn>
                    <a:cxn ang="0">
                      <a:pos x="52" y="75"/>
                    </a:cxn>
                    <a:cxn ang="0">
                      <a:pos x="50" y="71"/>
                    </a:cxn>
                    <a:cxn ang="0">
                      <a:pos x="49" y="68"/>
                    </a:cxn>
                    <a:cxn ang="0">
                      <a:pos x="44" y="71"/>
                    </a:cxn>
                    <a:cxn ang="0">
                      <a:pos x="39" y="72"/>
                    </a:cxn>
                    <a:cxn ang="0">
                      <a:pos x="36" y="68"/>
                    </a:cxn>
                    <a:cxn ang="0">
                      <a:pos x="19" y="49"/>
                    </a:cxn>
                    <a:cxn ang="0">
                      <a:pos x="0" y="16"/>
                    </a:cxn>
                    <a:cxn ang="0">
                      <a:pos x="222" y="0"/>
                    </a:cxn>
                  </a:cxnLst>
                  <a:rect l="0" t="0" r="r" b="b"/>
                  <a:pathLst>
                    <a:path w="402" h="329">
                      <a:moveTo>
                        <a:pt x="222" y="0"/>
                      </a:moveTo>
                      <a:lnTo>
                        <a:pt x="227" y="4"/>
                      </a:lnTo>
                      <a:lnTo>
                        <a:pt x="237" y="13"/>
                      </a:lnTo>
                      <a:lnTo>
                        <a:pt x="241" y="16"/>
                      </a:lnTo>
                      <a:lnTo>
                        <a:pt x="240" y="19"/>
                      </a:lnTo>
                      <a:lnTo>
                        <a:pt x="240" y="21"/>
                      </a:lnTo>
                      <a:lnTo>
                        <a:pt x="241" y="21"/>
                      </a:lnTo>
                      <a:lnTo>
                        <a:pt x="241" y="24"/>
                      </a:lnTo>
                      <a:lnTo>
                        <a:pt x="243" y="38"/>
                      </a:lnTo>
                      <a:lnTo>
                        <a:pt x="247" y="52"/>
                      </a:lnTo>
                      <a:lnTo>
                        <a:pt x="254" y="65"/>
                      </a:lnTo>
                      <a:lnTo>
                        <a:pt x="263" y="75"/>
                      </a:lnTo>
                      <a:lnTo>
                        <a:pt x="268" y="79"/>
                      </a:lnTo>
                      <a:lnTo>
                        <a:pt x="280" y="85"/>
                      </a:lnTo>
                      <a:lnTo>
                        <a:pt x="285" y="88"/>
                      </a:lnTo>
                      <a:lnTo>
                        <a:pt x="290" y="97"/>
                      </a:lnTo>
                      <a:lnTo>
                        <a:pt x="293" y="110"/>
                      </a:lnTo>
                      <a:lnTo>
                        <a:pt x="298" y="121"/>
                      </a:lnTo>
                      <a:lnTo>
                        <a:pt x="301" y="119"/>
                      </a:lnTo>
                      <a:lnTo>
                        <a:pt x="304" y="116"/>
                      </a:lnTo>
                      <a:lnTo>
                        <a:pt x="307" y="115"/>
                      </a:lnTo>
                      <a:lnTo>
                        <a:pt x="313" y="115"/>
                      </a:lnTo>
                      <a:lnTo>
                        <a:pt x="316" y="116"/>
                      </a:lnTo>
                      <a:lnTo>
                        <a:pt x="321" y="118"/>
                      </a:lnTo>
                      <a:lnTo>
                        <a:pt x="327" y="124"/>
                      </a:lnTo>
                      <a:lnTo>
                        <a:pt x="324" y="138"/>
                      </a:lnTo>
                      <a:lnTo>
                        <a:pt x="318" y="163"/>
                      </a:lnTo>
                      <a:lnTo>
                        <a:pt x="321" y="171"/>
                      </a:lnTo>
                      <a:lnTo>
                        <a:pt x="327" y="176"/>
                      </a:lnTo>
                      <a:lnTo>
                        <a:pt x="337" y="179"/>
                      </a:lnTo>
                      <a:lnTo>
                        <a:pt x="343" y="182"/>
                      </a:lnTo>
                      <a:lnTo>
                        <a:pt x="346" y="186"/>
                      </a:lnTo>
                      <a:lnTo>
                        <a:pt x="349" y="186"/>
                      </a:lnTo>
                      <a:lnTo>
                        <a:pt x="351" y="188"/>
                      </a:lnTo>
                      <a:lnTo>
                        <a:pt x="354" y="188"/>
                      </a:lnTo>
                      <a:lnTo>
                        <a:pt x="362" y="194"/>
                      </a:lnTo>
                      <a:lnTo>
                        <a:pt x="371" y="202"/>
                      </a:lnTo>
                      <a:lnTo>
                        <a:pt x="376" y="210"/>
                      </a:lnTo>
                      <a:lnTo>
                        <a:pt x="379" y="221"/>
                      </a:lnTo>
                      <a:lnTo>
                        <a:pt x="379" y="233"/>
                      </a:lnTo>
                      <a:lnTo>
                        <a:pt x="382" y="240"/>
                      </a:lnTo>
                      <a:lnTo>
                        <a:pt x="388" y="246"/>
                      </a:lnTo>
                      <a:lnTo>
                        <a:pt x="393" y="247"/>
                      </a:lnTo>
                      <a:lnTo>
                        <a:pt x="399" y="247"/>
                      </a:lnTo>
                      <a:lnTo>
                        <a:pt x="401" y="251"/>
                      </a:lnTo>
                      <a:lnTo>
                        <a:pt x="401" y="258"/>
                      </a:lnTo>
                      <a:lnTo>
                        <a:pt x="402" y="268"/>
                      </a:lnTo>
                      <a:lnTo>
                        <a:pt x="401" y="276"/>
                      </a:lnTo>
                      <a:lnTo>
                        <a:pt x="399" y="277"/>
                      </a:lnTo>
                      <a:lnTo>
                        <a:pt x="396" y="279"/>
                      </a:lnTo>
                      <a:lnTo>
                        <a:pt x="393" y="279"/>
                      </a:lnTo>
                      <a:lnTo>
                        <a:pt x="387" y="282"/>
                      </a:lnTo>
                      <a:lnTo>
                        <a:pt x="384" y="285"/>
                      </a:lnTo>
                      <a:lnTo>
                        <a:pt x="385" y="285"/>
                      </a:lnTo>
                      <a:lnTo>
                        <a:pt x="380" y="304"/>
                      </a:lnTo>
                      <a:lnTo>
                        <a:pt x="377" y="327"/>
                      </a:lnTo>
                      <a:lnTo>
                        <a:pt x="376" y="327"/>
                      </a:lnTo>
                      <a:lnTo>
                        <a:pt x="373" y="329"/>
                      </a:lnTo>
                      <a:lnTo>
                        <a:pt x="337" y="329"/>
                      </a:lnTo>
                      <a:lnTo>
                        <a:pt x="340" y="322"/>
                      </a:lnTo>
                      <a:lnTo>
                        <a:pt x="344" y="316"/>
                      </a:lnTo>
                      <a:lnTo>
                        <a:pt x="351" y="310"/>
                      </a:lnTo>
                      <a:lnTo>
                        <a:pt x="352" y="304"/>
                      </a:lnTo>
                      <a:lnTo>
                        <a:pt x="349" y="297"/>
                      </a:lnTo>
                      <a:lnTo>
                        <a:pt x="346" y="296"/>
                      </a:lnTo>
                      <a:lnTo>
                        <a:pt x="343" y="293"/>
                      </a:lnTo>
                      <a:lnTo>
                        <a:pt x="85" y="313"/>
                      </a:lnTo>
                      <a:lnTo>
                        <a:pt x="71" y="129"/>
                      </a:lnTo>
                      <a:lnTo>
                        <a:pt x="68" y="119"/>
                      </a:lnTo>
                      <a:lnTo>
                        <a:pt x="60" y="113"/>
                      </a:lnTo>
                      <a:lnTo>
                        <a:pt x="50" y="107"/>
                      </a:lnTo>
                      <a:lnTo>
                        <a:pt x="44" y="100"/>
                      </a:lnTo>
                      <a:lnTo>
                        <a:pt x="41" y="91"/>
                      </a:lnTo>
                      <a:lnTo>
                        <a:pt x="44" y="85"/>
                      </a:lnTo>
                      <a:lnTo>
                        <a:pt x="47" y="83"/>
                      </a:lnTo>
                      <a:lnTo>
                        <a:pt x="49" y="80"/>
                      </a:lnTo>
                      <a:lnTo>
                        <a:pt x="50" y="79"/>
                      </a:lnTo>
                      <a:lnTo>
                        <a:pt x="52" y="75"/>
                      </a:lnTo>
                      <a:lnTo>
                        <a:pt x="52" y="72"/>
                      </a:lnTo>
                      <a:lnTo>
                        <a:pt x="50" y="71"/>
                      </a:lnTo>
                      <a:lnTo>
                        <a:pt x="50" y="69"/>
                      </a:lnTo>
                      <a:lnTo>
                        <a:pt x="49" y="68"/>
                      </a:lnTo>
                      <a:lnTo>
                        <a:pt x="47" y="69"/>
                      </a:lnTo>
                      <a:lnTo>
                        <a:pt x="44" y="71"/>
                      </a:lnTo>
                      <a:lnTo>
                        <a:pt x="43" y="72"/>
                      </a:lnTo>
                      <a:lnTo>
                        <a:pt x="39" y="72"/>
                      </a:lnTo>
                      <a:lnTo>
                        <a:pt x="38" y="71"/>
                      </a:lnTo>
                      <a:lnTo>
                        <a:pt x="36" y="68"/>
                      </a:lnTo>
                      <a:lnTo>
                        <a:pt x="33" y="65"/>
                      </a:lnTo>
                      <a:lnTo>
                        <a:pt x="19" y="49"/>
                      </a:lnTo>
                      <a:lnTo>
                        <a:pt x="10" y="35"/>
                      </a:lnTo>
                      <a:lnTo>
                        <a:pt x="0" y="16"/>
                      </a:lnTo>
                      <a:lnTo>
                        <a:pt x="111" y="15"/>
                      </a:lnTo>
                      <a:lnTo>
                        <a:pt x="222" y="0"/>
                      </a:lnTo>
                      <a:close/>
                    </a:path>
                  </a:pathLst>
                </a:custGeom>
                <a:grpFill/>
                <a:ln w="6350" cmpd="sng">
                  <a:solidFill>
                    <a:schemeClr val="bg2"/>
                  </a:solidFill>
                  <a:round/>
                  <a:headEnd/>
                  <a:tailEnd/>
                </a:ln>
              </p:spPr>
              <p:txBody>
                <a:bodyPr/>
                <a:lstStyle/>
                <a:p>
                  <a:endParaRPr lang="en-US"/>
                </a:p>
              </p:txBody>
            </p:sp>
            <p:sp>
              <p:nvSpPr>
                <p:cNvPr id="88" name="Freeform 87"/>
                <p:cNvSpPr>
                  <a:spLocks/>
                </p:cNvSpPr>
                <p:nvPr/>
              </p:nvSpPr>
              <p:spPr bwMode="gray">
                <a:xfrm>
                  <a:off x="3571875" y="3046413"/>
                  <a:ext cx="282575" cy="182562"/>
                </a:xfrm>
                <a:custGeom>
                  <a:avLst/>
                  <a:gdLst/>
                  <a:ahLst/>
                  <a:cxnLst>
                    <a:cxn ang="0">
                      <a:pos x="283" y="0"/>
                    </a:cxn>
                    <a:cxn ang="0">
                      <a:pos x="291" y="9"/>
                    </a:cxn>
                    <a:cxn ang="0">
                      <a:pos x="293" y="30"/>
                    </a:cxn>
                    <a:cxn ang="0">
                      <a:pos x="297" y="51"/>
                    </a:cxn>
                    <a:cxn ang="0">
                      <a:pos x="307" y="59"/>
                    </a:cxn>
                    <a:cxn ang="0">
                      <a:pos x="329" y="67"/>
                    </a:cxn>
                    <a:cxn ang="0">
                      <a:pos x="339" y="87"/>
                    </a:cxn>
                    <a:cxn ang="0">
                      <a:pos x="354" y="97"/>
                    </a:cxn>
                    <a:cxn ang="0">
                      <a:pos x="357" y="105"/>
                    </a:cxn>
                    <a:cxn ang="0">
                      <a:pos x="355" y="117"/>
                    </a:cxn>
                    <a:cxn ang="0">
                      <a:pos x="341" y="136"/>
                    </a:cxn>
                    <a:cxn ang="0">
                      <a:pos x="329" y="147"/>
                    </a:cxn>
                    <a:cxn ang="0">
                      <a:pos x="322" y="148"/>
                    </a:cxn>
                    <a:cxn ang="0">
                      <a:pos x="314" y="150"/>
                    </a:cxn>
                    <a:cxn ang="0">
                      <a:pos x="310" y="162"/>
                    </a:cxn>
                    <a:cxn ang="0">
                      <a:pos x="322" y="181"/>
                    </a:cxn>
                    <a:cxn ang="0">
                      <a:pos x="314" y="191"/>
                    </a:cxn>
                    <a:cxn ang="0">
                      <a:pos x="314" y="198"/>
                    </a:cxn>
                    <a:cxn ang="0">
                      <a:pos x="313" y="205"/>
                    </a:cxn>
                    <a:cxn ang="0">
                      <a:pos x="308" y="206"/>
                    </a:cxn>
                    <a:cxn ang="0">
                      <a:pos x="302" y="208"/>
                    </a:cxn>
                    <a:cxn ang="0">
                      <a:pos x="299" y="216"/>
                    </a:cxn>
                    <a:cxn ang="0">
                      <a:pos x="297" y="228"/>
                    </a:cxn>
                    <a:cxn ang="0">
                      <a:pos x="283" y="216"/>
                    </a:cxn>
                    <a:cxn ang="0">
                      <a:pos x="167" y="227"/>
                    </a:cxn>
                    <a:cxn ang="0">
                      <a:pos x="53" y="227"/>
                    </a:cxn>
                    <a:cxn ang="0">
                      <a:pos x="49" y="223"/>
                    </a:cxn>
                    <a:cxn ang="0">
                      <a:pos x="45" y="184"/>
                    </a:cxn>
                    <a:cxn ang="0">
                      <a:pos x="28" y="133"/>
                    </a:cxn>
                    <a:cxn ang="0">
                      <a:pos x="13" y="97"/>
                    </a:cxn>
                    <a:cxn ang="0">
                      <a:pos x="0" y="73"/>
                    </a:cxn>
                    <a:cxn ang="0">
                      <a:pos x="9" y="48"/>
                    </a:cxn>
                    <a:cxn ang="0">
                      <a:pos x="3" y="30"/>
                    </a:cxn>
                    <a:cxn ang="0">
                      <a:pos x="16" y="22"/>
                    </a:cxn>
                    <a:cxn ang="0">
                      <a:pos x="52" y="20"/>
                    </a:cxn>
                    <a:cxn ang="0">
                      <a:pos x="59" y="19"/>
                    </a:cxn>
                    <a:cxn ang="0">
                      <a:pos x="94" y="17"/>
                    </a:cxn>
                    <a:cxn ang="0">
                      <a:pos x="120" y="12"/>
                    </a:cxn>
                    <a:cxn ang="0">
                      <a:pos x="149" y="11"/>
                    </a:cxn>
                    <a:cxn ang="0">
                      <a:pos x="271" y="0"/>
                    </a:cxn>
                  </a:cxnLst>
                  <a:rect l="0" t="0" r="r" b="b"/>
                  <a:pathLst>
                    <a:path w="357" h="228">
                      <a:moveTo>
                        <a:pt x="271" y="0"/>
                      </a:moveTo>
                      <a:lnTo>
                        <a:pt x="283" y="0"/>
                      </a:lnTo>
                      <a:lnTo>
                        <a:pt x="283" y="9"/>
                      </a:lnTo>
                      <a:lnTo>
                        <a:pt x="291" y="9"/>
                      </a:lnTo>
                      <a:lnTo>
                        <a:pt x="291" y="23"/>
                      </a:lnTo>
                      <a:lnTo>
                        <a:pt x="293" y="30"/>
                      </a:lnTo>
                      <a:lnTo>
                        <a:pt x="294" y="41"/>
                      </a:lnTo>
                      <a:lnTo>
                        <a:pt x="297" y="51"/>
                      </a:lnTo>
                      <a:lnTo>
                        <a:pt x="302" y="58"/>
                      </a:lnTo>
                      <a:lnTo>
                        <a:pt x="307" y="59"/>
                      </a:lnTo>
                      <a:lnTo>
                        <a:pt x="321" y="59"/>
                      </a:lnTo>
                      <a:lnTo>
                        <a:pt x="329" y="67"/>
                      </a:lnTo>
                      <a:lnTo>
                        <a:pt x="335" y="78"/>
                      </a:lnTo>
                      <a:lnTo>
                        <a:pt x="339" y="87"/>
                      </a:lnTo>
                      <a:lnTo>
                        <a:pt x="344" y="92"/>
                      </a:lnTo>
                      <a:lnTo>
                        <a:pt x="354" y="97"/>
                      </a:lnTo>
                      <a:lnTo>
                        <a:pt x="355" y="100"/>
                      </a:lnTo>
                      <a:lnTo>
                        <a:pt x="357" y="105"/>
                      </a:lnTo>
                      <a:lnTo>
                        <a:pt x="357" y="109"/>
                      </a:lnTo>
                      <a:lnTo>
                        <a:pt x="355" y="117"/>
                      </a:lnTo>
                      <a:lnTo>
                        <a:pt x="349" y="126"/>
                      </a:lnTo>
                      <a:lnTo>
                        <a:pt x="341" y="136"/>
                      </a:lnTo>
                      <a:lnTo>
                        <a:pt x="333" y="144"/>
                      </a:lnTo>
                      <a:lnTo>
                        <a:pt x="329" y="147"/>
                      </a:lnTo>
                      <a:lnTo>
                        <a:pt x="325" y="148"/>
                      </a:lnTo>
                      <a:lnTo>
                        <a:pt x="322" y="148"/>
                      </a:lnTo>
                      <a:lnTo>
                        <a:pt x="319" y="150"/>
                      </a:lnTo>
                      <a:lnTo>
                        <a:pt x="314" y="150"/>
                      </a:lnTo>
                      <a:lnTo>
                        <a:pt x="310" y="155"/>
                      </a:lnTo>
                      <a:lnTo>
                        <a:pt x="310" y="162"/>
                      </a:lnTo>
                      <a:lnTo>
                        <a:pt x="322" y="175"/>
                      </a:lnTo>
                      <a:lnTo>
                        <a:pt x="322" y="181"/>
                      </a:lnTo>
                      <a:lnTo>
                        <a:pt x="321" y="184"/>
                      </a:lnTo>
                      <a:lnTo>
                        <a:pt x="314" y="191"/>
                      </a:lnTo>
                      <a:lnTo>
                        <a:pt x="313" y="194"/>
                      </a:lnTo>
                      <a:lnTo>
                        <a:pt x="314" y="198"/>
                      </a:lnTo>
                      <a:lnTo>
                        <a:pt x="314" y="202"/>
                      </a:lnTo>
                      <a:lnTo>
                        <a:pt x="313" y="205"/>
                      </a:lnTo>
                      <a:lnTo>
                        <a:pt x="311" y="206"/>
                      </a:lnTo>
                      <a:lnTo>
                        <a:pt x="308" y="206"/>
                      </a:lnTo>
                      <a:lnTo>
                        <a:pt x="305" y="208"/>
                      </a:lnTo>
                      <a:lnTo>
                        <a:pt x="302" y="208"/>
                      </a:lnTo>
                      <a:lnTo>
                        <a:pt x="300" y="211"/>
                      </a:lnTo>
                      <a:lnTo>
                        <a:pt x="299" y="216"/>
                      </a:lnTo>
                      <a:lnTo>
                        <a:pt x="299" y="225"/>
                      </a:lnTo>
                      <a:lnTo>
                        <a:pt x="297" y="228"/>
                      </a:lnTo>
                      <a:lnTo>
                        <a:pt x="293" y="225"/>
                      </a:lnTo>
                      <a:lnTo>
                        <a:pt x="283" y="216"/>
                      </a:lnTo>
                      <a:lnTo>
                        <a:pt x="278" y="212"/>
                      </a:lnTo>
                      <a:lnTo>
                        <a:pt x="167" y="227"/>
                      </a:lnTo>
                      <a:lnTo>
                        <a:pt x="56" y="228"/>
                      </a:lnTo>
                      <a:lnTo>
                        <a:pt x="53" y="227"/>
                      </a:lnTo>
                      <a:lnTo>
                        <a:pt x="52" y="227"/>
                      </a:lnTo>
                      <a:lnTo>
                        <a:pt x="49" y="223"/>
                      </a:lnTo>
                      <a:lnTo>
                        <a:pt x="49" y="209"/>
                      </a:lnTo>
                      <a:lnTo>
                        <a:pt x="45" y="184"/>
                      </a:lnTo>
                      <a:lnTo>
                        <a:pt x="38" y="158"/>
                      </a:lnTo>
                      <a:lnTo>
                        <a:pt x="28" y="133"/>
                      </a:lnTo>
                      <a:lnTo>
                        <a:pt x="19" y="109"/>
                      </a:lnTo>
                      <a:lnTo>
                        <a:pt x="13" y="97"/>
                      </a:lnTo>
                      <a:lnTo>
                        <a:pt x="3" y="86"/>
                      </a:lnTo>
                      <a:lnTo>
                        <a:pt x="0" y="73"/>
                      </a:lnTo>
                      <a:lnTo>
                        <a:pt x="6" y="58"/>
                      </a:lnTo>
                      <a:lnTo>
                        <a:pt x="9" y="48"/>
                      </a:lnTo>
                      <a:lnTo>
                        <a:pt x="8" y="39"/>
                      </a:lnTo>
                      <a:lnTo>
                        <a:pt x="3" y="30"/>
                      </a:lnTo>
                      <a:lnTo>
                        <a:pt x="0" y="22"/>
                      </a:lnTo>
                      <a:lnTo>
                        <a:pt x="16" y="22"/>
                      </a:lnTo>
                      <a:lnTo>
                        <a:pt x="31" y="20"/>
                      </a:lnTo>
                      <a:lnTo>
                        <a:pt x="52" y="20"/>
                      </a:lnTo>
                      <a:lnTo>
                        <a:pt x="55" y="19"/>
                      </a:lnTo>
                      <a:lnTo>
                        <a:pt x="59" y="19"/>
                      </a:lnTo>
                      <a:lnTo>
                        <a:pt x="63" y="17"/>
                      </a:lnTo>
                      <a:lnTo>
                        <a:pt x="94" y="17"/>
                      </a:lnTo>
                      <a:lnTo>
                        <a:pt x="106" y="14"/>
                      </a:lnTo>
                      <a:lnTo>
                        <a:pt x="120" y="12"/>
                      </a:lnTo>
                      <a:lnTo>
                        <a:pt x="136" y="12"/>
                      </a:lnTo>
                      <a:lnTo>
                        <a:pt x="149" y="11"/>
                      </a:lnTo>
                      <a:lnTo>
                        <a:pt x="186" y="11"/>
                      </a:lnTo>
                      <a:lnTo>
                        <a:pt x="271" y="0"/>
                      </a:lnTo>
                      <a:close/>
                    </a:path>
                  </a:pathLst>
                </a:custGeom>
                <a:grpFill/>
                <a:ln w="6350" cmpd="sng">
                  <a:solidFill>
                    <a:schemeClr val="bg2"/>
                  </a:solidFill>
                  <a:round/>
                  <a:headEnd/>
                  <a:tailEnd/>
                </a:ln>
              </p:spPr>
              <p:txBody>
                <a:bodyPr/>
                <a:lstStyle/>
                <a:p>
                  <a:endParaRPr lang="en-US"/>
                </a:p>
              </p:txBody>
            </p:sp>
            <p:sp>
              <p:nvSpPr>
                <p:cNvPr id="89" name="Freeform 88"/>
                <p:cNvSpPr>
                  <a:spLocks/>
                </p:cNvSpPr>
                <p:nvPr/>
              </p:nvSpPr>
              <p:spPr bwMode="gray">
                <a:xfrm>
                  <a:off x="2352675" y="3005138"/>
                  <a:ext cx="403225" cy="635000"/>
                </a:xfrm>
                <a:custGeom>
                  <a:avLst/>
                  <a:gdLst/>
                  <a:ahLst/>
                  <a:cxnLst>
                    <a:cxn ang="0">
                      <a:pos x="53" y="1"/>
                    </a:cxn>
                    <a:cxn ang="0">
                      <a:pos x="100" y="14"/>
                    </a:cxn>
                    <a:cxn ang="0">
                      <a:pos x="186" y="37"/>
                    </a:cxn>
                    <a:cxn ang="0">
                      <a:pos x="227" y="283"/>
                    </a:cxn>
                    <a:cxn ang="0">
                      <a:pos x="493" y="658"/>
                    </a:cxn>
                    <a:cxn ang="0">
                      <a:pos x="499" y="677"/>
                    </a:cxn>
                    <a:cxn ang="0">
                      <a:pos x="507" y="686"/>
                    </a:cxn>
                    <a:cxn ang="0">
                      <a:pos x="500" y="697"/>
                    </a:cxn>
                    <a:cxn ang="0">
                      <a:pos x="490" y="706"/>
                    </a:cxn>
                    <a:cxn ang="0">
                      <a:pos x="482" y="723"/>
                    </a:cxn>
                    <a:cxn ang="0">
                      <a:pos x="477" y="742"/>
                    </a:cxn>
                    <a:cxn ang="0">
                      <a:pos x="465" y="762"/>
                    </a:cxn>
                    <a:cxn ang="0">
                      <a:pos x="477" y="781"/>
                    </a:cxn>
                    <a:cxn ang="0">
                      <a:pos x="457" y="797"/>
                    </a:cxn>
                    <a:cxn ang="0">
                      <a:pos x="305" y="778"/>
                    </a:cxn>
                    <a:cxn ang="0">
                      <a:pos x="294" y="723"/>
                    </a:cxn>
                    <a:cxn ang="0">
                      <a:pos x="271" y="700"/>
                    </a:cxn>
                    <a:cxn ang="0">
                      <a:pos x="256" y="687"/>
                    </a:cxn>
                    <a:cxn ang="0">
                      <a:pos x="241" y="675"/>
                    </a:cxn>
                    <a:cxn ang="0">
                      <a:pos x="203" y="652"/>
                    </a:cxn>
                    <a:cxn ang="0">
                      <a:pos x="177" y="622"/>
                    </a:cxn>
                    <a:cxn ang="0">
                      <a:pos x="131" y="612"/>
                    </a:cxn>
                    <a:cxn ang="0">
                      <a:pos x="122" y="608"/>
                    </a:cxn>
                    <a:cxn ang="0">
                      <a:pos x="127" y="570"/>
                    </a:cxn>
                    <a:cxn ang="0">
                      <a:pos x="122" y="555"/>
                    </a:cxn>
                    <a:cxn ang="0">
                      <a:pos x="116" y="542"/>
                    </a:cxn>
                    <a:cxn ang="0">
                      <a:pos x="119" y="537"/>
                    </a:cxn>
                    <a:cxn ang="0">
                      <a:pos x="91" y="492"/>
                    </a:cxn>
                    <a:cxn ang="0">
                      <a:pos x="72" y="437"/>
                    </a:cxn>
                    <a:cxn ang="0">
                      <a:pos x="84" y="423"/>
                    </a:cxn>
                    <a:cxn ang="0">
                      <a:pos x="83" y="408"/>
                    </a:cxn>
                    <a:cxn ang="0">
                      <a:pos x="58" y="370"/>
                    </a:cxn>
                    <a:cxn ang="0">
                      <a:pos x="56" y="340"/>
                    </a:cxn>
                    <a:cxn ang="0">
                      <a:pos x="72" y="355"/>
                    </a:cxn>
                    <a:cxn ang="0">
                      <a:pos x="75" y="347"/>
                    </a:cxn>
                    <a:cxn ang="0">
                      <a:pos x="69" y="330"/>
                    </a:cxn>
                    <a:cxn ang="0">
                      <a:pos x="75" y="325"/>
                    </a:cxn>
                    <a:cxn ang="0">
                      <a:pos x="80" y="315"/>
                    </a:cxn>
                    <a:cxn ang="0">
                      <a:pos x="69" y="317"/>
                    </a:cxn>
                    <a:cxn ang="0">
                      <a:pos x="56" y="337"/>
                    </a:cxn>
                    <a:cxn ang="0">
                      <a:pos x="50" y="320"/>
                    </a:cxn>
                    <a:cxn ang="0">
                      <a:pos x="39" y="314"/>
                    </a:cxn>
                    <a:cxn ang="0">
                      <a:pos x="39" y="305"/>
                    </a:cxn>
                    <a:cxn ang="0">
                      <a:pos x="37" y="284"/>
                    </a:cxn>
                    <a:cxn ang="0">
                      <a:pos x="12" y="245"/>
                    </a:cxn>
                    <a:cxn ang="0">
                      <a:pos x="11" y="228"/>
                    </a:cxn>
                    <a:cxn ang="0">
                      <a:pos x="16" y="219"/>
                    </a:cxn>
                    <a:cxn ang="0">
                      <a:pos x="12" y="212"/>
                    </a:cxn>
                    <a:cxn ang="0">
                      <a:pos x="17" y="190"/>
                    </a:cxn>
                    <a:cxn ang="0">
                      <a:pos x="23" y="169"/>
                    </a:cxn>
                    <a:cxn ang="0">
                      <a:pos x="19" y="153"/>
                    </a:cxn>
                    <a:cxn ang="0">
                      <a:pos x="6" y="133"/>
                    </a:cxn>
                    <a:cxn ang="0">
                      <a:pos x="5" y="106"/>
                    </a:cxn>
                    <a:cxn ang="0">
                      <a:pos x="36" y="59"/>
                    </a:cxn>
                    <a:cxn ang="0">
                      <a:pos x="45" y="29"/>
                    </a:cxn>
                    <a:cxn ang="0">
                      <a:pos x="47" y="3"/>
                    </a:cxn>
                  </a:cxnLst>
                  <a:rect l="0" t="0" r="r" b="b"/>
                  <a:pathLst>
                    <a:path w="508" h="800">
                      <a:moveTo>
                        <a:pt x="48" y="0"/>
                      </a:moveTo>
                      <a:lnTo>
                        <a:pt x="50" y="0"/>
                      </a:lnTo>
                      <a:lnTo>
                        <a:pt x="53" y="1"/>
                      </a:lnTo>
                      <a:lnTo>
                        <a:pt x="59" y="3"/>
                      </a:lnTo>
                      <a:lnTo>
                        <a:pt x="69" y="6"/>
                      </a:lnTo>
                      <a:lnTo>
                        <a:pt x="100" y="14"/>
                      </a:lnTo>
                      <a:lnTo>
                        <a:pt x="122" y="20"/>
                      </a:lnTo>
                      <a:lnTo>
                        <a:pt x="150" y="28"/>
                      </a:lnTo>
                      <a:lnTo>
                        <a:pt x="186" y="37"/>
                      </a:lnTo>
                      <a:lnTo>
                        <a:pt x="228" y="48"/>
                      </a:lnTo>
                      <a:lnTo>
                        <a:pt x="278" y="62"/>
                      </a:lnTo>
                      <a:lnTo>
                        <a:pt x="227" y="283"/>
                      </a:lnTo>
                      <a:lnTo>
                        <a:pt x="490" y="641"/>
                      </a:lnTo>
                      <a:lnTo>
                        <a:pt x="490" y="647"/>
                      </a:lnTo>
                      <a:lnTo>
                        <a:pt x="493" y="658"/>
                      </a:lnTo>
                      <a:lnTo>
                        <a:pt x="494" y="669"/>
                      </a:lnTo>
                      <a:lnTo>
                        <a:pt x="497" y="675"/>
                      </a:lnTo>
                      <a:lnTo>
                        <a:pt x="499" y="677"/>
                      </a:lnTo>
                      <a:lnTo>
                        <a:pt x="502" y="678"/>
                      </a:lnTo>
                      <a:lnTo>
                        <a:pt x="505" y="681"/>
                      </a:lnTo>
                      <a:lnTo>
                        <a:pt x="507" y="686"/>
                      </a:lnTo>
                      <a:lnTo>
                        <a:pt x="508" y="689"/>
                      </a:lnTo>
                      <a:lnTo>
                        <a:pt x="505" y="695"/>
                      </a:lnTo>
                      <a:lnTo>
                        <a:pt x="500" y="697"/>
                      </a:lnTo>
                      <a:lnTo>
                        <a:pt x="497" y="700"/>
                      </a:lnTo>
                      <a:lnTo>
                        <a:pt x="493" y="703"/>
                      </a:lnTo>
                      <a:lnTo>
                        <a:pt x="490" y="706"/>
                      </a:lnTo>
                      <a:lnTo>
                        <a:pt x="486" y="708"/>
                      </a:lnTo>
                      <a:lnTo>
                        <a:pt x="483" y="714"/>
                      </a:lnTo>
                      <a:lnTo>
                        <a:pt x="482" y="723"/>
                      </a:lnTo>
                      <a:lnTo>
                        <a:pt x="480" y="731"/>
                      </a:lnTo>
                      <a:lnTo>
                        <a:pt x="477" y="741"/>
                      </a:lnTo>
                      <a:lnTo>
                        <a:pt x="477" y="742"/>
                      </a:lnTo>
                      <a:lnTo>
                        <a:pt x="474" y="744"/>
                      </a:lnTo>
                      <a:lnTo>
                        <a:pt x="465" y="753"/>
                      </a:lnTo>
                      <a:lnTo>
                        <a:pt x="465" y="762"/>
                      </a:lnTo>
                      <a:lnTo>
                        <a:pt x="466" y="772"/>
                      </a:lnTo>
                      <a:lnTo>
                        <a:pt x="469" y="778"/>
                      </a:lnTo>
                      <a:lnTo>
                        <a:pt x="477" y="781"/>
                      </a:lnTo>
                      <a:lnTo>
                        <a:pt x="474" y="789"/>
                      </a:lnTo>
                      <a:lnTo>
                        <a:pt x="466" y="794"/>
                      </a:lnTo>
                      <a:lnTo>
                        <a:pt x="457" y="797"/>
                      </a:lnTo>
                      <a:lnTo>
                        <a:pt x="446" y="800"/>
                      </a:lnTo>
                      <a:lnTo>
                        <a:pt x="308" y="789"/>
                      </a:lnTo>
                      <a:lnTo>
                        <a:pt x="305" y="778"/>
                      </a:lnTo>
                      <a:lnTo>
                        <a:pt x="305" y="755"/>
                      </a:lnTo>
                      <a:lnTo>
                        <a:pt x="302" y="737"/>
                      </a:lnTo>
                      <a:lnTo>
                        <a:pt x="294" y="723"/>
                      </a:lnTo>
                      <a:lnTo>
                        <a:pt x="283" y="712"/>
                      </a:lnTo>
                      <a:lnTo>
                        <a:pt x="274" y="702"/>
                      </a:lnTo>
                      <a:lnTo>
                        <a:pt x="271" y="700"/>
                      </a:lnTo>
                      <a:lnTo>
                        <a:pt x="264" y="694"/>
                      </a:lnTo>
                      <a:lnTo>
                        <a:pt x="263" y="691"/>
                      </a:lnTo>
                      <a:lnTo>
                        <a:pt x="256" y="687"/>
                      </a:lnTo>
                      <a:lnTo>
                        <a:pt x="246" y="687"/>
                      </a:lnTo>
                      <a:lnTo>
                        <a:pt x="246" y="684"/>
                      </a:lnTo>
                      <a:lnTo>
                        <a:pt x="241" y="675"/>
                      </a:lnTo>
                      <a:lnTo>
                        <a:pt x="239" y="673"/>
                      </a:lnTo>
                      <a:lnTo>
                        <a:pt x="214" y="661"/>
                      </a:lnTo>
                      <a:lnTo>
                        <a:pt x="203" y="652"/>
                      </a:lnTo>
                      <a:lnTo>
                        <a:pt x="197" y="641"/>
                      </a:lnTo>
                      <a:lnTo>
                        <a:pt x="189" y="630"/>
                      </a:lnTo>
                      <a:lnTo>
                        <a:pt x="177" y="622"/>
                      </a:lnTo>
                      <a:lnTo>
                        <a:pt x="159" y="617"/>
                      </a:lnTo>
                      <a:lnTo>
                        <a:pt x="144" y="614"/>
                      </a:lnTo>
                      <a:lnTo>
                        <a:pt x="131" y="612"/>
                      </a:lnTo>
                      <a:lnTo>
                        <a:pt x="128" y="612"/>
                      </a:lnTo>
                      <a:lnTo>
                        <a:pt x="125" y="609"/>
                      </a:lnTo>
                      <a:lnTo>
                        <a:pt x="122" y="608"/>
                      </a:lnTo>
                      <a:lnTo>
                        <a:pt x="119" y="602"/>
                      </a:lnTo>
                      <a:lnTo>
                        <a:pt x="120" y="589"/>
                      </a:lnTo>
                      <a:lnTo>
                        <a:pt x="127" y="570"/>
                      </a:lnTo>
                      <a:lnTo>
                        <a:pt x="130" y="559"/>
                      </a:lnTo>
                      <a:lnTo>
                        <a:pt x="125" y="558"/>
                      </a:lnTo>
                      <a:lnTo>
                        <a:pt x="122" y="555"/>
                      </a:lnTo>
                      <a:lnTo>
                        <a:pt x="119" y="553"/>
                      </a:lnTo>
                      <a:lnTo>
                        <a:pt x="116" y="550"/>
                      </a:lnTo>
                      <a:lnTo>
                        <a:pt x="116" y="542"/>
                      </a:lnTo>
                      <a:lnTo>
                        <a:pt x="117" y="541"/>
                      </a:lnTo>
                      <a:lnTo>
                        <a:pt x="117" y="539"/>
                      </a:lnTo>
                      <a:lnTo>
                        <a:pt x="119" y="537"/>
                      </a:lnTo>
                      <a:lnTo>
                        <a:pt x="111" y="520"/>
                      </a:lnTo>
                      <a:lnTo>
                        <a:pt x="100" y="506"/>
                      </a:lnTo>
                      <a:lnTo>
                        <a:pt x="91" y="492"/>
                      </a:lnTo>
                      <a:lnTo>
                        <a:pt x="81" y="476"/>
                      </a:lnTo>
                      <a:lnTo>
                        <a:pt x="75" y="459"/>
                      </a:lnTo>
                      <a:lnTo>
                        <a:pt x="72" y="437"/>
                      </a:lnTo>
                      <a:lnTo>
                        <a:pt x="72" y="433"/>
                      </a:lnTo>
                      <a:lnTo>
                        <a:pt x="78" y="426"/>
                      </a:lnTo>
                      <a:lnTo>
                        <a:pt x="84" y="423"/>
                      </a:lnTo>
                      <a:lnTo>
                        <a:pt x="86" y="420"/>
                      </a:lnTo>
                      <a:lnTo>
                        <a:pt x="86" y="417"/>
                      </a:lnTo>
                      <a:lnTo>
                        <a:pt x="83" y="408"/>
                      </a:lnTo>
                      <a:lnTo>
                        <a:pt x="59" y="389"/>
                      </a:lnTo>
                      <a:lnTo>
                        <a:pt x="56" y="380"/>
                      </a:lnTo>
                      <a:lnTo>
                        <a:pt x="58" y="370"/>
                      </a:lnTo>
                      <a:lnTo>
                        <a:pt x="59" y="359"/>
                      </a:lnTo>
                      <a:lnTo>
                        <a:pt x="59" y="350"/>
                      </a:lnTo>
                      <a:lnTo>
                        <a:pt x="56" y="340"/>
                      </a:lnTo>
                      <a:lnTo>
                        <a:pt x="64" y="340"/>
                      </a:lnTo>
                      <a:lnTo>
                        <a:pt x="66" y="345"/>
                      </a:lnTo>
                      <a:lnTo>
                        <a:pt x="72" y="355"/>
                      </a:lnTo>
                      <a:lnTo>
                        <a:pt x="78" y="361"/>
                      </a:lnTo>
                      <a:lnTo>
                        <a:pt x="78" y="351"/>
                      </a:lnTo>
                      <a:lnTo>
                        <a:pt x="75" y="347"/>
                      </a:lnTo>
                      <a:lnTo>
                        <a:pt x="72" y="340"/>
                      </a:lnTo>
                      <a:lnTo>
                        <a:pt x="69" y="337"/>
                      </a:lnTo>
                      <a:lnTo>
                        <a:pt x="69" y="330"/>
                      </a:lnTo>
                      <a:lnTo>
                        <a:pt x="70" y="328"/>
                      </a:lnTo>
                      <a:lnTo>
                        <a:pt x="73" y="326"/>
                      </a:lnTo>
                      <a:lnTo>
                        <a:pt x="75" y="325"/>
                      </a:lnTo>
                      <a:lnTo>
                        <a:pt x="78" y="323"/>
                      </a:lnTo>
                      <a:lnTo>
                        <a:pt x="80" y="322"/>
                      </a:lnTo>
                      <a:lnTo>
                        <a:pt x="80" y="315"/>
                      </a:lnTo>
                      <a:lnTo>
                        <a:pt x="78" y="314"/>
                      </a:lnTo>
                      <a:lnTo>
                        <a:pt x="75" y="314"/>
                      </a:lnTo>
                      <a:lnTo>
                        <a:pt x="69" y="317"/>
                      </a:lnTo>
                      <a:lnTo>
                        <a:pt x="66" y="323"/>
                      </a:lnTo>
                      <a:lnTo>
                        <a:pt x="66" y="340"/>
                      </a:lnTo>
                      <a:lnTo>
                        <a:pt x="56" y="337"/>
                      </a:lnTo>
                      <a:lnTo>
                        <a:pt x="53" y="328"/>
                      </a:lnTo>
                      <a:lnTo>
                        <a:pt x="52" y="325"/>
                      </a:lnTo>
                      <a:lnTo>
                        <a:pt x="50" y="320"/>
                      </a:lnTo>
                      <a:lnTo>
                        <a:pt x="45" y="315"/>
                      </a:lnTo>
                      <a:lnTo>
                        <a:pt x="39" y="315"/>
                      </a:lnTo>
                      <a:lnTo>
                        <a:pt x="39" y="314"/>
                      </a:lnTo>
                      <a:lnTo>
                        <a:pt x="37" y="311"/>
                      </a:lnTo>
                      <a:lnTo>
                        <a:pt x="37" y="306"/>
                      </a:lnTo>
                      <a:lnTo>
                        <a:pt x="39" y="305"/>
                      </a:lnTo>
                      <a:lnTo>
                        <a:pt x="41" y="301"/>
                      </a:lnTo>
                      <a:lnTo>
                        <a:pt x="41" y="298"/>
                      </a:lnTo>
                      <a:lnTo>
                        <a:pt x="37" y="284"/>
                      </a:lnTo>
                      <a:lnTo>
                        <a:pt x="30" y="270"/>
                      </a:lnTo>
                      <a:lnTo>
                        <a:pt x="20" y="258"/>
                      </a:lnTo>
                      <a:lnTo>
                        <a:pt x="12" y="245"/>
                      </a:lnTo>
                      <a:lnTo>
                        <a:pt x="9" y="233"/>
                      </a:lnTo>
                      <a:lnTo>
                        <a:pt x="9" y="230"/>
                      </a:lnTo>
                      <a:lnTo>
                        <a:pt x="11" y="228"/>
                      </a:lnTo>
                      <a:lnTo>
                        <a:pt x="14" y="226"/>
                      </a:lnTo>
                      <a:lnTo>
                        <a:pt x="16" y="225"/>
                      </a:lnTo>
                      <a:lnTo>
                        <a:pt x="16" y="219"/>
                      </a:lnTo>
                      <a:lnTo>
                        <a:pt x="14" y="215"/>
                      </a:lnTo>
                      <a:lnTo>
                        <a:pt x="14" y="214"/>
                      </a:lnTo>
                      <a:lnTo>
                        <a:pt x="12" y="212"/>
                      </a:lnTo>
                      <a:lnTo>
                        <a:pt x="12" y="211"/>
                      </a:lnTo>
                      <a:lnTo>
                        <a:pt x="14" y="200"/>
                      </a:lnTo>
                      <a:lnTo>
                        <a:pt x="17" y="190"/>
                      </a:lnTo>
                      <a:lnTo>
                        <a:pt x="22" y="183"/>
                      </a:lnTo>
                      <a:lnTo>
                        <a:pt x="23" y="173"/>
                      </a:lnTo>
                      <a:lnTo>
                        <a:pt x="23" y="169"/>
                      </a:lnTo>
                      <a:lnTo>
                        <a:pt x="22" y="164"/>
                      </a:lnTo>
                      <a:lnTo>
                        <a:pt x="19" y="158"/>
                      </a:lnTo>
                      <a:lnTo>
                        <a:pt x="19" y="153"/>
                      </a:lnTo>
                      <a:lnTo>
                        <a:pt x="16" y="144"/>
                      </a:lnTo>
                      <a:lnTo>
                        <a:pt x="11" y="137"/>
                      </a:lnTo>
                      <a:lnTo>
                        <a:pt x="6" y="133"/>
                      </a:lnTo>
                      <a:lnTo>
                        <a:pt x="1" y="126"/>
                      </a:lnTo>
                      <a:lnTo>
                        <a:pt x="0" y="119"/>
                      </a:lnTo>
                      <a:lnTo>
                        <a:pt x="5" y="106"/>
                      </a:lnTo>
                      <a:lnTo>
                        <a:pt x="22" y="89"/>
                      </a:lnTo>
                      <a:lnTo>
                        <a:pt x="31" y="75"/>
                      </a:lnTo>
                      <a:lnTo>
                        <a:pt x="36" y="59"/>
                      </a:lnTo>
                      <a:lnTo>
                        <a:pt x="39" y="50"/>
                      </a:lnTo>
                      <a:lnTo>
                        <a:pt x="44" y="40"/>
                      </a:lnTo>
                      <a:lnTo>
                        <a:pt x="45" y="29"/>
                      </a:lnTo>
                      <a:lnTo>
                        <a:pt x="45" y="9"/>
                      </a:lnTo>
                      <a:lnTo>
                        <a:pt x="47" y="6"/>
                      </a:lnTo>
                      <a:lnTo>
                        <a:pt x="47" y="3"/>
                      </a:lnTo>
                      <a:lnTo>
                        <a:pt x="48" y="1"/>
                      </a:lnTo>
                      <a:lnTo>
                        <a:pt x="48" y="0"/>
                      </a:lnTo>
                      <a:close/>
                    </a:path>
                  </a:pathLst>
                </a:custGeom>
                <a:grpFill/>
                <a:ln w="6350" cmpd="sng">
                  <a:solidFill>
                    <a:schemeClr val="bg2"/>
                  </a:solidFill>
                  <a:round/>
                  <a:headEnd/>
                  <a:tailEnd/>
                </a:ln>
              </p:spPr>
              <p:txBody>
                <a:bodyPr/>
                <a:lstStyle/>
                <a:p>
                  <a:endParaRPr lang="en-US"/>
                </a:p>
              </p:txBody>
            </p:sp>
            <p:sp>
              <p:nvSpPr>
                <p:cNvPr id="90" name="Freeform 89"/>
                <p:cNvSpPr>
                  <a:spLocks/>
                </p:cNvSpPr>
                <p:nvPr/>
              </p:nvSpPr>
              <p:spPr bwMode="gray">
                <a:xfrm>
                  <a:off x="2386012" y="2762250"/>
                  <a:ext cx="379412" cy="322262"/>
                </a:xfrm>
                <a:custGeom>
                  <a:avLst/>
                  <a:gdLst/>
                  <a:ahLst/>
                  <a:cxnLst>
                    <a:cxn ang="0">
                      <a:pos x="121" y="7"/>
                    </a:cxn>
                    <a:cxn ang="0">
                      <a:pos x="155" y="24"/>
                    </a:cxn>
                    <a:cxn ang="0">
                      <a:pos x="166" y="50"/>
                    </a:cxn>
                    <a:cxn ang="0">
                      <a:pos x="169" y="71"/>
                    </a:cxn>
                    <a:cxn ang="0">
                      <a:pos x="188" y="79"/>
                    </a:cxn>
                    <a:cxn ang="0">
                      <a:pos x="202" y="80"/>
                    </a:cxn>
                    <a:cxn ang="0">
                      <a:pos x="207" y="75"/>
                    </a:cxn>
                    <a:cxn ang="0">
                      <a:pos x="216" y="74"/>
                    </a:cxn>
                    <a:cxn ang="0">
                      <a:pos x="224" y="77"/>
                    </a:cxn>
                    <a:cxn ang="0">
                      <a:pos x="233" y="79"/>
                    </a:cxn>
                    <a:cxn ang="0">
                      <a:pos x="235" y="83"/>
                    </a:cxn>
                    <a:cxn ang="0">
                      <a:pos x="238" y="88"/>
                    </a:cxn>
                    <a:cxn ang="0">
                      <a:pos x="263" y="94"/>
                    </a:cxn>
                    <a:cxn ang="0">
                      <a:pos x="316" y="93"/>
                    </a:cxn>
                    <a:cxn ang="0">
                      <a:pos x="349" y="89"/>
                    </a:cxn>
                    <a:cxn ang="0">
                      <a:pos x="368" y="94"/>
                    </a:cxn>
                    <a:cxn ang="0">
                      <a:pos x="468" y="124"/>
                    </a:cxn>
                    <a:cxn ang="0">
                      <a:pos x="479" y="147"/>
                    </a:cxn>
                    <a:cxn ang="0">
                      <a:pos x="476" y="155"/>
                    </a:cxn>
                    <a:cxn ang="0">
                      <a:pos x="454" y="182"/>
                    </a:cxn>
                    <a:cxn ang="0">
                      <a:pos x="444" y="202"/>
                    </a:cxn>
                    <a:cxn ang="0">
                      <a:pos x="429" y="216"/>
                    </a:cxn>
                    <a:cxn ang="0">
                      <a:pos x="421" y="236"/>
                    </a:cxn>
                    <a:cxn ang="0">
                      <a:pos x="423" y="240"/>
                    </a:cxn>
                    <a:cxn ang="0">
                      <a:pos x="432" y="241"/>
                    </a:cxn>
                    <a:cxn ang="0">
                      <a:pos x="435" y="250"/>
                    </a:cxn>
                    <a:cxn ang="0">
                      <a:pos x="423" y="275"/>
                    </a:cxn>
                    <a:cxn ang="0">
                      <a:pos x="396" y="407"/>
                    </a:cxn>
                    <a:cxn ang="0">
                      <a:pos x="360" y="397"/>
                    </a:cxn>
                    <a:cxn ang="0">
                      <a:pos x="297" y="383"/>
                    </a:cxn>
                    <a:cxn ang="0">
                      <a:pos x="241" y="371"/>
                    </a:cxn>
                    <a:cxn ang="0">
                      <a:pos x="186" y="355"/>
                    </a:cxn>
                    <a:cxn ang="0">
                      <a:pos x="108" y="335"/>
                    </a:cxn>
                    <a:cxn ang="0">
                      <a:pos x="58" y="321"/>
                    </a:cxn>
                    <a:cxn ang="0">
                      <a:pos x="17" y="310"/>
                    </a:cxn>
                    <a:cxn ang="0">
                      <a:pos x="8" y="307"/>
                    </a:cxn>
                    <a:cxn ang="0">
                      <a:pos x="3" y="297"/>
                    </a:cxn>
                    <a:cxn ang="0">
                      <a:pos x="0" y="288"/>
                    </a:cxn>
                    <a:cxn ang="0">
                      <a:pos x="5" y="272"/>
                    </a:cxn>
                    <a:cxn ang="0">
                      <a:pos x="11" y="258"/>
                    </a:cxn>
                    <a:cxn ang="0">
                      <a:pos x="8" y="250"/>
                    </a:cxn>
                    <a:cxn ang="0">
                      <a:pos x="6" y="243"/>
                    </a:cxn>
                    <a:cxn ang="0">
                      <a:pos x="16" y="222"/>
                    </a:cxn>
                    <a:cxn ang="0">
                      <a:pos x="47" y="183"/>
                    </a:cxn>
                    <a:cxn ang="0">
                      <a:pos x="67" y="129"/>
                    </a:cxn>
                    <a:cxn ang="0">
                      <a:pos x="89" y="79"/>
                    </a:cxn>
                    <a:cxn ang="0">
                      <a:pos x="105" y="39"/>
                    </a:cxn>
                    <a:cxn ang="0">
                      <a:pos x="107" y="14"/>
                    </a:cxn>
                  </a:cxnLst>
                  <a:rect l="0" t="0" r="r" b="b"/>
                  <a:pathLst>
                    <a:path w="479" h="407">
                      <a:moveTo>
                        <a:pt x="110" y="0"/>
                      </a:moveTo>
                      <a:lnTo>
                        <a:pt x="121" y="7"/>
                      </a:lnTo>
                      <a:lnTo>
                        <a:pt x="133" y="11"/>
                      </a:lnTo>
                      <a:lnTo>
                        <a:pt x="155" y="24"/>
                      </a:lnTo>
                      <a:lnTo>
                        <a:pt x="163" y="35"/>
                      </a:lnTo>
                      <a:lnTo>
                        <a:pt x="166" y="50"/>
                      </a:lnTo>
                      <a:lnTo>
                        <a:pt x="166" y="66"/>
                      </a:lnTo>
                      <a:lnTo>
                        <a:pt x="169" y="71"/>
                      </a:lnTo>
                      <a:lnTo>
                        <a:pt x="177" y="75"/>
                      </a:lnTo>
                      <a:lnTo>
                        <a:pt x="188" y="79"/>
                      </a:lnTo>
                      <a:lnTo>
                        <a:pt x="199" y="80"/>
                      </a:lnTo>
                      <a:lnTo>
                        <a:pt x="202" y="80"/>
                      </a:lnTo>
                      <a:lnTo>
                        <a:pt x="205" y="79"/>
                      </a:lnTo>
                      <a:lnTo>
                        <a:pt x="207" y="75"/>
                      </a:lnTo>
                      <a:lnTo>
                        <a:pt x="210" y="74"/>
                      </a:lnTo>
                      <a:lnTo>
                        <a:pt x="216" y="74"/>
                      </a:lnTo>
                      <a:lnTo>
                        <a:pt x="219" y="75"/>
                      </a:lnTo>
                      <a:lnTo>
                        <a:pt x="224" y="77"/>
                      </a:lnTo>
                      <a:lnTo>
                        <a:pt x="230" y="77"/>
                      </a:lnTo>
                      <a:lnTo>
                        <a:pt x="233" y="79"/>
                      </a:lnTo>
                      <a:lnTo>
                        <a:pt x="235" y="82"/>
                      </a:lnTo>
                      <a:lnTo>
                        <a:pt x="235" y="83"/>
                      </a:lnTo>
                      <a:lnTo>
                        <a:pt x="236" y="86"/>
                      </a:lnTo>
                      <a:lnTo>
                        <a:pt x="238" y="88"/>
                      </a:lnTo>
                      <a:lnTo>
                        <a:pt x="249" y="91"/>
                      </a:lnTo>
                      <a:lnTo>
                        <a:pt x="263" y="94"/>
                      </a:lnTo>
                      <a:lnTo>
                        <a:pt x="290" y="94"/>
                      </a:lnTo>
                      <a:lnTo>
                        <a:pt x="316" y="93"/>
                      </a:lnTo>
                      <a:lnTo>
                        <a:pt x="335" y="91"/>
                      </a:lnTo>
                      <a:lnTo>
                        <a:pt x="349" y="89"/>
                      </a:lnTo>
                      <a:lnTo>
                        <a:pt x="360" y="91"/>
                      </a:lnTo>
                      <a:lnTo>
                        <a:pt x="368" y="94"/>
                      </a:lnTo>
                      <a:lnTo>
                        <a:pt x="460" y="116"/>
                      </a:lnTo>
                      <a:lnTo>
                        <a:pt x="468" y="124"/>
                      </a:lnTo>
                      <a:lnTo>
                        <a:pt x="476" y="135"/>
                      </a:lnTo>
                      <a:lnTo>
                        <a:pt x="479" y="147"/>
                      </a:lnTo>
                      <a:lnTo>
                        <a:pt x="477" y="152"/>
                      </a:lnTo>
                      <a:lnTo>
                        <a:pt x="476" y="155"/>
                      </a:lnTo>
                      <a:lnTo>
                        <a:pt x="462" y="169"/>
                      </a:lnTo>
                      <a:lnTo>
                        <a:pt x="454" y="182"/>
                      </a:lnTo>
                      <a:lnTo>
                        <a:pt x="449" y="194"/>
                      </a:lnTo>
                      <a:lnTo>
                        <a:pt x="444" y="202"/>
                      </a:lnTo>
                      <a:lnTo>
                        <a:pt x="437" y="208"/>
                      </a:lnTo>
                      <a:lnTo>
                        <a:pt x="429" y="216"/>
                      </a:lnTo>
                      <a:lnTo>
                        <a:pt x="424" y="225"/>
                      </a:lnTo>
                      <a:lnTo>
                        <a:pt x="421" y="236"/>
                      </a:lnTo>
                      <a:lnTo>
                        <a:pt x="421" y="238"/>
                      </a:lnTo>
                      <a:lnTo>
                        <a:pt x="423" y="240"/>
                      </a:lnTo>
                      <a:lnTo>
                        <a:pt x="430" y="240"/>
                      </a:lnTo>
                      <a:lnTo>
                        <a:pt x="432" y="241"/>
                      </a:lnTo>
                      <a:lnTo>
                        <a:pt x="435" y="247"/>
                      </a:lnTo>
                      <a:lnTo>
                        <a:pt x="435" y="250"/>
                      </a:lnTo>
                      <a:lnTo>
                        <a:pt x="429" y="257"/>
                      </a:lnTo>
                      <a:lnTo>
                        <a:pt x="423" y="275"/>
                      </a:lnTo>
                      <a:lnTo>
                        <a:pt x="423" y="283"/>
                      </a:lnTo>
                      <a:lnTo>
                        <a:pt x="396" y="407"/>
                      </a:lnTo>
                      <a:lnTo>
                        <a:pt x="396" y="405"/>
                      </a:lnTo>
                      <a:lnTo>
                        <a:pt x="360" y="397"/>
                      </a:lnTo>
                      <a:lnTo>
                        <a:pt x="327" y="391"/>
                      </a:lnTo>
                      <a:lnTo>
                        <a:pt x="297" y="383"/>
                      </a:lnTo>
                      <a:lnTo>
                        <a:pt x="272" y="379"/>
                      </a:lnTo>
                      <a:lnTo>
                        <a:pt x="241" y="371"/>
                      </a:lnTo>
                      <a:lnTo>
                        <a:pt x="236" y="369"/>
                      </a:lnTo>
                      <a:lnTo>
                        <a:pt x="186" y="355"/>
                      </a:lnTo>
                      <a:lnTo>
                        <a:pt x="144" y="344"/>
                      </a:lnTo>
                      <a:lnTo>
                        <a:pt x="108" y="335"/>
                      </a:lnTo>
                      <a:lnTo>
                        <a:pt x="80" y="327"/>
                      </a:lnTo>
                      <a:lnTo>
                        <a:pt x="58" y="321"/>
                      </a:lnTo>
                      <a:lnTo>
                        <a:pt x="27" y="313"/>
                      </a:lnTo>
                      <a:lnTo>
                        <a:pt x="17" y="310"/>
                      </a:lnTo>
                      <a:lnTo>
                        <a:pt x="11" y="308"/>
                      </a:lnTo>
                      <a:lnTo>
                        <a:pt x="8" y="307"/>
                      </a:lnTo>
                      <a:lnTo>
                        <a:pt x="6" y="307"/>
                      </a:lnTo>
                      <a:lnTo>
                        <a:pt x="3" y="297"/>
                      </a:lnTo>
                      <a:lnTo>
                        <a:pt x="0" y="293"/>
                      </a:lnTo>
                      <a:lnTo>
                        <a:pt x="0" y="288"/>
                      </a:lnTo>
                      <a:lnTo>
                        <a:pt x="2" y="279"/>
                      </a:lnTo>
                      <a:lnTo>
                        <a:pt x="5" y="272"/>
                      </a:lnTo>
                      <a:lnTo>
                        <a:pt x="10" y="266"/>
                      </a:lnTo>
                      <a:lnTo>
                        <a:pt x="11" y="258"/>
                      </a:lnTo>
                      <a:lnTo>
                        <a:pt x="11" y="255"/>
                      </a:lnTo>
                      <a:lnTo>
                        <a:pt x="8" y="250"/>
                      </a:lnTo>
                      <a:lnTo>
                        <a:pt x="6" y="247"/>
                      </a:lnTo>
                      <a:lnTo>
                        <a:pt x="6" y="243"/>
                      </a:lnTo>
                      <a:lnTo>
                        <a:pt x="10" y="232"/>
                      </a:lnTo>
                      <a:lnTo>
                        <a:pt x="16" y="222"/>
                      </a:lnTo>
                      <a:lnTo>
                        <a:pt x="31" y="207"/>
                      </a:lnTo>
                      <a:lnTo>
                        <a:pt x="47" y="183"/>
                      </a:lnTo>
                      <a:lnTo>
                        <a:pt x="58" y="157"/>
                      </a:lnTo>
                      <a:lnTo>
                        <a:pt x="67" y="129"/>
                      </a:lnTo>
                      <a:lnTo>
                        <a:pt x="78" y="105"/>
                      </a:lnTo>
                      <a:lnTo>
                        <a:pt x="89" y="79"/>
                      </a:lnTo>
                      <a:lnTo>
                        <a:pt x="100" y="55"/>
                      </a:lnTo>
                      <a:lnTo>
                        <a:pt x="105" y="39"/>
                      </a:lnTo>
                      <a:lnTo>
                        <a:pt x="107" y="27"/>
                      </a:lnTo>
                      <a:lnTo>
                        <a:pt x="107" y="14"/>
                      </a:lnTo>
                      <a:lnTo>
                        <a:pt x="110" y="0"/>
                      </a:lnTo>
                      <a:close/>
                    </a:path>
                  </a:pathLst>
                </a:custGeom>
                <a:grpFill/>
                <a:ln w="6350" cmpd="sng">
                  <a:solidFill>
                    <a:schemeClr val="bg2"/>
                  </a:solidFill>
                  <a:round/>
                  <a:headEnd/>
                  <a:tailEnd/>
                </a:ln>
              </p:spPr>
              <p:txBody>
                <a:bodyPr/>
                <a:lstStyle/>
                <a:p>
                  <a:endParaRPr lang="en-US"/>
                </a:p>
              </p:txBody>
            </p:sp>
            <p:sp>
              <p:nvSpPr>
                <p:cNvPr id="91" name="Freeform 90"/>
                <p:cNvSpPr>
                  <a:spLocks/>
                </p:cNvSpPr>
                <p:nvPr/>
              </p:nvSpPr>
              <p:spPr bwMode="gray">
                <a:xfrm>
                  <a:off x="2473325" y="2616200"/>
                  <a:ext cx="311150" cy="238125"/>
                </a:xfrm>
                <a:custGeom>
                  <a:avLst/>
                  <a:gdLst/>
                  <a:ahLst/>
                  <a:cxnLst>
                    <a:cxn ang="0">
                      <a:pos x="112" y="0"/>
                    </a:cxn>
                    <a:cxn ang="0">
                      <a:pos x="256" y="45"/>
                    </a:cxn>
                    <a:cxn ang="0">
                      <a:pos x="392" y="79"/>
                    </a:cxn>
                    <a:cxn ang="0">
                      <a:pos x="353" y="276"/>
                    </a:cxn>
                    <a:cxn ang="0">
                      <a:pos x="353" y="296"/>
                    </a:cxn>
                    <a:cxn ang="0">
                      <a:pos x="258" y="276"/>
                    </a:cxn>
                    <a:cxn ang="0">
                      <a:pos x="239" y="271"/>
                    </a:cxn>
                    <a:cxn ang="0">
                      <a:pos x="206" y="275"/>
                    </a:cxn>
                    <a:cxn ang="0">
                      <a:pos x="153" y="276"/>
                    </a:cxn>
                    <a:cxn ang="0">
                      <a:pos x="128" y="270"/>
                    </a:cxn>
                    <a:cxn ang="0">
                      <a:pos x="125" y="265"/>
                    </a:cxn>
                    <a:cxn ang="0">
                      <a:pos x="123" y="261"/>
                    </a:cxn>
                    <a:cxn ang="0">
                      <a:pos x="114" y="259"/>
                    </a:cxn>
                    <a:cxn ang="0">
                      <a:pos x="106" y="256"/>
                    </a:cxn>
                    <a:cxn ang="0">
                      <a:pos x="97" y="257"/>
                    </a:cxn>
                    <a:cxn ang="0">
                      <a:pos x="92" y="262"/>
                    </a:cxn>
                    <a:cxn ang="0">
                      <a:pos x="78" y="261"/>
                    </a:cxn>
                    <a:cxn ang="0">
                      <a:pos x="59" y="253"/>
                    </a:cxn>
                    <a:cxn ang="0">
                      <a:pos x="56" y="232"/>
                    </a:cxn>
                    <a:cxn ang="0">
                      <a:pos x="45" y="206"/>
                    </a:cxn>
                    <a:cxn ang="0">
                      <a:pos x="11" y="189"/>
                    </a:cxn>
                    <a:cxn ang="0">
                      <a:pos x="4" y="165"/>
                    </a:cxn>
                    <a:cxn ang="0">
                      <a:pos x="9" y="126"/>
                    </a:cxn>
                    <a:cxn ang="0">
                      <a:pos x="14" y="93"/>
                    </a:cxn>
                    <a:cxn ang="0">
                      <a:pos x="12" y="62"/>
                    </a:cxn>
                    <a:cxn ang="0">
                      <a:pos x="12" y="40"/>
                    </a:cxn>
                    <a:cxn ang="0">
                      <a:pos x="18" y="20"/>
                    </a:cxn>
                    <a:cxn ang="0">
                      <a:pos x="50" y="48"/>
                    </a:cxn>
                    <a:cxn ang="0">
                      <a:pos x="72" y="57"/>
                    </a:cxn>
                    <a:cxn ang="0">
                      <a:pos x="111" y="73"/>
                    </a:cxn>
                    <a:cxn ang="0">
                      <a:pos x="111" y="89"/>
                    </a:cxn>
                    <a:cxn ang="0">
                      <a:pos x="108" y="93"/>
                    </a:cxn>
                    <a:cxn ang="0">
                      <a:pos x="119" y="82"/>
                    </a:cxn>
                    <a:cxn ang="0">
                      <a:pos x="117" y="70"/>
                    </a:cxn>
                    <a:cxn ang="0">
                      <a:pos x="112" y="62"/>
                    </a:cxn>
                    <a:cxn ang="0">
                      <a:pos x="115" y="59"/>
                    </a:cxn>
                    <a:cxn ang="0">
                      <a:pos x="123" y="50"/>
                    </a:cxn>
                    <a:cxn ang="0">
                      <a:pos x="122" y="42"/>
                    </a:cxn>
                    <a:cxn ang="0">
                      <a:pos x="117" y="39"/>
                    </a:cxn>
                    <a:cxn ang="0">
                      <a:pos x="111" y="35"/>
                    </a:cxn>
                    <a:cxn ang="0">
                      <a:pos x="104" y="4"/>
                    </a:cxn>
                    <a:cxn ang="0">
                      <a:pos x="111" y="0"/>
                    </a:cxn>
                  </a:cxnLst>
                  <a:rect l="0" t="0" r="r" b="b"/>
                  <a:pathLst>
                    <a:path w="392" h="298">
                      <a:moveTo>
                        <a:pt x="111" y="0"/>
                      </a:moveTo>
                      <a:lnTo>
                        <a:pt x="112" y="0"/>
                      </a:lnTo>
                      <a:lnTo>
                        <a:pt x="183" y="25"/>
                      </a:lnTo>
                      <a:lnTo>
                        <a:pt x="256" y="45"/>
                      </a:lnTo>
                      <a:lnTo>
                        <a:pt x="327" y="64"/>
                      </a:lnTo>
                      <a:lnTo>
                        <a:pt x="392" y="79"/>
                      </a:lnTo>
                      <a:lnTo>
                        <a:pt x="353" y="262"/>
                      </a:lnTo>
                      <a:lnTo>
                        <a:pt x="353" y="276"/>
                      </a:lnTo>
                      <a:lnTo>
                        <a:pt x="352" y="289"/>
                      </a:lnTo>
                      <a:lnTo>
                        <a:pt x="353" y="296"/>
                      </a:lnTo>
                      <a:lnTo>
                        <a:pt x="350" y="298"/>
                      </a:lnTo>
                      <a:lnTo>
                        <a:pt x="258" y="276"/>
                      </a:lnTo>
                      <a:lnTo>
                        <a:pt x="250" y="273"/>
                      </a:lnTo>
                      <a:lnTo>
                        <a:pt x="239" y="271"/>
                      </a:lnTo>
                      <a:lnTo>
                        <a:pt x="225" y="273"/>
                      </a:lnTo>
                      <a:lnTo>
                        <a:pt x="206" y="275"/>
                      </a:lnTo>
                      <a:lnTo>
                        <a:pt x="180" y="276"/>
                      </a:lnTo>
                      <a:lnTo>
                        <a:pt x="153" y="276"/>
                      </a:lnTo>
                      <a:lnTo>
                        <a:pt x="139" y="273"/>
                      </a:lnTo>
                      <a:lnTo>
                        <a:pt x="128" y="270"/>
                      </a:lnTo>
                      <a:lnTo>
                        <a:pt x="126" y="268"/>
                      </a:lnTo>
                      <a:lnTo>
                        <a:pt x="125" y="265"/>
                      </a:lnTo>
                      <a:lnTo>
                        <a:pt x="125" y="264"/>
                      </a:lnTo>
                      <a:lnTo>
                        <a:pt x="123" y="261"/>
                      </a:lnTo>
                      <a:lnTo>
                        <a:pt x="120" y="259"/>
                      </a:lnTo>
                      <a:lnTo>
                        <a:pt x="114" y="259"/>
                      </a:lnTo>
                      <a:lnTo>
                        <a:pt x="109" y="257"/>
                      </a:lnTo>
                      <a:lnTo>
                        <a:pt x="106" y="256"/>
                      </a:lnTo>
                      <a:lnTo>
                        <a:pt x="100" y="256"/>
                      </a:lnTo>
                      <a:lnTo>
                        <a:pt x="97" y="257"/>
                      </a:lnTo>
                      <a:lnTo>
                        <a:pt x="95" y="261"/>
                      </a:lnTo>
                      <a:lnTo>
                        <a:pt x="92" y="262"/>
                      </a:lnTo>
                      <a:lnTo>
                        <a:pt x="89" y="262"/>
                      </a:lnTo>
                      <a:lnTo>
                        <a:pt x="78" y="261"/>
                      </a:lnTo>
                      <a:lnTo>
                        <a:pt x="67" y="257"/>
                      </a:lnTo>
                      <a:lnTo>
                        <a:pt x="59" y="253"/>
                      </a:lnTo>
                      <a:lnTo>
                        <a:pt x="56" y="248"/>
                      </a:lnTo>
                      <a:lnTo>
                        <a:pt x="56" y="232"/>
                      </a:lnTo>
                      <a:lnTo>
                        <a:pt x="53" y="217"/>
                      </a:lnTo>
                      <a:lnTo>
                        <a:pt x="45" y="206"/>
                      </a:lnTo>
                      <a:lnTo>
                        <a:pt x="23" y="193"/>
                      </a:lnTo>
                      <a:lnTo>
                        <a:pt x="11" y="189"/>
                      </a:lnTo>
                      <a:lnTo>
                        <a:pt x="0" y="182"/>
                      </a:lnTo>
                      <a:lnTo>
                        <a:pt x="4" y="165"/>
                      </a:lnTo>
                      <a:lnTo>
                        <a:pt x="7" y="146"/>
                      </a:lnTo>
                      <a:lnTo>
                        <a:pt x="9" y="126"/>
                      </a:lnTo>
                      <a:lnTo>
                        <a:pt x="11" y="109"/>
                      </a:lnTo>
                      <a:lnTo>
                        <a:pt x="14" y="93"/>
                      </a:lnTo>
                      <a:lnTo>
                        <a:pt x="15" y="76"/>
                      </a:lnTo>
                      <a:lnTo>
                        <a:pt x="12" y="62"/>
                      </a:lnTo>
                      <a:lnTo>
                        <a:pt x="11" y="51"/>
                      </a:lnTo>
                      <a:lnTo>
                        <a:pt x="12" y="40"/>
                      </a:lnTo>
                      <a:lnTo>
                        <a:pt x="15" y="29"/>
                      </a:lnTo>
                      <a:lnTo>
                        <a:pt x="18" y="20"/>
                      </a:lnTo>
                      <a:lnTo>
                        <a:pt x="39" y="40"/>
                      </a:lnTo>
                      <a:lnTo>
                        <a:pt x="50" y="48"/>
                      </a:lnTo>
                      <a:lnTo>
                        <a:pt x="64" y="54"/>
                      </a:lnTo>
                      <a:lnTo>
                        <a:pt x="72" y="57"/>
                      </a:lnTo>
                      <a:lnTo>
                        <a:pt x="100" y="67"/>
                      </a:lnTo>
                      <a:lnTo>
                        <a:pt x="111" y="73"/>
                      </a:lnTo>
                      <a:lnTo>
                        <a:pt x="115" y="79"/>
                      </a:lnTo>
                      <a:lnTo>
                        <a:pt x="111" y="89"/>
                      </a:lnTo>
                      <a:lnTo>
                        <a:pt x="109" y="90"/>
                      </a:lnTo>
                      <a:lnTo>
                        <a:pt x="108" y="93"/>
                      </a:lnTo>
                      <a:lnTo>
                        <a:pt x="117" y="87"/>
                      </a:lnTo>
                      <a:lnTo>
                        <a:pt x="119" y="82"/>
                      </a:lnTo>
                      <a:lnTo>
                        <a:pt x="120" y="76"/>
                      </a:lnTo>
                      <a:lnTo>
                        <a:pt x="117" y="70"/>
                      </a:lnTo>
                      <a:lnTo>
                        <a:pt x="115" y="68"/>
                      </a:lnTo>
                      <a:lnTo>
                        <a:pt x="112" y="62"/>
                      </a:lnTo>
                      <a:lnTo>
                        <a:pt x="112" y="60"/>
                      </a:lnTo>
                      <a:lnTo>
                        <a:pt x="115" y="59"/>
                      </a:lnTo>
                      <a:lnTo>
                        <a:pt x="119" y="59"/>
                      </a:lnTo>
                      <a:lnTo>
                        <a:pt x="123" y="50"/>
                      </a:lnTo>
                      <a:lnTo>
                        <a:pt x="123" y="45"/>
                      </a:lnTo>
                      <a:lnTo>
                        <a:pt x="122" y="42"/>
                      </a:lnTo>
                      <a:lnTo>
                        <a:pt x="119" y="40"/>
                      </a:lnTo>
                      <a:lnTo>
                        <a:pt x="117" y="39"/>
                      </a:lnTo>
                      <a:lnTo>
                        <a:pt x="114" y="39"/>
                      </a:lnTo>
                      <a:lnTo>
                        <a:pt x="111" y="35"/>
                      </a:lnTo>
                      <a:lnTo>
                        <a:pt x="104" y="6"/>
                      </a:lnTo>
                      <a:lnTo>
                        <a:pt x="104" y="4"/>
                      </a:lnTo>
                      <a:lnTo>
                        <a:pt x="108" y="3"/>
                      </a:lnTo>
                      <a:lnTo>
                        <a:pt x="111" y="0"/>
                      </a:lnTo>
                      <a:close/>
                    </a:path>
                  </a:pathLst>
                </a:custGeom>
                <a:grpFill/>
                <a:ln w="6350" cmpd="sng">
                  <a:solidFill>
                    <a:schemeClr val="bg2"/>
                  </a:solidFill>
                  <a:round/>
                  <a:headEnd/>
                  <a:tailEnd/>
                </a:ln>
              </p:spPr>
              <p:txBody>
                <a:bodyPr/>
                <a:lstStyle/>
                <a:p>
                  <a:endParaRPr lang="en-US"/>
                </a:p>
              </p:txBody>
            </p:sp>
            <p:sp>
              <p:nvSpPr>
                <p:cNvPr id="92" name="Freeform 91"/>
                <p:cNvSpPr>
                  <a:spLocks noEditPoints="1"/>
                </p:cNvSpPr>
                <p:nvPr/>
              </p:nvSpPr>
              <p:spPr bwMode="gray">
                <a:xfrm>
                  <a:off x="2700337" y="2679700"/>
                  <a:ext cx="276225" cy="446087"/>
                </a:xfrm>
                <a:custGeom>
                  <a:avLst/>
                  <a:gdLst/>
                  <a:ahLst/>
                  <a:cxnLst>
                    <a:cxn ang="0">
                      <a:pos x="0" y="510"/>
                    </a:cxn>
                    <a:cxn ang="0">
                      <a:pos x="106" y="0"/>
                    </a:cxn>
                    <a:cxn ang="0">
                      <a:pos x="139" y="72"/>
                    </a:cxn>
                    <a:cxn ang="0">
                      <a:pos x="141" y="86"/>
                    </a:cxn>
                    <a:cxn ang="0">
                      <a:pos x="149" y="100"/>
                    </a:cxn>
                    <a:cxn ang="0">
                      <a:pos x="150" y="114"/>
                    </a:cxn>
                    <a:cxn ang="0">
                      <a:pos x="149" y="119"/>
                    </a:cxn>
                    <a:cxn ang="0">
                      <a:pos x="147" y="125"/>
                    </a:cxn>
                    <a:cxn ang="0">
                      <a:pos x="153" y="133"/>
                    </a:cxn>
                    <a:cxn ang="0">
                      <a:pos x="158" y="139"/>
                    </a:cxn>
                    <a:cxn ang="0">
                      <a:pos x="169" y="163"/>
                    </a:cxn>
                    <a:cxn ang="0">
                      <a:pos x="183" y="183"/>
                    </a:cxn>
                    <a:cxn ang="0">
                      <a:pos x="186" y="194"/>
                    </a:cxn>
                    <a:cxn ang="0">
                      <a:pos x="199" y="196"/>
                    </a:cxn>
                    <a:cxn ang="0">
                      <a:pos x="195" y="210"/>
                    </a:cxn>
                    <a:cxn ang="0">
                      <a:pos x="186" y="238"/>
                    </a:cxn>
                    <a:cxn ang="0">
                      <a:pos x="186" y="253"/>
                    </a:cxn>
                    <a:cxn ang="0">
                      <a:pos x="181" y="252"/>
                    </a:cxn>
                    <a:cxn ang="0">
                      <a:pos x="183" y="278"/>
                    </a:cxn>
                    <a:cxn ang="0">
                      <a:pos x="186" y="283"/>
                    </a:cxn>
                    <a:cxn ang="0">
                      <a:pos x="195" y="282"/>
                    </a:cxn>
                    <a:cxn ang="0">
                      <a:pos x="202" y="274"/>
                    </a:cxn>
                    <a:cxn ang="0">
                      <a:pos x="208" y="272"/>
                    </a:cxn>
                    <a:cxn ang="0">
                      <a:pos x="214" y="285"/>
                    </a:cxn>
                    <a:cxn ang="0">
                      <a:pos x="222" y="308"/>
                    </a:cxn>
                    <a:cxn ang="0">
                      <a:pos x="227" y="321"/>
                    </a:cxn>
                    <a:cxn ang="0">
                      <a:pos x="225" y="327"/>
                    </a:cxn>
                    <a:cxn ang="0">
                      <a:pos x="224" y="330"/>
                    </a:cxn>
                    <a:cxn ang="0">
                      <a:pos x="227" y="335"/>
                    </a:cxn>
                    <a:cxn ang="0">
                      <a:pos x="233" y="339"/>
                    </a:cxn>
                    <a:cxn ang="0">
                      <a:pos x="247" y="372"/>
                    </a:cxn>
                    <a:cxn ang="0">
                      <a:pos x="252" y="371"/>
                    </a:cxn>
                    <a:cxn ang="0">
                      <a:pos x="256" y="368"/>
                    </a:cxn>
                    <a:cxn ang="0">
                      <a:pos x="266" y="369"/>
                    </a:cxn>
                    <a:cxn ang="0">
                      <a:pos x="272" y="372"/>
                    </a:cxn>
                    <a:cxn ang="0">
                      <a:pos x="296" y="368"/>
                    </a:cxn>
                    <a:cxn ang="0">
                      <a:pos x="316" y="374"/>
                    </a:cxn>
                    <a:cxn ang="0">
                      <a:pos x="324" y="369"/>
                    </a:cxn>
                    <a:cxn ang="0">
                      <a:pos x="325" y="368"/>
                    </a:cxn>
                    <a:cxn ang="0">
                      <a:pos x="335" y="358"/>
                    </a:cxn>
                    <a:cxn ang="0">
                      <a:pos x="339" y="369"/>
                    </a:cxn>
                    <a:cxn ang="0">
                      <a:pos x="347" y="380"/>
                    </a:cxn>
                    <a:cxn ang="0">
                      <a:pos x="159" y="538"/>
                    </a:cxn>
                    <a:cxn ang="0">
                      <a:pos x="55" y="521"/>
                    </a:cxn>
                    <a:cxn ang="0">
                      <a:pos x="27" y="386"/>
                    </a:cxn>
                    <a:cxn ang="0">
                      <a:pos x="33" y="360"/>
                    </a:cxn>
                    <a:cxn ang="0">
                      <a:pos x="39" y="350"/>
                    </a:cxn>
                    <a:cxn ang="0">
                      <a:pos x="34" y="343"/>
                    </a:cxn>
                    <a:cxn ang="0">
                      <a:pos x="25" y="341"/>
                    </a:cxn>
                    <a:cxn ang="0">
                      <a:pos x="28" y="328"/>
                    </a:cxn>
                    <a:cxn ang="0">
                      <a:pos x="41" y="311"/>
                    </a:cxn>
                    <a:cxn ang="0">
                      <a:pos x="53" y="297"/>
                    </a:cxn>
                    <a:cxn ang="0">
                      <a:pos x="66" y="272"/>
                    </a:cxn>
                    <a:cxn ang="0">
                      <a:pos x="81" y="255"/>
                    </a:cxn>
                    <a:cxn ang="0">
                      <a:pos x="80" y="238"/>
                    </a:cxn>
                    <a:cxn ang="0">
                      <a:pos x="64" y="219"/>
                    </a:cxn>
                    <a:cxn ang="0">
                      <a:pos x="66" y="210"/>
                    </a:cxn>
                    <a:cxn ang="0">
                      <a:pos x="67" y="183"/>
                    </a:cxn>
                  </a:cxnLst>
                  <a:rect l="0" t="0" r="r" b="b"/>
                  <a:pathLst>
                    <a:path w="347" h="561">
                      <a:moveTo>
                        <a:pt x="0" y="508"/>
                      </a:moveTo>
                      <a:lnTo>
                        <a:pt x="0" y="510"/>
                      </a:lnTo>
                      <a:lnTo>
                        <a:pt x="0" y="508"/>
                      </a:lnTo>
                      <a:close/>
                      <a:moveTo>
                        <a:pt x="106" y="0"/>
                      </a:moveTo>
                      <a:lnTo>
                        <a:pt x="152" y="10"/>
                      </a:lnTo>
                      <a:lnTo>
                        <a:pt x="139" y="72"/>
                      </a:lnTo>
                      <a:lnTo>
                        <a:pt x="139" y="78"/>
                      </a:lnTo>
                      <a:lnTo>
                        <a:pt x="141" y="86"/>
                      </a:lnTo>
                      <a:lnTo>
                        <a:pt x="144" y="92"/>
                      </a:lnTo>
                      <a:lnTo>
                        <a:pt x="149" y="100"/>
                      </a:lnTo>
                      <a:lnTo>
                        <a:pt x="150" y="110"/>
                      </a:lnTo>
                      <a:lnTo>
                        <a:pt x="150" y="114"/>
                      </a:lnTo>
                      <a:lnTo>
                        <a:pt x="149" y="117"/>
                      </a:lnTo>
                      <a:lnTo>
                        <a:pt x="149" y="119"/>
                      </a:lnTo>
                      <a:lnTo>
                        <a:pt x="147" y="122"/>
                      </a:lnTo>
                      <a:lnTo>
                        <a:pt x="147" y="125"/>
                      </a:lnTo>
                      <a:lnTo>
                        <a:pt x="150" y="132"/>
                      </a:lnTo>
                      <a:lnTo>
                        <a:pt x="153" y="133"/>
                      </a:lnTo>
                      <a:lnTo>
                        <a:pt x="155" y="135"/>
                      </a:lnTo>
                      <a:lnTo>
                        <a:pt x="158" y="139"/>
                      </a:lnTo>
                      <a:lnTo>
                        <a:pt x="163" y="150"/>
                      </a:lnTo>
                      <a:lnTo>
                        <a:pt x="169" y="163"/>
                      </a:lnTo>
                      <a:lnTo>
                        <a:pt x="177" y="174"/>
                      </a:lnTo>
                      <a:lnTo>
                        <a:pt x="183" y="183"/>
                      </a:lnTo>
                      <a:lnTo>
                        <a:pt x="186" y="186"/>
                      </a:lnTo>
                      <a:lnTo>
                        <a:pt x="186" y="194"/>
                      </a:lnTo>
                      <a:lnTo>
                        <a:pt x="194" y="194"/>
                      </a:lnTo>
                      <a:lnTo>
                        <a:pt x="199" y="196"/>
                      </a:lnTo>
                      <a:lnTo>
                        <a:pt x="203" y="196"/>
                      </a:lnTo>
                      <a:lnTo>
                        <a:pt x="195" y="210"/>
                      </a:lnTo>
                      <a:lnTo>
                        <a:pt x="189" y="224"/>
                      </a:lnTo>
                      <a:lnTo>
                        <a:pt x="186" y="238"/>
                      </a:lnTo>
                      <a:lnTo>
                        <a:pt x="189" y="252"/>
                      </a:lnTo>
                      <a:lnTo>
                        <a:pt x="186" y="253"/>
                      </a:lnTo>
                      <a:lnTo>
                        <a:pt x="183" y="253"/>
                      </a:lnTo>
                      <a:lnTo>
                        <a:pt x="181" y="252"/>
                      </a:lnTo>
                      <a:lnTo>
                        <a:pt x="181" y="275"/>
                      </a:lnTo>
                      <a:lnTo>
                        <a:pt x="183" y="278"/>
                      </a:lnTo>
                      <a:lnTo>
                        <a:pt x="184" y="280"/>
                      </a:lnTo>
                      <a:lnTo>
                        <a:pt x="186" y="283"/>
                      </a:lnTo>
                      <a:lnTo>
                        <a:pt x="192" y="283"/>
                      </a:lnTo>
                      <a:lnTo>
                        <a:pt x="195" y="282"/>
                      </a:lnTo>
                      <a:lnTo>
                        <a:pt x="197" y="278"/>
                      </a:lnTo>
                      <a:lnTo>
                        <a:pt x="202" y="274"/>
                      </a:lnTo>
                      <a:lnTo>
                        <a:pt x="205" y="272"/>
                      </a:lnTo>
                      <a:lnTo>
                        <a:pt x="208" y="272"/>
                      </a:lnTo>
                      <a:lnTo>
                        <a:pt x="211" y="275"/>
                      </a:lnTo>
                      <a:lnTo>
                        <a:pt x="214" y="285"/>
                      </a:lnTo>
                      <a:lnTo>
                        <a:pt x="219" y="296"/>
                      </a:lnTo>
                      <a:lnTo>
                        <a:pt x="222" y="308"/>
                      </a:lnTo>
                      <a:lnTo>
                        <a:pt x="225" y="316"/>
                      </a:lnTo>
                      <a:lnTo>
                        <a:pt x="227" y="321"/>
                      </a:lnTo>
                      <a:lnTo>
                        <a:pt x="227" y="324"/>
                      </a:lnTo>
                      <a:lnTo>
                        <a:pt x="225" y="327"/>
                      </a:lnTo>
                      <a:lnTo>
                        <a:pt x="224" y="328"/>
                      </a:lnTo>
                      <a:lnTo>
                        <a:pt x="224" y="330"/>
                      </a:lnTo>
                      <a:lnTo>
                        <a:pt x="222" y="333"/>
                      </a:lnTo>
                      <a:lnTo>
                        <a:pt x="227" y="335"/>
                      </a:lnTo>
                      <a:lnTo>
                        <a:pt x="230" y="338"/>
                      </a:lnTo>
                      <a:lnTo>
                        <a:pt x="233" y="339"/>
                      </a:lnTo>
                      <a:lnTo>
                        <a:pt x="238" y="339"/>
                      </a:lnTo>
                      <a:lnTo>
                        <a:pt x="247" y="372"/>
                      </a:lnTo>
                      <a:lnTo>
                        <a:pt x="250" y="372"/>
                      </a:lnTo>
                      <a:lnTo>
                        <a:pt x="252" y="371"/>
                      </a:lnTo>
                      <a:lnTo>
                        <a:pt x="253" y="371"/>
                      </a:lnTo>
                      <a:lnTo>
                        <a:pt x="256" y="368"/>
                      </a:lnTo>
                      <a:lnTo>
                        <a:pt x="263" y="368"/>
                      </a:lnTo>
                      <a:lnTo>
                        <a:pt x="266" y="369"/>
                      </a:lnTo>
                      <a:lnTo>
                        <a:pt x="269" y="372"/>
                      </a:lnTo>
                      <a:lnTo>
                        <a:pt x="272" y="372"/>
                      </a:lnTo>
                      <a:lnTo>
                        <a:pt x="285" y="366"/>
                      </a:lnTo>
                      <a:lnTo>
                        <a:pt x="296" y="368"/>
                      </a:lnTo>
                      <a:lnTo>
                        <a:pt x="305" y="372"/>
                      </a:lnTo>
                      <a:lnTo>
                        <a:pt x="316" y="374"/>
                      </a:lnTo>
                      <a:lnTo>
                        <a:pt x="319" y="374"/>
                      </a:lnTo>
                      <a:lnTo>
                        <a:pt x="324" y="369"/>
                      </a:lnTo>
                      <a:lnTo>
                        <a:pt x="327" y="368"/>
                      </a:lnTo>
                      <a:lnTo>
                        <a:pt x="325" y="368"/>
                      </a:lnTo>
                      <a:lnTo>
                        <a:pt x="328" y="361"/>
                      </a:lnTo>
                      <a:lnTo>
                        <a:pt x="335" y="358"/>
                      </a:lnTo>
                      <a:lnTo>
                        <a:pt x="338" y="364"/>
                      </a:lnTo>
                      <a:lnTo>
                        <a:pt x="339" y="369"/>
                      </a:lnTo>
                      <a:lnTo>
                        <a:pt x="342" y="375"/>
                      </a:lnTo>
                      <a:lnTo>
                        <a:pt x="347" y="380"/>
                      </a:lnTo>
                      <a:lnTo>
                        <a:pt x="324" y="561"/>
                      </a:lnTo>
                      <a:lnTo>
                        <a:pt x="159" y="538"/>
                      </a:lnTo>
                      <a:lnTo>
                        <a:pt x="109" y="530"/>
                      </a:lnTo>
                      <a:lnTo>
                        <a:pt x="55" y="521"/>
                      </a:lnTo>
                      <a:lnTo>
                        <a:pt x="0" y="508"/>
                      </a:lnTo>
                      <a:lnTo>
                        <a:pt x="27" y="386"/>
                      </a:lnTo>
                      <a:lnTo>
                        <a:pt x="27" y="378"/>
                      </a:lnTo>
                      <a:lnTo>
                        <a:pt x="33" y="360"/>
                      </a:lnTo>
                      <a:lnTo>
                        <a:pt x="39" y="353"/>
                      </a:lnTo>
                      <a:lnTo>
                        <a:pt x="39" y="350"/>
                      </a:lnTo>
                      <a:lnTo>
                        <a:pt x="36" y="344"/>
                      </a:lnTo>
                      <a:lnTo>
                        <a:pt x="34" y="343"/>
                      </a:lnTo>
                      <a:lnTo>
                        <a:pt x="27" y="343"/>
                      </a:lnTo>
                      <a:lnTo>
                        <a:pt x="25" y="341"/>
                      </a:lnTo>
                      <a:lnTo>
                        <a:pt x="25" y="339"/>
                      </a:lnTo>
                      <a:lnTo>
                        <a:pt x="28" y="328"/>
                      </a:lnTo>
                      <a:lnTo>
                        <a:pt x="33" y="319"/>
                      </a:lnTo>
                      <a:lnTo>
                        <a:pt x="41" y="311"/>
                      </a:lnTo>
                      <a:lnTo>
                        <a:pt x="48" y="305"/>
                      </a:lnTo>
                      <a:lnTo>
                        <a:pt x="53" y="297"/>
                      </a:lnTo>
                      <a:lnTo>
                        <a:pt x="58" y="285"/>
                      </a:lnTo>
                      <a:lnTo>
                        <a:pt x="66" y="272"/>
                      </a:lnTo>
                      <a:lnTo>
                        <a:pt x="80" y="258"/>
                      </a:lnTo>
                      <a:lnTo>
                        <a:pt x="81" y="255"/>
                      </a:lnTo>
                      <a:lnTo>
                        <a:pt x="83" y="250"/>
                      </a:lnTo>
                      <a:lnTo>
                        <a:pt x="80" y="238"/>
                      </a:lnTo>
                      <a:lnTo>
                        <a:pt x="72" y="227"/>
                      </a:lnTo>
                      <a:lnTo>
                        <a:pt x="64" y="219"/>
                      </a:lnTo>
                      <a:lnTo>
                        <a:pt x="67" y="217"/>
                      </a:lnTo>
                      <a:lnTo>
                        <a:pt x="66" y="210"/>
                      </a:lnTo>
                      <a:lnTo>
                        <a:pt x="67" y="197"/>
                      </a:lnTo>
                      <a:lnTo>
                        <a:pt x="67" y="183"/>
                      </a:lnTo>
                      <a:lnTo>
                        <a:pt x="106" y="0"/>
                      </a:lnTo>
                      <a:close/>
                    </a:path>
                  </a:pathLst>
                </a:custGeom>
                <a:grpFill/>
                <a:ln w="6350" cmpd="sng">
                  <a:solidFill>
                    <a:schemeClr val="bg2"/>
                  </a:solidFill>
                  <a:round/>
                  <a:headEnd/>
                  <a:tailEnd/>
                </a:ln>
              </p:spPr>
              <p:txBody>
                <a:bodyPr/>
                <a:lstStyle/>
                <a:p>
                  <a:endParaRPr lang="en-US"/>
                </a:p>
              </p:txBody>
            </p:sp>
            <p:sp>
              <p:nvSpPr>
                <p:cNvPr id="93" name="Freeform 92"/>
                <p:cNvSpPr>
                  <a:spLocks/>
                </p:cNvSpPr>
                <p:nvPr/>
              </p:nvSpPr>
              <p:spPr bwMode="gray">
                <a:xfrm>
                  <a:off x="2951162" y="2951163"/>
                  <a:ext cx="315912" cy="258762"/>
                </a:xfrm>
                <a:custGeom>
                  <a:avLst/>
                  <a:gdLst/>
                  <a:ahLst/>
                  <a:cxnLst>
                    <a:cxn ang="0">
                      <a:pos x="34" y="0"/>
                    </a:cxn>
                    <a:cxn ang="0">
                      <a:pos x="39" y="0"/>
                    </a:cxn>
                    <a:cxn ang="0">
                      <a:pos x="53" y="3"/>
                    </a:cxn>
                    <a:cxn ang="0">
                      <a:pos x="75" y="4"/>
                    </a:cxn>
                    <a:cxn ang="0">
                      <a:pos x="105" y="9"/>
                    </a:cxn>
                    <a:cxn ang="0">
                      <a:pos x="139" y="12"/>
                    </a:cxn>
                    <a:cxn ang="0">
                      <a:pos x="177" y="17"/>
                    </a:cxn>
                    <a:cxn ang="0">
                      <a:pos x="219" y="21"/>
                    </a:cxn>
                    <a:cxn ang="0">
                      <a:pos x="264" y="25"/>
                    </a:cxn>
                    <a:cxn ang="0">
                      <a:pos x="310" y="29"/>
                    </a:cxn>
                    <a:cxn ang="0">
                      <a:pos x="355" y="32"/>
                    </a:cxn>
                    <a:cxn ang="0">
                      <a:pos x="399" y="34"/>
                    </a:cxn>
                    <a:cxn ang="0">
                      <a:pos x="389" y="325"/>
                    </a:cxn>
                    <a:cxn ang="0">
                      <a:pos x="389" y="323"/>
                    </a:cxn>
                    <a:cxn ang="0">
                      <a:pos x="355" y="322"/>
                    </a:cxn>
                    <a:cxn ang="0">
                      <a:pos x="317" y="320"/>
                    </a:cxn>
                    <a:cxn ang="0">
                      <a:pos x="281" y="317"/>
                    </a:cxn>
                    <a:cxn ang="0">
                      <a:pos x="244" y="315"/>
                    </a:cxn>
                    <a:cxn ang="0">
                      <a:pos x="208" y="312"/>
                    </a:cxn>
                    <a:cxn ang="0">
                      <a:pos x="177" y="311"/>
                    </a:cxn>
                    <a:cxn ang="0">
                      <a:pos x="148" y="309"/>
                    </a:cxn>
                    <a:cxn ang="0">
                      <a:pos x="127" y="307"/>
                    </a:cxn>
                    <a:cxn ang="0">
                      <a:pos x="113" y="306"/>
                    </a:cxn>
                    <a:cxn ang="0">
                      <a:pos x="108" y="306"/>
                    </a:cxn>
                    <a:cxn ang="0">
                      <a:pos x="0" y="290"/>
                    </a:cxn>
                    <a:cxn ang="0">
                      <a:pos x="8" y="218"/>
                    </a:cxn>
                    <a:cxn ang="0">
                      <a:pos x="31" y="37"/>
                    </a:cxn>
                    <a:cxn ang="0">
                      <a:pos x="34" y="0"/>
                    </a:cxn>
                  </a:cxnLst>
                  <a:rect l="0" t="0" r="r" b="b"/>
                  <a:pathLst>
                    <a:path w="399" h="325">
                      <a:moveTo>
                        <a:pt x="34" y="0"/>
                      </a:moveTo>
                      <a:lnTo>
                        <a:pt x="39" y="0"/>
                      </a:lnTo>
                      <a:lnTo>
                        <a:pt x="53" y="3"/>
                      </a:lnTo>
                      <a:lnTo>
                        <a:pt x="75" y="4"/>
                      </a:lnTo>
                      <a:lnTo>
                        <a:pt x="105" y="9"/>
                      </a:lnTo>
                      <a:lnTo>
                        <a:pt x="139" y="12"/>
                      </a:lnTo>
                      <a:lnTo>
                        <a:pt x="177" y="17"/>
                      </a:lnTo>
                      <a:lnTo>
                        <a:pt x="219" y="21"/>
                      </a:lnTo>
                      <a:lnTo>
                        <a:pt x="264" y="25"/>
                      </a:lnTo>
                      <a:lnTo>
                        <a:pt x="310" y="29"/>
                      </a:lnTo>
                      <a:lnTo>
                        <a:pt x="355" y="32"/>
                      </a:lnTo>
                      <a:lnTo>
                        <a:pt x="399" y="34"/>
                      </a:lnTo>
                      <a:lnTo>
                        <a:pt x="389" y="325"/>
                      </a:lnTo>
                      <a:lnTo>
                        <a:pt x="389" y="323"/>
                      </a:lnTo>
                      <a:lnTo>
                        <a:pt x="355" y="322"/>
                      </a:lnTo>
                      <a:lnTo>
                        <a:pt x="317" y="320"/>
                      </a:lnTo>
                      <a:lnTo>
                        <a:pt x="281" y="317"/>
                      </a:lnTo>
                      <a:lnTo>
                        <a:pt x="244" y="315"/>
                      </a:lnTo>
                      <a:lnTo>
                        <a:pt x="208" y="312"/>
                      </a:lnTo>
                      <a:lnTo>
                        <a:pt x="177" y="311"/>
                      </a:lnTo>
                      <a:lnTo>
                        <a:pt x="148" y="309"/>
                      </a:lnTo>
                      <a:lnTo>
                        <a:pt x="127" y="307"/>
                      </a:lnTo>
                      <a:lnTo>
                        <a:pt x="113" y="306"/>
                      </a:lnTo>
                      <a:lnTo>
                        <a:pt x="108" y="306"/>
                      </a:lnTo>
                      <a:lnTo>
                        <a:pt x="0" y="290"/>
                      </a:lnTo>
                      <a:lnTo>
                        <a:pt x="8" y="218"/>
                      </a:lnTo>
                      <a:lnTo>
                        <a:pt x="31" y="37"/>
                      </a:lnTo>
                      <a:lnTo>
                        <a:pt x="34" y="0"/>
                      </a:lnTo>
                      <a:close/>
                    </a:path>
                  </a:pathLst>
                </a:custGeom>
                <a:grpFill/>
                <a:ln w="6350" cmpd="sng">
                  <a:solidFill>
                    <a:schemeClr val="bg2"/>
                  </a:solidFill>
                  <a:round/>
                  <a:headEnd/>
                  <a:tailEnd/>
                </a:ln>
              </p:spPr>
              <p:txBody>
                <a:bodyPr/>
                <a:lstStyle/>
                <a:p>
                  <a:endParaRPr lang="en-US"/>
                </a:p>
              </p:txBody>
            </p:sp>
            <p:sp>
              <p:nvSpPr>
                <p:cNvPr id="94" name="Freeform 93"/>
                <p:cNvSpPr>
                  <a:spLocks/>
                </p:cNvSpPr>
                <p:nvPr/>
              </p:nvSpPr>
              <p:spPr bwMode="gray">
                <a:xfrm>
                  <a:off x="2811462" y="2687638"/>
                  <a:ext cx="466725" cy="293687"/>
                </a:xfrm>
                <a:custGeom>
                  <a:avLst/>
                  <a:gdLst/>
                  <a:ahLst/>
                  <a:cxnLst>
                    <a:cxn ang="0">
                      <a:pos x="44" y="6"/>
                    </a:cxn>
                    <a:cxn ang="0">
                      <a:pos x="89" y="15"/>
                    </a:cxn>
                    <a:cxn ang="0">
                      <a:pos x="107" y="18"/>
                    </a:cxn>
                    <a:cxn ang="0">
                      <a:pos x="155" y="28"/>
                    </a:cxn>
                    <a:cxn ang="0">
                      <a:pos x="241" y="42"/>
                    </a:cxn>
                    <a:cxn ang="0">
                      <a:pos x="285" y="48"/>
                    </a:cxn>
                    <a:cxn ang="0">
                      <a:pos x="304" y="51"/>
                    </a:cxn>
                    <a:cxn ang="0">
                      <a:pos x="455" y="68"/>
                    </a:cxn>
                    <a:cxn ang="0">
                      <a:pos x="588" y="76"/>
                    </a:cxn>
                    <a:cxn ang="0">
                      <a:pos x="576" y="365"/>
                    </a:cxn>
                    <a:cxn ang="0">
                      <a:pos x="532" y="365"/>
                    </a:cxn>
                    <a:cxn ang="0">
                      <a:pos x="441" y="358"/>
                    </a:cxn>
                    <a:cxn ang="0">
                      <a:pos x="354" y="350"/>
                    </a:cxn>
                    <a:cxn ang="0">
                      <a:pos x="282" y="342"/>
                    </a:cxn>
                    <a:cxn ang="0">
                      <a:pos x="230" y="336"/>
                    </a:cxn>
                    <a:cxn ang="0">
                      <a:pos x="211" y="333"/>
                    </a:cxn>
                    <a:cxn ang="0">
                      <a:pos x="203" y="365"/>
                    </a:cxn>
                    <a:cxn ang="0">
                      <a:pos x="199" y="354"/>
                    </a:cxn>
                    <a:cxn ang="0">
                      <a:pos x="189" y="351"/>
                    </a:cxn>
                    <a:cxn ang="0">
                      <a:pos x="188" y="358"/>
                    </a:cxn>
                    <a:cxn ang="0">
                      <a:pos x="180" y="364"/>
                    </a:cxn>
                    <a:cxn ang="0">
                      <a:pos x="166" y="362"/>
                    </a:cxn>
                    <a:cxn ang="0">
                      <a:pos x="146" y="356"/>
                    </a:cxn>
                    <a:cxn ang="0">
                      <a:pos x="130" y="362"/>
                    </a:cxn>
                    <a:cxn ang="0">
                      <a:pos x="124" y="358"/>
                    </a:cxn>
                    <a:cxn ang="0">
                      <a:pos x="114" y="361"/>
                    </a:cxn>
                    <a:cxn ang="0">
                      <a:pos x="111" y="362"/>
                    </a:cxn>
                    <a:cxn ang="0">
                      <a:pos x="99" y="329"/>
                    </a:cxn>
                    <a:cxn ang="0">
                      <a:pos x="91" y="328"/>
                    </a:cxn>
                    <a:cxn ang="0">
                      <a:pos x="83" y="323"/>
                    </a:cxn>
                    <a:cxn ang="0">
                      <a:pos x="85" y="318"/>
                    </a:cxn>
                    <a:cxn ang="0">
                      <a:pos x="88" y="314"/>
                    </a:cxn>
                    <a:cxn ang="0">
                      <a:pos x="86" y="306"/>
                    </a:cxn>
                    <a:cxn ang="0">
                      <a:pos x="80" y="286"/>
                    </a:cxn>
                    <a:cxn ang="0">
                      <a:pos x="72" y="265"/>
                    </a:cxn>
                    <a:cxn ang="0">
                      <a:pos x="66" y="262"/>
                    </a:cxn>
                    <a:cxn ang="0">
                      <a:pos x="58" y="268"/>
                    </a:cxn>
                    <a:cxn ang="0">
                      <a:pos x="53" y="273"/>
                    </a:cxn>
                    <a:cxn ang="0">
                      <a:pos x="45" y="270"/>
                    </a:cxn>
                    <a:cxn ang="0">
                      <a:pos x="42" y="265"/>
                    </a:cxn>
                    <a:cxn ang="0">
                      <a:pos x="44" y="243"/>
                    </a:cxn>
                    <a:cxn ang="0">
                      <a:pos x="50" y="242"/>
                    </a:cxn>
                    <a:cxn ang="0">
                      <a:pos x="50" y="214"/>
                    </a:cxn>
                    <a:cxn ang="0">
                      <a:pos x="64" y="186"/>
                    </a:cxn>
                    <a:cxn ang="0">
                      <a:pos x="55" y="184"/>
                    </a:cxn>
                    <a:cxn ang="0">
                      <a:pos x="47" y="176"/>
                    </a:cxn>
                    <a:cxn ang="0">
                      <a:pos x="38" y="164"/>
                    </a:cxn>
                    <a:cxn ang="0">
                      <a:pos x="24" y="140"/>
                    </a:cxn>
                    <a:cxn ang="0">
                      <a:pos x="16" y="125"/>
                    </a:cxn>
                    <a:cxn ang="0">
                      <a:pos x="11" y="122"/>
                    </a:cxn>
                    <a:cxn ang="0">
                      <a:pos x="8" y="112"/>
                    </a:cxn>
                    <a:cxn ang="0">
                      <a:pos x="10" y="107"/>
                    </a:cxn>
                    <a:cxn ang="0">
                      <a:pos x="11" y="100"/>
                    </a:cxn>
                    <a:cxn ang="0">
                      <a:pos x="5" y="82"/>
                    </a:cxn>
                    <a:cxn ang="0">
                      <a:pos x="0" y="68"/>
                    </a:cxn>
                    <a:cxn ang="0">
                      <a:pos x="13" y="0"/>
                    </a:cxn>
                  </a:cxnLst>
                  <a:rect l="0" t="0" r="r" b="b"/>
                  <a:pathLst>
                    <a:path w="588" h="370">
                      <a:moveTo>
                        <a:pt x="13" y="0"/>
                      </a:moveTo>
                      <a:lnTo>
                        <a:pt x="44" y="6"/>
                      </a:lnTo>
                      <a:lnTo>
                        <a:pt x="71" y="12"/>
                      </a:lnTo>
                      <a:lnTo>
                        <a:pt x="89" y="15"/>
                      </a:lnTo>
                      <a:lnTo>
                        <a:pt x="102" y="18"/>
                      </a:lnTo>
                      <a:lnTo>
                        <a:pt x="107" y="18"/>
                      </a:lnTo>
                      <a:lnTo>
                        <a:pt x="128" y="23"/>
                      </a:lnTo>
                      <a:lnTo>
                        <a:pt x="155" y="28"/>
                      </a:lnTo>
                      <a:lnTo>
                        <a:pt x="185" y="32"/>
                      </a:lnTo>
                      <a:lnTo>
                        <a:pt x="241" y="42"/>
                      </a:lnTo>
                      <a:lnTo>
                        <a:pt x="266" y="47"/>
                      </a:lnTo>
                      <a:lnTo>
                        <a:pt x="285" y="48"/>
                      </a:lnTo>
                      <a:lnTo>
                        <a:pt x="299" y="51"/>
                      </a:lnTo>
                      <a:lnTo>
                        <a:pt x="304" y="51"/>
                      </a:lnTo>
                      <a:lnTo>
                        <a:pt x="380" y="61"/>
                      </a:lnTo>
                      <a:lnTo>
                        <a:pt x="455" y="68"/>
                      </a:lnTo>
                      <a:lnTo>
                        <a:pt x="526" y="73"/>
                      </a:lnTo>
                      <a:lnTo>
                        <a:pt x="588" y="76"/>
                      </a:lnTo>
                      <a:lnTo>
                        <a:pt x="580" y="295"/>
                      </a:lnTo>
                      <a:lnTo>
                        <a:pt x="576" y="365"/>
                      </a:lnTo>
                      <a:lnTo>
                        <a:pt x="576" y="367"/>
                      </a:lnTo>
                      <a:lnTo>
                        <a:pt x="532" y="365"/>
                      </a:lnTo>
                      <a:lnTo>
                        <a:pt x="487" y="362"/>
                      </a:lnTo>
                      <a:lnTo>
                        <a:pt x="441" y="358"/>
                      </a:lnTo>
                      <a:lnTo>
                        <a:pt x="396" y="354"/>
                      </a:lnTo>
                      <a:lnTo>
                        <a:pt x="354" y="350"/>
                      </a:lnTo>
                      <a:lnTo>
                        <a:pt x="316" y="345"/>
                      </a:lnTo>
                      <a:lnTo>
                        <a:pt x="282" y="342"/>
                      </a:lnTo>
                      <a:lnTo>
                        <a:pt x="252" y="337"/>
                      </a:lnTo>
                      <a:lnTo>
                        <a:pt x="230" y="336"/>
                      </a:lnTo>
                      <a:lnTo>
                        <a:pt x="216" y="333"/>
                      </a:lnTo>
                      <a:lnTo>
                        <a:pt x="211" y="333"/>
                      </a:lnTo>
                      <a:lnTo>
                        <a:pt x="208" y="370"/>
                      </a:lnTo>
                      <a:lnTo>
                        <a:pt x="203" y="365"/>
                      </a:lnTo>
                      <a:lnTo>
                        <a:pt x="200" y="359"/>
                      </a:lnTo>
                      <a:lnTo>
                        <a:pt x="199" y="354"/>
                      </a:lnTo>
                      <a:lnTo>
                        <a:pt x="196" y="348"/>
                      </a:lnTo>
                      <a:lnTo>
                        <a:pt x="189" y="351"/>
                      </a:lnTo>
                      <a:lnTo>
                        <a:pt x="186" y="358"/>
                      </a:lnTo>
                      <a:lnTo>
                        <a:pt x="188" y="358"/>
                      </a:lnTo>
                      <a:lnTo>
                        <a:pt x="185" y="359"/>
                      </a:lnTo>
                      <a:lnTo>
                        <a:pt x="180" y="364"/>
                      </a:lnTo>
                      <a:lnTo>
                        <a:pt x="177" y="364"/>
                      </a:lnTo>
                      <a:lnTo>
                        <a:pt x="166" y="362"/>
                      </a:lnTo>
                      <a:lnTo>
                        <a:pt x="157" y="358"/>
                      </a:lnTo>
                      <a:lnTo>
                        <a:pt x="146" y="356"/>
                      </a:lnTo>
                      <a:lnTo>
                        <a:pt x="133" y="362"/>
                      </a:lnTo>
                      <a:lnTo>
                        <a:pt x="130" y="362"/>
                      </a:lnTo>
                      <a:lnTo>
                        <a:pt x="127" y="359"/>
                      </a:lnTo>
                      <a:lnTo>
                        <a:pt x="124" y="358"/>
                      </a:lnTo>
                      <a:lnTo>
                        <a:pt x="117" y="358"/>
                      </a:lnTo>
                      <a:lnTo>
                        <a:pt x="114" y="361"/>
                      </a:lnTo>
                      <a:lnTo>
                        <a:pt x="113" y="361"/>
                      </a:lnTo>
                      <a:lnTo>
                        <a:pt x="111" y="362"/>
                      </a:lnTo>
                      <a:lnTo>
                        <a:pt x="108" y="362"/>
                      </a:lnTo>
                      <a:lnTo>
                        <a:pt x="99" y="329"/>
                      </a:lnTo>
                      <a:lnTo>
                        <a:pt x="94" y="329"/>
                      </a:lnTo>
                      <a:lnTo>
                        <a:pt x="91" y="328"/>
                      </a:lnTo>
                      <a:lnTo>
                        <a:pt x="88" y="325"/>
                      </a:lnTo>
                      <a:lnTo>
                        <a:pt x="83" y="323"/>
                      </a:lnTo>
                      <a:lnTo>
                        <a:pt x="85" y="320"/>
                      </a:lnTo>
                      <a:lnTo>
                        <a:pt x="85" y="318"/>
                      </a:lnTo>
                      <a:lnTo>
                        <a:pt x="86" y="317"/>
                      </a:lnTo>
                      <a:lnTo>
                        <a:pt x="88" y="314"/>
                      </a:lnTo>
                      <a:lnTo>
                        <a:pt x="88" y="311"/>
                      </a:lnTo>
                      <a:lnTo>
                        <a:pt x="86" y="306"/>
                      </a:lnTo>
                      <a:lnTo>
                        <a:pt x="83" y="298"/>
                      </a:lnTo>
                      <a:lnTo>
                        <a:pt x="80" y="286"/>
                      </a:lnTo>
                      <a:lnTo>
                        <a:pt x="75" y="275"/>
                      </a:lnTo>
                      <a:lnTo>
                        <a:pt x="72" y="265"/>
                      </a:lnTo>
                      <a:lnTo>
                        <a:pt x="69" y="262"/>
                      </a:lnTo>
                      <a:lnTo>
                        <a:pt x="66" y="262"/>
                      </a:lnTo>
                      <a:lnTo>
                        <a:pt x="63" y="264"/>
                      </a:lnTo>
                      <a:lnTo>
                        <a:pt x="58" y="268"/>
                      </a:lnTo>
                      <a:lnTo>
                        <a:pt x="56" y="272"/>
                      </a:lnTo>
                      <a:lnTo>
                        <a:pt x="53" y="273"/>
                      </a:lnTo>
                      <a:lnTo>
                        <a:pt x="47" y="273"/>
                      </a:lnTo>
                      <a:lnTo>
                        <a:pt x="45" y="270"/>
                      </a:lnTo>
                      <a:lnTo>
                        <a:pt x="44" y="268"/>
                      </a:lnTo>
                      <a:lnTo>
                        <a:pt x="42" y="265"/>
                      </a:lnTo>
                      <a:lnTo>
                        <a:pt x="42" y="242"/>
                      </a:lnTo>
                      <a:lnTo>
                        <a:pt x="44" y="243"/>
                      </a:lnTo>
                      <a:lnTo>
                        <a:pt x="47" y="243"/>
                      </a:lnTo>
                      <a:lnTo>
                        <a:pt x="50" y="242"/>
                      </a:lnTo>
                      <a:lnTo>
                        <a:pt x="47" y="228"/>
                      </a:lnTo>
                      <a:lnTo>
                        <a:pt x="50" y="214"/>
                      </a:lnTo>
                      <a:lnTo>
                        <a:pt x="56" y="200"/>
                      </a:lnTo>
                      <a:lnTo>
                        <a:pt x="64" y="186"/>
                      </a:lnTo>
                      <a:lnTo>
                        <a:pt x="60" y="186"/>
                      </a:lnTo>
                      <a:lnTo>
                        <a:pt x="55" y="184"/>
                      </a:lnTo>
                      <a:lnTo>
                        <a:pt x="47" y="184"/>
                      </a:lnTo>
                      <a:lnTo>
                        <a:pt x="47" y="176"/>
                      </a:lnTo>
                      <a:lnTo>
                        <a:pt x="44" y="173"/>
                      </a:lnTo>
                      <a:lnTo>
                        <a:pt x="38" y="164"/>
                      </a:lnTo>
                      <a:lnTo>
                        <a:pt x="30" y="153"/>
                      </a:lnTo>
                      <a:lnTo>
                        <a:pt x="24" y="140"/>
                      </a:lnTo>
                      <a:lnTo>
                        <a:pt x="19" y="129"/>
                      </a:lnTo>
                      <a:lnTo>
                        <a:pt x="16" y="125"/>
                      </a:lnTo>
                      <a:lnTo>
                        <a:pt x="14" y="123"/>
                      </a:lnTo>
                      <a:lnTo>
                        <a:pt x="11" y="122"/>
                      </a:lnTo>
                      <a:lnTo>
                        <a:pt x="8" y="115"/>
                      </a:lnTo>
                      <a:lnTo>
                        <a:pt x="8" y="112"/>
                      </a:lnTo>
                      <a:lnTo>
                        <a:pt x="10" y="109"/>
                      </a:lnTo>
                      <a:lnTo>
                        <a:pt x="10" y="107"/>
                      </a:lnTo>
                      <a:lnTo>
                        <a:pt x="11" y="104"/>
                      </a:lnTo>
                      <a:lnTo>
                        <a:pt x="11" y="100"/>
                      </a:lnTo>
                      <a:lnTo>
                        <a:pt x="10" y="90"/>
                      </a:lnTo>
                      <a:lnTo>
                        <a:pt x="5" y="82"/>
                      </a:lnTo>
                      <a:lnTo>
                        <a:pt x="2" y="76"/>
                      </a:lnTo>
                      <a:lnTo>
                        <a:pt x="0" y="68"/>
                      </a:lnTo>
                      <a:lnTo>
                        <a:pt x="0" y="62"/>
                      </a:lnTo>
                      <a:lnTo>
                        <a:pt x="13" y="0"/>
                      </a:lnTo>
                      <a:close/>
                    </a:path>
                  </a:pathLst>
                </a:custGeom>
                <a:grpFill/>
                <a:ln w="6350" cmpd="sng">
                  <a:solidFill>
                    <a:schemeClr val="bg2"/>
                  </a:solidFill>
                  <a:round/>
                  <a:headEnd/>
                  <a:tailEnd/>
                </a:ln>
              </p:spPr>
              <p:txBody>
                <a:bodyPr/>
                <a:lstStyle/>
                <a:p>
                  <a:endParaRPr lang="en-US"/>
                </a:p>
              </p:txBody>
            </p:sp>
            <p:sp>
              <p:nvSpPr>
                <p:cNvPr id="95" name="Freeform 94"/>
                <p:cNvSpPr>
                  <a:spLocks/>
                </p:cNvSpPr>
                <p:nvPr/>
              </p:nvSpPr>
              <p:spPr bwMode="gray">
                <a:xfrm>
                  <a:off x="3271837" y="2747963"/>
                  <a:ext cx="295275" cy="179387"/>
                </a:xfrm>
                <a:custGeom>
                  <a:avLst/>
                  <a:gdLst/>
                  <a:ahLst/>
                  <a:cxnLst>
                    <a:cxn ang="0">
                      <a:pos x="8" y="0"/>
                    </a:cxn>
                    <a:cxn ang="0">
                      <a:pos x="52" y="2"/>
                    </a:cxn>
                    <a:cxn ang="0">
                      <a:pos x="88" y="3"/>
                    </a:cxn>
                    <a:cxn ang="0">
                      <a:pos x="234" y="3"/>
                    </a:cxn>
                    <a:cxn ang="0">
                      <a:pos x="282" y="2"/>
                    </a:cxn>
                    <a:cxn ang="0">
                      <a:pos x="329" y="0"/>
                    </a:cxn>
                    <a:cxn ang="0">
                      <a:pos x="334" y="14"/>
                    </a:cxn>
                    <a:cxn ang="0">
                      <a:pos x="337" y="30"/>
                    </a:cxn>
                    <a:cxn ang="0">
                      <a:pos x="337" y="44"/>
                    </a:cxn>
                    <a:cxn ang="0">
                      <a:pos x="338" y="63"/>
                    </a:cxn>
                    <a:cxn ang="0">
                      <a:pos x="343" y="77"/>
                    </a:cxn>
                    <a:cxn ang="0">
                      <a:pos x="349" y="89"/>
                    </a:cxn>
                    <a:cxn ang="0">
                      <a:pos x="352" y="103"/>
                    </a:cxn>
                    <a:cxn ang="0">
                      <a:pos x="354" y="121"/>
                    </a:cxn>
                    <a:cxn ang="0">
                      <a:pos x="357" y="135"/>
                    </a:cxn>
                    <a:cxn ang="0">
                      <a:pos x="357" y="161"/>
                    </a:cxn>
                    <a:cxn ang="0">
                      <a:pos x="363" y="175"/>
                    </a:cxn>
                    <a:cxn ang="0">
                      <a:pos x="370" y="191"/>
                    </a:cxn>
                    <a:cxn ang="0">
                      <a:pos x="373" y="205"/>
                    </a:cxn>
                    <a:cxn ang="0">
                      <a:pos x="373" y="210"/>
                    </a:cxn>
                    <a:cxn ang="0">
                      <a:pos x="371" y="214"/>
                    </a:cxn>
                    <a:cxn ang="0">
                      <a:pos x="370" y="217"/>
                    </a:cxn>
                    <a:cxn ang="0">
                      <a:pos x="370" y="222"/>
                    </a:cxn>
                    <a:cxn ang="0">
                      <a:pos x="348" y="222"/>
                    </a:cxn>
                    <a:cxn ang="0">
                      <a:pos x="324" y="224"/>
                    </a:cxn>
                    <a:cxn ang="0">
                      <a:pos x="293" y="224"/>
                    </a:cxn>
                    <a:cxn ang="0">
                      <a:pos x="255" y="225"/>
                    </a:cxn>
                    <a:cxn ang="0">
                      <a:pos x="169" y="225"/>
                    </a:cxn>
                    <a:cxn ang="0">
                      <a:pos x="126" y="227"/>
                    </a:cxn>
                    <a:cxn ang="0">
                      <a:pos x="82" y="225"/>
                    </a:cxn>
                    <a:cxn ang="0">
                      <a:pos x="40" y="225"/>
                    </a:cxn>
                    <a:cxn ang="0">
                      <a:pos x="0" y="224"/>
                    </a:cxn>
                    <a:cxn ang="0">
                      <a:pos x="8" y="0"/>
                    </a:cxn>
                  </a:cxnLst>
                  <a:rect l="0" t="0" r="r" b="b"/>
                  <a:pathLst>
                    <a:path w="373" h="227">
                      <a:moveTo>
                        <a:pt x="8" y="0"/>
                      </a:moveTo>
                      <a:lnTo>
                        <a:pt x="52" y="2"/>
                      </a:lnTo>
                      <a:lnTo>
                        <a:pt x="88" y="3"/>
                      </a:lnTo>
                      <a:lnTo>
                        <a:pt x="234" y="3"/>
                      </a:lnTo>
                      <a:lnTo>
                        <a:pt x="282" y="2"/>
                      </a:lnTo>
                      <a:lnTo>
                        <a:pt x="329" y="0"/>
                      </a:lnTo>
                      <a:lnTo>
                        <a:pt x="334" y="14"/>
                      </a:lnTo>
                      <a:lnTo>
                        <a:pt x="337" y="30"/>
                      </a:lnTo>
                      <a:lnTo>
                        <a:pt x="337" y="44"/>
                      </a:lnTo>
                      <a:lnTo>
                        <a:pt x="338" y="63"/>
                      </a:lnTo>
                      <a:lnTo>
                        <a:pt x="343" y="77"/>
                      </a:lnTo>
                      <a:lnTo>
                        <a:pt x="349" y="89"/>
                      </a:lnTo>
                      <a:lnTo>
                        <a:pt x="352" y="103"/>
                      </a:lnTo>
                      <a:lnTo>
                        <a:pt x="354" y="121"/>
                      </a:lnTo>
                      <a:lnTo>
                        <a:pt x="357" y="135"/>
                      </a:lnTo>
                      <a:lnTo>
                        <a:pt x="357" y="161"/>
                      </a:lnTo>
                      <a:lnTo>
                        <a:pt x="363" y="175"/>
                      </a:lnTo>
                      <a:lnTo>
                        <a:pt x="370" y="191"/>
                      </a:lnTo>
                      <a:lnTo>
                        <a:pt x="373" y="205"/>
                      </a:lnTo>
                      <a:lnTo>
                        <a:pt x="373" y="210"/>
                      </a:lnTo>
                      <a:lnTo>
                        <a:pt x="371" y="214"/>
                      </a:lnTo>
                      <a:lnTo>
                        <a:pt x="370" y="217"/>
                      </a:lnTo>
                      <a:lnTo>
                        <a:pt x="370" y="222"/>
                      </a:lnTo>
                      <a:lnTo>
                        <a:pt x="348" y="222"/>
                      </a:lnTo>
                      <a:lnTo>
                        <a:pt x="324" y="224"/>
                      </a:lnTo>
                      <a:lnTo>
                        <a:pt x="293" y="224"/>
                      </a:lnTo>
                      <a:lnTo>
                        <a:pt x="255" y="225"/>
                      </a:lnTo>
                      <a:lnTo>
                        <a:pt x="169" y="225"/>
                      </a:lnTo>
                      <a:lnTo>
                        <a:pt x="126" y="227"/>
                      </a:lnTo>
                      <a:lnTo>
                        <a:pt x="82" y="225"/>
                      </a:lnTo>
                      <a:lnTo>
                        <a:pt x="40" y="225"/>
                      </a:lnTo>
                      <a:lnTo>
                        <a:pt x="0" y="224"/>
                      </a:lnTo>
                      <a:lnTo>
                        <a:pt x="8" y="0"/>
                      </a:lnTo>
                      <a:close/>
                    </a:path>
                  </a:pathLst>
                </a:custGeom>
                <a:grpFill/>
                <a:ln w="6350" cmpd="sng">
                  <a:solidFill>
                    <a:schemeClr val="bg2"/>
                  </a:solidFill>
                  <a:round/>
                  <a:headEnd/>
                  <a:tailEnd/>
                </a:ln>
              </p:spPr>
              <p:txBody>
                <a:bodyPr/>
                <a:lstStyle/>
                <a:p>
                  <a:endParaRPr lang="en-US"/>
                </a:p>
              </p:txBody>
            </p:sp>
            <p:sp>
              <p:nvSpPr>
                <p:cNvPr id="96" name="Freeform 95"/>
                <p:cNvSpPr>
                  <a:spLocks/>
                </p:cNvSpPr>
                <p:nvPr/>
              </p:nvSpPr>
              <p:spPr bwMode="gray">
                <a:xfrm>
                  <a:off x="3263900" y="2924175"/>
                  <a:ext cx="315912" cy="198437"/>
                </a:xfrm>
                <a:custGeom>
                  <a:avLst/>
                  <a:gdLst/>
                  <a:ahLst/>
                  <a:cxnLst>
                    <a:cxn ang="0">
                      <a:pos x="357" y="0"/>
                    </a:cxn>
                    <a:cxn ang="0">
                      <a:pos x="379" y="0"/>
                    </a:cxn>
                    <a:cxn ang="0">
                      <a:pos x="379" y="3"/>
                    </a:cxn>
                    <a:cxn ang="0">
                      <a:pos x="377" y="3"/>
                    </a:cxn>
                    <a:cxn ang="0">
                      <a:pos x="377" y="5"/>
                    </a:cxn>
                    <a:cxn ang="0">
                      <a:pos x="372" y="14"/>
                    </a:cxn>
                    <a:cxn ang="0">
                      <a:pos x="369" y="17"/>
                    </a:cxn>
                    <a:cxn ang="0">
                      <a:pos x="366" y="24"/>
                    </a:cxn>
                    <a:cxn ang="0">
                      <a:pos x="369" y="30"/>
                    </a:cxn>
                    <a:cxn ang="0">
                      <a:pos x="391" y="52"/>
                    </a:cxn>
                    <a:cxn ang="0">
                      <a:pos x="397" y="177"/>
                    </a:cxn>
                    <a:cxn ang="0">
                      <a:pos x="388" y="177"/>
                    </a:cxn>
                    <a:cxn ang="0">
                      <a:pos x="391" y="185"/>
                    </a:cxn>
                    <a:cxn ang="0">
                      <a:pos x="396" y="194"/>
                    </a:cxn>
                    <a:cxn ang="0">
                      <a:pos x="397" y="203"/>
                    </a:cxn>
                    <a:cxn ang="0">
                      <a:pos x="394" y="213"/>
                    </a:cxn>
                    <a:cxn ang="0">
                      <a:pos x="388" y="228"/>
                    </a:cxn>
                    <a:cxn ang="0">
                      <a:pos x="390" y="235"/>
                    </a:cxn>
                    <a:cxn ang="0">
                      <a:pos x="391" y="239"/>
                    </a:cxn>
                    <a:cxn ang="0">
                      <a:pos x="396" y="244"/>
                    </a:cxn>
                    <a:cxn ang="0">
                      <a:pos x="399" y="250"/>
                    </a:cxn>
                    <a:cxn ang="0">
                      <a:pos x="396" y="250"/>
                    </a:cxn>
                    <a:cxn ang="0">
                      <a:pos x="394" y="249"/>
                    </a:cxn>
                    <a:cxn ang="0">
                      <a:pos x="391" y="249"/>
                    </a:cxn>
                    <a:cxn ang="0">
                      <a:pos x="382" y="239"/>
                    </a:cxn>
                    <a:cxn ang="0">
                      <a:pos x="372" y="231"/>
                    </a:cxn>
                    <a:cxn ang="0">
                      <a:pos x="360" y="225"/>
                    </a:cxn>
                    <a:cxn ang="0">
                      <a:pos x="347" y="224"/>
                    </a:cxn>
                    <a:cxn ang="0">
                      <a:pos x="336" y="225"/>
                    </a:cxn>
                    <a:cxn ang="0">
                      <a:pos x="327" y="230"/>
                    </a:cxn>
                    <a:cxn ang="0">
                      <a:pos x="319" y="231"/>
                    </a:cxn>
                    <a:cxn ang="0">
                      <a:pos x="313" y="230"/>
                    </a:cxn>
                    <a:cxn ang="0">
                      <a:pos x="294" y="221"/>
                    </a:cxn>
                    <a:cxn ang="0">
                      <a:pos x="289" y="216"/>
                    </a:cxn>
                    <a:cxn ang="0">
                      <a:pos x="275" y="217"/>
                    </a:cxn>
                    <a:cxn ang="0">
                      <a:pos x="255" y="219"/>
                    </a:cxn>
                    <a:cxn ang="0">
                      <a:pos x="228" y="221"/>
                    </a:cxn>
                    <a:cxn ang="0">
                      <a:pos x="130" y="221"/>
                    </a:cxn>
                    <a:cxn ang="0">
                      <a:pos x="97" y="219"/>
                    </a:cxn>
                    <a:cxn ang="0">
                      <a:pos x="66" y="219"/>
                    </a:cxn>
                    <a:cxn ang="0">
                      <a:pos x="39" y="217"/>
                    </a:cxn>
                    <a:cxn ang="0">
                      <a:pos x="19" y="216"/>
                    </a:cxn>
                    <a:cxn ang="0">
                      <a:pos x="0" y="216"/>
                    </a:cxn>
                    <a:cxn ang="0">
                      <a:pos x="5" y="69"/>
                    </a:cxn>
                    <a:cxn ang="0">
                      <a:pos x="5" y="67"/>
                    </a:cxn>
                    <a:cxn ang="0">
                      <a:pos x="9" y="2"/>
                    </a:cxn>
                    <a:cxn ang="0">
                      <a:pos x="49" y="3"/>
                    </a:cxn>
                    <a:cxn ang="0">
                      <a:pos x="91" y="3"/>
                    </a:cxn>
                    <a:cxn ang="0">
                      <a:pos x="135" y="5"/>
                    </a:cxn>
                    <a:cxn ang="0">
                      <a:pos x="178" y="3"/>
                    </a:cxn>
                    <a:cxn ang="0">
                      <a:pos x="264" y="3"/>
                    </a:cxn>
                    <a:cxn ang="0">
                      <a:pos x="302" y="2"/>
                    </a:cxn>
                    <a:cxn ang="0">
                      <a:pos x="333" y="2"/>
                    </a:cxn>
                    <a:cxn ang="0">
                      <a:pos x="357" y="0"/>
                    </a:cxn>
                  </a:cxnLst>
                  <a:rect l="0" t="0" r="r" b="b"/>
                  <a:pathLst>
                    <a:path w="399" h="250">
                      <a:moveTo>
                        <a:pt x="357" y="0"/>
                      </a:moveTo>
                      <a:lnTo>
                        <a:pt x="379" y="0"/>
                      </a:lnTo>
                      <a:lnTo>
                        <a:pt x="379" y="3"/>
                      </a:lnTo>
                      <a:lnTo>
                        <a:pt x="377" y="3"/>
                      </a:lnTo>
                      <a:lnTo>
                        <a:pt x="377" y="5"/>
                      </a:lnTo>
                      <a:lnTo>
                        <a:pt x="372" y="14"/>
                      </a:lnTo>
                      <a:lnTo>
                        <a:pt x="369" y="17"/>
                      </a:lnTo>
                      <a:lnTo>
                        <a:pt x="366" y="24"/>
                      </a:lnTo>
                      <a:lnTo>
                        <a:pt x="369" y="30"/>
                      </a:lnTo>
                      <a:lnTo>
                        <a:pt x="391" y="52"/>
                      </a:lnTo>
                      <a:lnTo>
                        <a:pt x="397" y="177"/>
                      </a:lnTo>
                      <a:lnTo>
                        <a:pt x="388" y="177"/>
                      </a:lnTo>
                      <a:lnTo>
                        <a:pt x="391" y="185"/>
                      </a:lnTo>
                      <a:lnTo>
                        <a:pt x="396" y="194"/>
                      </a:lnTo>
                      <a:lnTo>
                        <a:pt x="397" y="203"/>
                      </a:lnTo>
                      <a:lnTo>
                        <a:pt x="394" y="213"/>
                      </a:lnTo>
                      <a:lnTo>
                        <a:pt x="388" y="228"/>
                      </a:lnTo>
                      <a:lnTo>
                        <a:pt x="390" y="235"/>
                      </a:lnTo>
                      <a:lnTo>
                        <a:pt x="391" y="239"/>
                      </a:lnTo>
                      <a:lnTo>
                        <a:pt x="396" y="244"/>
                      </a:lnTo>
                      <a:lnTo>
                        <a:pt x="399" y="250"/>
                      </a:lnTo>
                      <a:lnTo>
                        <a:pt x="396" y="250"/>
                      </a:lnTo>
                      <a:lnTo>
                        <a:pt x="394" y="249"/>
                      </a:lnTo>
                      <a:lnTo>
                        <a:pt x="391" y="249"/>
                      </a:lnTo>
                      <a:lnTo>
                        <a:pt x="382" y="239"/>
                      </a:lnTo>
                      <a:lnTo>
                        <a:pt x="372" y="231"/>
                      </a:lnTo>
                      <a:lnTo>
                        <a:pt x="360" y="225"/>
                      </a:lnTo>
                      <a:lnTo>
                        <a:pt x="347" y="224"/>
                      </a:lnTo>
                      <a:lnTo>
                        <a:pt x="336" y="225"/>
                      </a:lnTo>
                      <a:lnTo>
                        <a:pt x="327" y="230"/>
                      </a:lnTo>
                      <a:lnTo>
                        <a:pt x="319" y="231"/>
                      </a:lnTo>
                      <a:lnTo>
                        <a:pt x="313" y="230"/>
                      </a:lnTo>
                      <a:lnTo>
                        <a:pt x="294" y="221"/>
                      </a:lnTo>
                      <a:lnTo>
                        <a:pt x="289" y="216"/>
                      </a:lnTo>
                      <a:lnTo>
                        <a:pt x="275" y="217"/>
                      </a:lnTo>
                      <a:lnTo>
                        <a:pt x="255" y="219"/>
                      </a:lnTo>
                      <a:lnTo>
                        <a:pt x="228" y="221"/>
                      </a:lnTo>
                      <a:lnTo>
                        <a:pt x="130" y="221"/>
                      </a:lnTo>
                      <a:lnTo>
                        <a:pt x="97" y="219"/>
                      </a:lnTo>
                      <a:lnTo>
                        <a:pt x="66" y="219"/>
                      </a:lnTo>
                      <a:lnTo>
                        <a:pt x="39" y="217"/>
                      </a:lnTo>
                      <a:lnTo>
                        <a:pt x="19" y="216"/>
                      </a:lnTo>
                      <a:lnTo>
                        <a:pt x="0" y="216"/>
                      </a:lnTo>
                      <a:lnTo>
                        <a:pt x="5" y="69"/>
                      </a:lnTo>
                      <a:lnTo>
                        <a:pt x="5" y="67"/>
                      </a:lnTo>
                      <a:lnTo>
                        <a:pt x="9" y="2"/>
                      </a:lnTo>
                      <a:lnTo>
                        <a:pt x="49" y="3"/>
                      </a:lnTo>
                      <a:lnTo>
                        <a:pt x="91" y="3"/>
                      </a:lnTo>
                      <a:lnTo>
                        <a:pt x="135" y="5"/>
                      </a:lnTo>
                      <a:lnTo>
                        <a:pt x="178" y="3"/>
                      </a:lnTo>
                      <a:lnTo>
                        <a:pt x="264" y="3"/>
                      </a:lnTo>
                      <a:lnTo>
                        <a:pt x="302" y="2"/>
                      </a:lnTo>
                      <a:lnTo>
                        <a:pt x="333" y="2"/>
                      </a:lnTo>
                      <a:lnTo>
                        <a:pt x="357" y="0"/>
                      </a:lnTo>
                      <a:close/>
                    </a:path>
                  </a:pathLst>
                </a:custGeom>
                <a:grpFill/>
                <a:ln w="6350" cmpd="sng">
                  <a:solidFill>
                    <a:schemeClr val="bg2"/>
                  </a:solidFill>
                  <a:round/>
                  <a:headEnd/>
                  <a:tailEnd/>
                </a:ln>
              </p:spPr>
              <p:txBody>
                <a:bodyPr/>
                <a:lstStyle/>
                <a:p>
                  <a:endParaRPr lang="en-US"/>
                </a:p>
              </p:txBody>
            </p:sp>
            <p:sp>
              <p:nvSpPr>
                <p:cNvPr id="97" name="Freeform 96"/>
                <p:cNvSpPr>
                  <a:spLocks/>
                </p:cNvSpPr>
                <p:nvPr/>
              </p:nvSpPr>
              <p:spPr bwMode="gray">
                <a:xfrm>
                  <a:off x="3532187" y="2722563"/>
                  <a:ext cx="295275" cy="341312"/>
                </a:xfrm>
                <a:custGeom>
                  <a:avLst/>
                  <a:gdLst/>
                  <a:ahLst/>
                  <a:cxnLst>
                    <a:cxn ang="0">
                      <a:pos x="111" y="10"/>
                    </a:cxn>
                    <a:cxn ang="0">
                      <a:pos x="116" y="36"/>
                    </a:cxn>
                    <a:cxn ang="0">
                      <a:pos x="139" y="50"/>
                    </a:cxn>
                    <a:cxn ang="0">
                      <a:pos x="177" y="58"/>
                    </a:cxn>
                    <a:cxn ang="0">
                      <a:pos x="186" y="54"/>
                    </a:cxn>
                    <a:cxn ang="0">
                      <a:pos x="195" y="43"/>
                    </a:cxn>
                    <a:cxn ang="0">
                      <a:pos x="219" y="55"/>
                    </a:cxn>
                    <a:cxn ang="0">
                      <a:pos x="238" y="68"/>
                    </a:cxn>
                    <a:cxn ang="0">
                      <a:pos x="244" y="64"/>
                    </a:cxn>
                    <a:cxn ang="0">
                      <a:pos x="269" y="77"/>
                    </a:cxn>
                    <a:cxn ang="0">
                      <a:pos x="294" y="72"/>
                    </a:cxn>
                    <a:cxn ang="0">
                      <a:pos x="311" y="68"/>
                    </a:cxn>
                    <a:cxn ang="0">
                      <a:pos x="330" y="71"/>
                    </a:cxn>
                    <a:cxn ang="0">
                      <a:pos x="363" y="74"/>
                    </a:cxn>
                    <a:cxn ang="0">
                      <a:pos x="371" y="71"/>
                    </a:cxn>
                    <a:cxn ang="0">
                      <a:pos x="357" y="88"/>
                    </a:cxn>
                    <a:cxn ang="0">
                      <a:pos x="307" y="121"/>
                    </a:cxn>
                    <a:cxn ang="0">
                      <a:pos x="275" y="158"/>
                    </a:cxn>
                    <a:cxn ang="0">
                      <a:pos x="253" y="180"/>
                    </a:cxn>
                    <a:cxn ang="0">
                      <a:pos x="244" y="236"/>
                    </a:cxn>
                    <a:cxn ang="0">
                      <a:pos x="228" y="261"/>
                    </a:cxn>
                    <a:cxn ang="0">
                      <a:pos x="233" y="269"/>
                    </a:cxn>
                    <a:cxn ang="0">
                      <a:pos x="241" y="277"/>
                    </a:cxn>
                    <a:cxn ang="0">
                      <a:pos x="241" y="285"/>
                    </a:cxn>
                    <a:cxn ang="0">
                      <a:pos x="244" y="327"/>
                    </a:cxn>
                    <a:cxn ang="0">
                      <a:pos x="282" y="350"/>
                    </a:cxn>
                    <a:cxn ang="0">
                      <a:pos x="291" y="360"/>
                    </a:cxn>
                    <a:cxn ang="0">
                      <a:pos x="310" y="377"/>
                    </a:cxn>
                    <a:cxn ang="0">
                      <a:pos x="330" y="408"/>
                    </a:cxn>
                    <a:cxn ang="0">
                      <a:pos x="236" y="421"/>
                    </a:cxn>
                    <a:cxn ang="0">
                      <a:pos x="170" y="422"/>
                    </a:cxn>
                    <a:cxn ang="0">
                      <a:pos x="113" y="427"/>
                    </a:cxn>
                    <a:cxn ang="0">
                      <a:pos x="102" y="430"/>
                    </a:cxn>
                    <a:cxn ang="0">
                      <a:pos x="53" y="307"/>
                    </a:cxn>
                    <a:cxn ang="0">
                      <a:pos x="31" y="272"/>
                    </a:cxn>
                    <a:cxn ang="0">
                      <a:pos x="39" y="258"/>
                    </a:cxn>
                    <a:cxn ang="0">
                      <a:pos x="42" y="247"/>
                    </a:cxn>
                    <a:cxn ang="0">
                      <a:pos x="41" y="224"/>
                    </a:cxn>
                    <a:cxn ang="0">
                      <a:pos x="28" y="168"/>
                    </a:cxn>
                    <a:cxn ang="0">
                      <a:pos x="20" y="122"/>
                    </a:cxn>
                    <a:cxn ang="0">
                      <a:pos x="8" y="77"/>
                    </a:cxn>
                    <a:cxn ang="0">
                      <a:pos x="0" y="33"/>
                    </a:cxn>
                    <a:cxn ang="0">
                      <a:pos x="80" y="30"/>
                    </a:cxn>
                    <a:cxn ang="0">
                      <a:pos x="94" y="0"/>
                    </a:cxn>
                  </a:cxnLst>
                  <a:rect l="0" t="0" r="r" b="b"/>
                  <a:pathLst>
                    <a:path w="372" h="432">
                      <a:moveTo>
                        <a:pt x="94" y="0"/>
                      </a:moveTo>
                      <a:lnTo>
                        <a:pt x="105" y="4"/>
                      </a:lnTo>
                      <a:lnTo>
                        <a:pt x="111" y="10"/>
                      </a:lnTo>
                      <a:lnTo>
                        <a:pt x="114" y="18"/>
                      </a:lnTo>
                      <a:lnTo>
                        <a:pt x="114" y="27"/>
                      </a:lnTo>
                      <a:lnTo>
                        <a:pt x="116" y="36"/>
                      </a:lnTo>
                      <a:lnTo>
                        <a:pt x="119" y="43"/>
                      </a:lnTo>
                      <a:lnTo>
                        <a:pt x="127" y="46"/>
                      </a:lnTo>
                      <a:lnTo>
                        <a:pt x="139" y="50"/>
                      </a:lnTo>
                      <a:lnTo>
                        <a:pt x="155" y="54"/>
                      </a:lnTo>
                      <a:lnTo>
                        <a:pt x="169" y="57"/>
                      </a:lnTo>
                      <a:lnTo>
                        <a:pt x="177" y="58"/>
                      </a:lnTo>
                      <a:lnTo>
                        <a:pt x="181" y="58"/>
                      </a:lnTo>
                      <a:lnTo>
                        <a:pt x="183" y="55"/>
                      </a:lnTo>
                      <a:lnTo>
                        <a:pt x="186" y="54"/>
                      </a:lnTo>
                      <a:lnTo>
                        <a:pt x="189" y="47"/>
                      </a:lnTo>
                      <a:lnTo>
                        <a:pt x="192" y="46"/>
                      </a:lnTo>
                      <a:lnTo>
                        <a:pt x="195" y="43"/>
                      </a:lnTo>
                      <a:lnTo>
                        <a:pt x="200" y="43"/>
                      </a:lnTo>
                      <a:lnTo>
                        <a:pt x="210" y="47"/>
                      </a:lnTo>
                      <a:lnTo>
                        <a:pt x="219" y="55"/>
                      </a:lnTo>
                      <a:lnTo>
                        <a:pt x="228" y="64"/>
                      </a:lnTo>
                      <a:lnTo>
                        <a:pt x="236" y="68"/>
                      </a:lnTo>
                      <a:lnTo>
                        <a:pt x="238" y="68"/>
                      </a:lnTo>
                      <a:lnTo>
                        <a:pt x="241" y="66"/>
                      </a:lnTo>
                      <a:lnTo>
                        <a:pt x="242" y="66"/>
                      </a:lnTo>
                      <a:lnTo>
                        <a:pt x="244" y="64"/>
                      </a:lnTo>
                      <a:lnTo>
                        <a:pt x="247" y="64"/>
                      </a:lnTo>
                      <a:lnTo>
                        <a:pt x="256" y="68"/>
                      </a:lnTo>
                      <a:lnTo>
                        <a:pt x="269" y="77"/>
                      </a:lnTo>
                      <a:lnTo>
                        <a:pt x="277" y="80"/>
                      </a:lnTo>
                      <a:lnTo>
                        <a:pt x="286" y="79"/>
                      </a:lnTo>
                      <a:lnTo>
                        <a:pt x="294" y="72"/>
                      </a:lnTo>
                      <a:lnTo>
                        <a:pt x="300" y="68"/>
                      </a:lnTo>
                      <a:lnTo>
                        <a:pt x="308" y="64"/>
                      </a:lnTo>
                      <a:lnTo>
                        <a:pt x="311" y="68"/>
                      </a:lnTo>
                      <a:lnTo>
                        <a:pt x="314" y="69"/>
                      </a:lnTo>
                      <a:lnTo>
                        <a:pt x="325" y="69"/>
                      </a:lnTo>
                      <a:lnTo>
                        <a:pt x="330" y="71"/>
                      </a:lnTo>
                      <a:lnTo>
                        <a:pt x="344" y="71"/>
                      </a:lnTo>
                      <a:lnTo>
                        <a:pt x="352" y="72"/>
                      </a:lnTo>
                      <a:lnTo>
                        <a:pt x="363" y="74"/>
                      </a:lnTo>
                      <a:lnTo>
                        <a:pt x="366" y="74"/>
                      </a:lnTo>
                      <a:lnTo>
                        <a:pt x="368" y="72"/>
                      </a:lnTo>
                      <a:lnTo>
                        <a:pt x="371" y="71"/>
                      </a:lnTo>
                      <a:lnTo>
                        <a:pt x="372" y="69"/>
                      </a:lnTo>
                      <a:lnTo>
                        <a:pt x="366" y="80"/>
                      </a:lnTo>
                      <a:lnTo>
                        <a:pt x="357" y="88"/>
                      </a:lnTo>
                      <a:lnTo>
                        <a:pt x="332" y="100"/>
                      </a:lnTo>
                      <a:lnTo>
                        <a:pt x="321" y="108"/>
                      </a:lnTo>
                      <a:lnTo>
                        <a:pt x="307" y="121"/>
                      </a:lnTo>
                      <a:lnTo>
                        <a:pt x="297" y="135"/>
                      </a:lnTo>
                      <a:lnTo>
                        <a:pt x="285" y="150"/>
                      </a:lnTo>
                      <a:lnTo>
                        <a:pt x="275" y="158"/>
                      </a:lnTo>
                      <a:lnTo>
                        <a:pt x="267" y="163"/>
                      </a:lnTo>
                      <a:lnTo>
                        <a:pt x="258" y="171"/>
                      </a:lnTo>
                      <a:lnTo>
                        <a:pt x="253" y="180"/>
                      </a:lnTo>
                      <a:lnTo>
                        <a:pt x="253" y="219"/>
                      </a:lnTo>
                      <a:lnTo>
                        <a:pt x="250" y="229"/>
                      </a:lnTo>
                      <a:lnTo>
                        <a:pt x="244" y="236"/>
                      </a:lnTo>
                      <a:lnTo>
                        <a:pt x="238" y="243"/>
                      </a:lnTo>
                      <a:lnTo>
                        <a:pt x="231" y="250"/>
                      </a:lnTo>
                      <a:lnTo>
                        <a:pt x="228" y="261"/>
                      </a:lnTo>
                      <a:lnTo>
                        <a:pt x="228" y="263"/>
                      </a:lnTo>
                      <a:lnTo>
                        <a:pt x="231" y="266"/>
                      </a:lnTo>
                      <a:lnTo>
                        <a:pt x="233" y="269"/>
                      </a:lnTo>
                      <a:lnTo>
                        <a:pt x="236" y="272"/>
                      </a:lnTo>
                      <a:lnTo>
                        <a:pt x="239" y="274"/>
                      </a:lnTo>
                      <a:lnTo>
                        <a:pt x="241" y="277"/>
                      </a:lnTo>
                      <a:lnTo>
                        <a:pt x="244" y="279"/>
                      </a:lnTo>
                      <a:lnTo>
                        <a:pt x="242" y="283"/>
                      </a:lnTo>
                      <a:lnTo>
                        <a:pt x="241" y="285"/>
                      </a:lnTo>
                      <a:lnTo>
                        <a:pt x="239" y="288"/>
                      </a:lnTo>
                      <a:lnTo>
                        <a:pt x="239" y="316"/>
                      </a:lnTo>
                      <a:lnTo>
                        <a:pt x="244" y="327"/>
                      </a:lnTo>
                      <a:lnTo>
                        <a:pt x="255" y="336"/>
                      </a:lnTo>
                      <a:lnTo>
                        <a:pt x="269" y="344"/>
                      </a:lnTo>
                      <a:lnTo>
                        <a:pt x="282" y="350"/>
                      </a:lnTo>
                      <a:lnTo>
                        <a:pt x="286" y="352"/>
                      </a:lnTo>
                      <a:lnTo>
                        <a:pt x="288" y="355"/>
                      </a:lnTo>
                      <a:lnTo>
                        <a:pt x="291" y="360"/>
                      </a:lnTo>
                      <a:lnTo>
                        <a:pt x="292" y="363"/>
                      </a:lnTo>
                      <a:lnTo>
                        <a:pt x="299" y="369"/>
                      </a:lnTo>
                      <a:lnTo>
                        <a:pt x="310" y="377"/>
                      </a:lnTo>
                      <a:lnTo>
                        <a:pt x="319" y="385"/>
                      </a:lnTo>
                      <a:lnTo>
                        <a:pt x="325" y="393"/>
                      </a:lnTo>
                      <a:lnTo>
                        <a:pt x="330" y="408"/>
                      </a:lnTo>
                      <a:lnTo>
                        <a:pt x="333" y="410"/>
                      </a:lnTo>
                      <a:lnTo>
                        <a:pt x="321" y="410"/>
                      </a:lnTo>
                      <a:lnTo>
                        <a:pt x="236" y="421"/>
                      </a:lnTo>
                      <a:lnTo>
                        <a:pt x="199" y="421"/>
                      </a:lnTo>
                      <a:lnTo>
                        <a:pt x="186" y="422"/>
                      </a:lnTo>
                      <a:lnTo>
                        <a:pt x="170" y="422"/>
                      </a:lnTo>
                      <a:lnTo>
                        <a:pt x="156" y="424"/>
                      </a:lnTo>
                      <a:lnTo>
                        <a:pt x="144" y="427"/>
                      </a:lnTo>
                      <a:lnTo>
                        <a:pt x="113" y="427"/>
                      </a:lnTo>
                      <a:lnTo>
                        <a:pt x="109" y="429"/>
                      </a:lnTo>
                      <a:lnTo>
                        <a:pt x="105" y="429"/>
                      </a:lnTo>
                      <a:lnTo>
                        <a:pt x="102" y="430"/>
                      </a:lnTo>
                      <a:lnTo>
                        <a:pt x="78" y="432"/>
                      </a:lnTo>
                      <a:lnTo>
                        <a:pt x="59" y="432"/>
                      </a:lnTo>
                      <a:lnTo>
                        <a:pt x="53" y="307"/>
                      </a:lnTo>
                      <a:lnTo>
                        <a:pt x="31" y="285"/>
                      </a:lnTo>
                      <a:lnTo>
                        <a:pt x="28" y="279"/>
                      </a:lnTo>
                      <a:lnTo>
                        <a:pt x="31" y="272"/>
                      </a:lnTo>
                      <a:lnTo>
                        <a:pt x="34" y="269"/>
                      </a:lnTo>
                      <a:lnTo>
                        <a:pt x="39" y="260"/>
                      </a:lnTo>
                      <a:lnTo>
                        <a:pt x="39" y="258"/>
                      </a:lnTo>
                      <a:lnTo>
                        <a:pt x="41" y="258"/>
                      </a:lnTo>
                      <a:lnTo>
                        <a:pt x="41" y="250"/>
                      </a:lnTo>
                      <a:lnTo>
                        <a:pt x="42" y="247"/>
                      </a:lnTo>
                      <a:lnTo>
                        <a:pt x="44" y="243"/>
                      </a:lnTo>
                      <a:lnTo>
                        <a:pt x="44" y="238"/>
                      </a:lnTo>
                      <a:lnTo>
                        <a:pt x="41" y="224"/>
                      </a:lnTo>
                      <a:lnTo>
                        <a:pt x="34" y="208"/>
                      </a:lnTo>
                      <a:lnTo>
                        <a:pt x="28" y="194"/>
                      </a:lnTo>
                      <a:lnTo>
                        <a:pt x="28" y="168"/>
                      </a:lnTo>
                      <a:lnTo>
                        <a:pt x="25" y="154"/>
                      </a:lnTo>
                      <a:lnTo>
                        <a:pt x="23" y="136"/>
                      </a:lnTo>
                      <a:lnTo>
                        <a:pt x="20" y="122"/>
                      </a:lnTo>
                      <a:lnTo>
                        <a:pt x="14" y="110"/>
                      </a:lnTo>
                      <a:lnTo>
                        <a:pt x="9" y="96"/>
                      </a:lnTo>
                      <a:lnTo>
                        <a:pt x="8" y="77"/>
                      </a:lnTo>
                      <a:lnTo>
                        <a:pt x="8" y="63"/>
                      </a:lnTo>
                      <a:lnTo>
                        <a:pt x="5" y="47"/>
                      </a:lnTo>
                      <a:lnTo>
                        <a:pt x="0" y="33"/>
                      </a:lnTo>
                      <a:lnTo>
                        <a:pt x="31" y="32"/>
                      </a:lnTo>
                      <a:lnTo>
                        <a:pt x="58" y="32"/>
                      </a:lnTo>
                      <a:lnTo>
                        <a:pt x="80" y="30"/>
                      </a:lnTo>
                      <a:lnTo>
                        <a:pt x="92" y="29"/>
                      </a:lnTo>
                      <a:lnTo>
                        <a:pt x="97" y="29"/>
                      </a:lnTo>
                      <a:lnTo>
                        <a:pt x="94" y="0"/>
                      </a:lnTo>
                      <a:close/>
                    </a:path>
                  </a:pathLst>
                </a:custGeom>
                <a:grpFill/>
                <a:ln w="6350" cmpd="sng">
                  <a:solidFill>
                    <a:schemeClr val="bg2"/>
                  </a:solidFill>
                  <a:round/>
                  <a:headEnd/>
                  <a:tailEnd/>
                </a:ln>
              </p:spPr>
              <p:txBody>
                <a:bodyPr/>
                <a:lstStyle/>
                <a:p>
                  <a:endParaRPr lang="en-US"/>
                </a:p>
              </p:txBody>
            </p:sp>
            <p:sp>
              <p:nvSpPr>
                <p:cNvPr id="98" name="Freeform 97"/>
                <p:cNvSpPr>
                  <a:spLocks noEditPoints="1"/>
                </p:cNvSpPr>
                <p:nvPr/>
              </p:nvSpPr>
              <p:spPr bwMode="gray">
                <a:xfrm>
                  <a:off x="3713162" y="2840038"/>
                  <a:ext cx="246062" cy="261937"/>
                </a:xfrm>
                <a:custGeom>
                  <a:avLst/>
                  <a:gdLst/>
                  <a:ahLst/>
                  <a:cxnLst>
                    <a:cxn ang="0">
                      <a:pos x="277" y="119"/>
                    </a:cxn>
                    <a:cxn ang="0">
                      <a:pos x="99" y="0"/>
                    </a:cxn>
                    <a:cxn ang="0">
                      <a:pos x="108" y="6"/>
                    </a:cxn>
                    <a:cxn ang="0">
                      <a:pos x="100" y="17"/>
                    </a:cxn>
                    <a:cxn ang="0">
                      <a:pos x="93" y="22"/>
                    </a:cxn>
                    <a:cxn ang="0">
                      <a:pos x="97" y="26"/>
                    </a:cxn>
                    <a:cxn ang="0">
                      <a:pos x="105" y="30"/>
                    </a:cxn>
                    <a:cxn ang="0">
                      <a:pos x="129" y="39"/>
                    </a:cxn>
                    <a:cxn ang="0">
                      <a:pos x="163" y="53"/>
                    </a:cxn>
                    <a:cxn ang="0">
                      <a:pos x="208" y="61"/>
                    </a:cxn>
                    <a:cxn ang="0">
                      <a:pos x="243" y="64"/>
                    </a:cxn>
                    <a:cxn ang="0">
                      <a:pos x="246" y="73"/>
                    </a:cxn>
                    <a:cxn ang="0">
                      <a:pos x="251" y="75"/>
                    </a:cxn>
                    <a:cxn ang="0">
                      <a:pos x="258" y="80"/>
                    </a:cxn>
                    <a:cxn ang="0">
                      <a:pos x="263" y="100"/>
                    </a:cxn>
                    <a:cxn ang="0">
                      <a:pos x="268" y="108"/>
                    </a:cxn>
                    <a:cxn ang="0">
                      <a:pos x="273" y="116"/>
                    </a:cxn>
                    <a:cxn ang="0">
                      <a:pos x="276" y="123"/>
                    </a:cxn>
                    <a:cxn ang="0">
                      <a:pos x="260" y="156"/>
                    </a:cxn>
                    <a:cxn ang="0">
                      <a:pos x="265" y="158"/>
                    </a:cxn>
                    <a:cxn ang="0">
                      <a:pos x="291" y="126"/>
                    </a:cxn>
                    <a:cxn ang="0">
                      <a:pos x="293" y="111"/>
                    </a:cxn>
                    <a:cxn ang="0">
                      <a:pos x="298" y="92"/>
                    </a:cxn>
                    <a:cxn ang="0">
                      <a:pos x="310" y="87"/>
                    </a:cxn>
                    <a:cxn ang="0">
                      <a:pos x="299" y="123"/>
                    </a:cxn>
                    <a:cxn ang="0">
                      <a:pos x="291" y="159"/>
                    </a:cxn>
                    <a:cxn ang="0">
                      <a:pos x="288" y="201"/>
                    </a:cxn>
                    <a:cxn ang="0">
                      <a:pos x="280" y="248"/>
                    </a:cxn>
                    <a:cxn ang="0">
                      <a:pos x="288" y="272"/>
                    </a:cxn>
                    <a:cxn ang="0">
                      <a:pos x="294" y="289"/>
                    </a:cxn>
                    <a:cxn ang="0">
                      <a:pos x="151" y="330"/>
                    </a:cxn>
                    <a:cxn ang="0">
                      <a:pos x="146" y="322"/>
                    </a:cxn>
                    <a:cxn ang="0">
                      <a:pos x="129" y="320"/>
                    </a:cxn>
                    <a:cxn ang="0">
                      <a:pos x="119" y="312"/>
                    </a:cxn>
                    <a:cxn ang="0">
                      <a:pos x="115" y="291"/>
                    </a:cxn>
                    <a:cxn ang="0">
                      <a:pos x="113" y="270"/>
                    </a:cxn>
                    <a:cxn ang="0">
                      <a:pos x="105" y="261"/>
                    </a:cxn>
                    <a:cxn ang="0">
                      <a:pos x="97" y="244"/>
                    </a:cxn>
                    <a:cxn ang="0">
                      <a:pos x="82" y="228"/>
                    </a:cxn>
                    <a:cxn ang="0">
                      <a:pos x="64" y="214"/>
                    </a:cxn>
                    <a:cxn ang="0">
                      <a:pos x="60" y="206"/>
                    </a:cxn>
                    <a:cxn ang="0">
                      <a:pos x="54" y="201"/>
                    </a:cxn>
                    <a:cxn ang="0">
                      <a:pos x="27" y="187"/>
                    </a:cxn>
                    <a:cxn ang="0">
                      <a:pos x="11" y="167"/>
                    </a:cxn>
                    <a:cxn ang="0">
                      <a:pos x="13" y="136"/>
                    </a:cxn>
                    <a:cxn ang="0">
                      <a:pos x="16" y="130"/>
                    </a:cxn>
                    <a:cxn ang="0">
                      <a:pos x="11" y="125"/>
                    </a:cxn>
                    <a:cxn ang="0">
                      <a:pos x="5" y="120"/>
                    </a:cxn>
                    <a:cxn ang="0">
                      <a:pos x="0" y="114"/>
                    </a:cxn>
                    <a:cxn ang="0">
                      <a:pos x="3" y="101"/>
                    </a:cxn>
                    <a:cxn ang="0">
                      <a:pos x="16" y="87"/>
                    </a:cxn>
                    <a:cxn ang="0">
                      <a:pos x="25" y="70"/>
                    </a:cxn>
                    <a:cxn ang="0">
                      <a:pos x="46" y="30"/>
                    </a:cxn>
                    <a:cxn ang="0">
                      <a:pos x="83" y="12"/>
                    </a:cxn>
                  </a:cxnLst>
                  <a:rect l="0" t="0" r="r" b="b"/>
                  <a:pathLst>
                    <a:path w="310" h="330">
                      <a:moveTo>
                        <a:pt x="279" y="111"/>
                      </a:moveTo>
                      <a:lnTo>
                        <a:pt x="277" y="119"/>
                      </a:lnTo>
                      <a:lnTo>
                        <a:pt x="279" y="111"/>
                      </a:lnTo>
                      <a:close/>
                      <a:moveTo>
                        <a:pt x="99" y="0"/>
                      </a:moveTo>
                      <a:lnTo>
                        <a:pt x="108" y="0"/>
                      </a:lnTo>
                      <a:lnTo>
                        <a:pt x="108" y="6"/>
                      </a:lnTo>
                      <a:lnTo>
                        <a:pt x="107" y="11"/>
                      </a:lnTo>
                      <a:lnTo>
                        <a:pt x="100" y="17"/>
                      </a:lnTo>
                      <a:lnTo>
                        <a:pt x="96" y="19"/>
                      </a:lnTo>
                      <a:lnTo>
                        <a:pt x="93" y="22"/>
                      </a:lnTo>
                      <a:lnTo>
                        <a:pt x="94" y="25"/>
                      </a:lnTo>
                      <a:lnTo>
                        <a:pt x="97" y="26"/>
                      </a:lnTo>
                      <a:lnTo>
                        <a:pt x="102" y="28"/>
                      </a:lnTo>
                      <a:lnTo>
                        <a:pt x="105" y="30"/>
                      </a:lnTo>
                      <a:lnTo>
                        <a:pt x="115" y="30"/>
                      </a:lnTo>
                      <a:lnTo>
                        <a:pt x="129" y="39"/>
                      </a:lnTo>
                      <a:lnTo>
                        <a:pt x="141" y="48"/>
                      </a:lnTo>
                      <a:lnTo>
                        <a:pt x="163" y="53"/>
                      </a:lnTo>
                      <a:lnTo>
                        <a:pt x="186" y="56"/>
                      </a:lnTo>
                      <a:lnTo>
                        <a:pt x="208" y="61"/>
                      </a:lnTo>
                      <a:lnTo>
                        <a:pt x="241" y="61"/>
                      </a:lnTo>
                      <a:lnTo>
                        <a:pt x="243" y="64"/>
                      </a:lnTo>
                      <a:lnTo>
                        <a:pt x="243" y="70"/>
                      </a:lnTo>
                      <a:lnTo>
                        <a:pt x="246" y="73"/>
                      </a:lnTo>
                      <a:lnTo>
                        <a:pt x="249" y="73"/>
                      </a:lnTo>
                      <a:lnTo>
                        <a:pt x="251" y="75"/>
                      </a:lnTo>
                      <a:lnTo>
                        <a:pt x="254" y="75"/>
                      </a:lnTo>
                      <a:lnTo>
                        <a:pt x="258" y="80"/>
                      </a:lnTo>
                      <a:lnTo>
                        <a:pt x="260" y="87"/>
                      </a:lnTo>
                      <a:lnTo>
                        <a:pt x="263" y="100"/>
                      </a:lnTo>
                      <a:lnTo>
                        <a:pt x="268" y="101"/>
                      </a:lnTo>
                      <a:lnTo>
                        <a:pt x="268" y="108"/>
                      </a:lnTo>
                      <a:lnTo>
                        <a:pt x="271" y="112"/>
                      </a:lnTo>
                      <a:lnTo>
                        <a:pt x="273" y="116"/>
                      </a:lnTo>
                      <a:lnTo>
                        <a:pt x="277" y="119"/>
                      </a:lnTo>
                      <a:lnTo>
                        <a:pt x="276" y="123"/>
                      </a:lnTo>
                      <a:lnTo>
                        <a:pt x="263" y="145"/>
                      </a:lnTo>
                      <a:lnTo>
                        <a:pt x="260" y="156"/>
                      </a:lnTo>
                      <a:lnTo>
                        <a:pt x="260" y="161"/>
                      </a:lnTo>
                      <a:lnTo>
                        <a:pt x="265" y="158"/>
                      </a:lnTo>
                      <a:lnTo>
                        <a:pt x="282" y="141"/>
                      </a:lnTo>
                      <a:lnTo>
                        <a:pt x="291" y="126"/>
                      </a:lnTo>
                      <a:lnTo>
                        <a:pt x="291" y="119"/>
                      </a:lnTo>
                      <a:lnTo>
                        <a:pt x="293" y="111"/>
                      </a:lnTo>
                      <a:lnTo>
                        <a:pt x="294" y="100"/>
                      </a:lnTo>
                      <a:lnTo>
                        <a:pt x="298" y="92"/>
                      </a:lnTo>
                      <a:lnTo>
                        <a:pt x="302" y="87"/>
                      </a:lnTo>
                      <a:lnTo>
                        <a:pt x="310" y="87"/>
                      </a:lnTo>
                      <a:lnTo>
                        <a:pt x="304" y="103"/>
                      </a:lnTo>
                      <a:lnTo>
                        <a:pt x="299" y="123"/>
                      </a:lnTo>
                      <a:lnTo>
                        <a:pt x="293" y="142"/>
                      </a:lnTo>
                      <a:lnTo>
                        <a:pt x="291" y="159"/>
                      </a:lnTo>
                      <a:lnTo>
                        <a:pt x="291" y="176"/>
                      </a:lnTo>
                      <a:lnTo>
                        <a:pt x="288" y="201"/>
                      </a:lnTo>
                      <a:lnTo>
                        <a:pt x="283" y="225"/>
                      </a:lnTo>
                      <a:lnTo>
                        <a:pt x="280" y="248"/>
                      </a:lnTo>
                      <a:lnTo>
                        <a:pt x="282" y="261"/>
                      </a:lnTo>
                      <a:lnTo>
                        <a:pt x="288" y="272"/>
                      </a:lnTo>
                      <a:lnTo>
                        <a:pt x="293" y="281"/>
                      </a:lnTo>
                      <a:lnTo>
                        <a:pt x="294" y="289"/>
                      </a:lnTo>
                      <a:lnTo>
                        <a:pt x="294" y="309"/>
                      </a:lnTo>
                      <a:lnTo>
                        <a:pt x="151" y="330"/>
                      </a:lnTo>
                      <a:lnTo>
                        <a:pt x="149" y="325"/>
                      </a:lnTo>
                      <a:lnTo>
                        <a:pt x="146" y="322"/>
                      </a:lnTo>
                      <a:lnTo>
                        <a:pt x="143" y="320"/>
                      </a:lnTo>
                      <a:lnTo>
                        <a:pt x="129" y="320"/>
                      </a:lnTo>
                      <a:lnTo>
                        <a:pt x="124" y="319"/>
                      </a:lnTo>
                      <a:lnTo>
                        <a:pt x="119" y="312"/>
                      </a:lnTo>
                      <a:lnTo>
                        <a:pt x="116" y="302"/>
                      </a:lnTo>
                      <a:lnTo>
                        <a:pt x="115" y="291"/>
                      </a:lnTo>
                      <a:lnTo>
                        <a:pt x="113" y="284"/>
                      </a:lnTo>
                      <a:lnTo>
                        <a:pt x="113" y="270"/>
                      </a:lnTo>
                      <a:lnTo>
                        <a:pt x="105" y="270"/>
                      </a:lnTo>
                      <a:lnTo>
                        <a:pt x="105" y="261"/>
                      </a:lnTo>
                      <a:lnTo>
                        <a:pt x="102" y="259"/>
                      </a:lnTo>
                      <a:lnTo>
                        <a:pt x="97" y="244"/>
                      </a:lnTo>
                      <a:lnTo>
                        <a:pt x="91" y="236"/>
                      </a:lnTo>
                      <a:lnTo>
                        <a:pt x="82" y="228"/>
                      </a:lnTo>
                      <a:lnTo>
                        <a:pt x="71" y="220"/>
                      </a:lnTo>
                      <a:lnTo>
                        <a:pt x="64" y="214"/>
                      </a:lnTo>
                      <a:lnTo>
                        <a:pt x="63" y="211"/>
                      </a:lnTo>
                      <a:lnTo>
                        <a:pt x="60" y="206"/>
                      </a:lnTo>
                      <a:lnTo>
                        <a:pt x="58" y="203"/>
                      </a:lnTo>
                      <a:lnTo>
                        <a:pt x="54" y="201"/>
                      </a:lnTo>
                      <a:lnTo>
                        <a:pt x="41" y="195"/>
                      </a:lnTo>
                      <a:lnTo>
                        <a:pt x="27" y="187"/>
                      </a:lnTo>
                      <a:lnTo>
                        <a:pt x="16" y="178"/>
                      </a:lnTo>
                      <a:lnTo>
                        <a:pt x="11" y="167"/>
                      </a:lnTo>
                      <a:lnTo>
                        <a:pt x="11" y="139"/>
                      </a:lnTo>
                      <a:lnTo>
                        <a:pt x="13" y="136"/>
                      </a:lnTo>
                      <a:lnTo>
                        <a:pt x="14" y="134"/>
                      </a:lnTo>
                      <a:lnTo>
                        <a:pt x="16" y="130"/>
                      </a:lnTo>
                      <a:lnTo>
                        <a:pt x="13" y="128"/>
                      </a:lnTo>
                      <a:lnTo>
                        <a:pt x="11" y="125"/>
                      </a:lnTo>
                      <a:lnTo>
                        <a:pt x="8" y="123"/>
                      </a:lnTo>
                      <a:lnTo>
                        <a:pt x="5" y="120"/>
                      </a:lnTo>
                      <a:lnTo>
                        <a:pt x="3" y="117"/>
                      </a:lnTo>
                      <a:lnTo>
                        <a:pt x="0" y="114"/>
                      </a:lnTo>
                      <a:lnTo>
                        <a:pt x="0" y="112"/>
                      </a:lnTo>
                      <a:lnTo>
                        <a:pt x="3" y="101"/>
                      </a:lnTo>
                      <a:lnTo>
                        <a:pt x="10" y="94"/>
                      </a:lnTo>
                      <a:lnTo>
                        <a:pt x="16" y="87"/>
                      </a:lnTo>
                      <a:lnTo>
                        <a:pt x="22" y="80"/>
                      </a:lnTo>
                      <a:lnTo>
                        <a:pt x="25" y="70"/>
                      </a:lnTo>
                      <a:lnTo>
                        <a:pt x="25" y="31"/>
                      </a:lnTo>
                      <a:lnTo>
                        <a:pt x="46" y="30"/>
                      </a:lnTo>
                      <a:lnTo>
                        <a:pt x="64" y="23"/>
                      </a:lnTo>
                      <a:lnTo>
                        <a:pt x="83" y="12"/>
                      </a:lnTo>
                      <a:lnTo>
                        <a:pt x="99" y="0"/>
                      </a:lnTo>
                      <a:close/>
                    </a:path>
                  </a:pathLst>
                </a:custGeom>
                <a:grpFill/>
                <a:ln w="6350" cmpd="sng">
                  <a:solidFill>
                    <a:schemeClr val="bg2"/>
                  </a:solidFill>
                  <a:round/>
                  <a:headEnd/>
                  <a:tailEnd/>
                </a:ln>
              </p:spPr>
              <p:txBody>
                <a:bodyPr/>
                <a:lstStyle/>
                <a:p>
                  <a:endParaRPr lang="en-US"/>
                </a:p>
              </p:txBody>
            </p:sp>
            <p:sp>
              <p:nvSpPr>
                <p:cNvPr id="99" name="Freeform 98"/>
                <p:cNvSpPr>
                  <a:spLocks/>
                </p:cNvSpPr>
                <p:nvPr/>
              </p:nvSpPr>
              <p:spPr bwMode="gray">
                <a:xfrm>
                  <a:off x="3803650" y="2795588"/>
                  <a:ext cx="274637" cy="138112"/>
                </a:xfrm>
                <a:custGeom>
                  <a:avLst/>
                  <a:gdLst/>
                  <a:ahLst/>
                  <a:cxnLst>
                    <a:cxn ang="0">
                      <a:pos x="126" y="0"/>
                    </a:cxn>
                    <a:cxn ang="0">
                      <a:pos x="117" y="20"/>
                    </a:cxn>
                    <a:cxn ang="0">
                      <a:pos x="103" y="40"/>
                    </a:cxn>
                    <a:cxn ang="0">
                      <a:pos x="97" y="56"/>
                    </a:cxn>
                    <a:cxn ang="0">
                      <a:pos x="115" y="43"/>
                    </a:cxn>
                    <a:cxn ang="0">
                      <a:pos x="134" y="43"/>
                    </a:cxn>
                    <a:cxn ang="0">
                      <a:pos x="151" y="57"/>
                    </a:cxn>
                    <a:cxn ang="0">
                      <a:pos x="153" y="64"/>
                    </a:cxn>
                    <a:cxn ang="0">
                      <a:pos x="161" y="70"/>
                    </a:cxn>
                    <a:cxn ang="0">
                      <a:pos x="197" y="59"/>
                    </a:cxn>
                    <a:cxn ang="0">
                      <a:pos x="226" y="42"/>
                    </a:cxn>
                    <a:cxn ang="0">
                      <a:pos x="256" y="37"/>
                    </a:cxn>
                    <a:cxn ang="0">
                      <a:pos x="275" y="25"/>
                    </a:cxn>
                    <a:cxn ang="0">
                      <a:pos x="270" y="43"/>
                    </a:cxn>
                    <a:cxn ang="0">
                      <a:pos x="273" y="48"/>
                    </a:cxn>
                    <a:cxn ang="0">
                      <a:pos x="294" y="50"/>
                    </a:cxn>
                    <a:cxn ang="0">
                      <a:pos x="312" y="53"/>
                    </a:cxn>
                    <a:cxn ang="0">
                      <a:pos x="345" y="75"/>
                    </a:cxn>
                    <a:cxn ang="0">
                      <a:pos x="297" y="79"/>
                    </a:cxn>
                    <a:cxn ang="0">
                      <a:pos x="295" y="90"/>
                    </a:cxn>
                    <a:cxn ang="0">
                      <a:pos x="284" y="89"/>
                    </a:cxn>
                    <a:cxn ang="0">
                      <a:pos x="267" y="84"/>
                    </a:cxn>
                    <a:cxn ang="0">
                      <a:pos x="253" y="90"/>
                    </a:cxn>
                    <a:cxn ang="0">
                      <a:pos x="242" y="97"/>
                    </a:cxn>
                    <a:cxn ang="0">
                      <a:pos x="225" y="98"/>
                    </a:cxn>
                    <a:cxn ang="0">
                      <a:pos x="219" y="101"/>
                    </a:cxn>
                    <a:cxn ang="0">
                      <a:pos x="215" y="109"/>
                    </a:cxn>
                    <a:cxn ang="0">
                      <a:pos x="208" y="120"/>
                    </a:cxn>
                    <a:cxn ang="0">
                      <a:pos x="203" y="118"/>
                    </a:cxn>
                    <a:cxn ang="0">
                      <a:pos x="204" y="109"/>
                    </a:cxn>
                    <a:cxn ang="0">
                      <a:pos x="193" y="122"/>
                    </a:cxn>
                    <a:cxn ang="0">
                      <a:pos x="189" y="125"/>
                    </a:cxn>
                    <a:cxn ang="0">
                      <a:pos x="172" y="139"/>
                    </a:cxn>
                    <a:cxn ang="0">
                      <a:pos x="164" y="167"/>
                    </a:cxn>
                    <a:cxn ang="0">
                      <a:pos x="158" y="172"/>
                    </a:cxn>
                    <a:cxn ang="0">
                      <a:pos x="153" y="164"/>
                    </a:cxn>
                    <a:cxn ang="0">
                      <a:pos x="148" y="156"/>
                    </a:cxn>
                    <a:cxn ang="0">
                      <a:pos x="143" y="136"/>
                    </a:cxn>
                    <a:cxn ang="0">
                      <a:pos x="136" y="131"/>
                    </a:cxn>
                    <a:cxn ang="0">
                      <a:pos x="131" y="129"/>
                    </a:cxn>
                    <a:cxn ang="0">
                      <a:pos x="128" y="120"/>
                    </a:cxn>
                    <a:cxn ang="0">
                      <a:pos x="93" y="117"/>
                    </a:cxn>
                    <a:cxn ang="0">
                      <a:pos x="48" y="109"/>
                    </a:cxn>
                    <a:cxn ang="0">
                      <a:pos x="14" y="95"/>
                    </a:cxn>
                    <a:cxn ang="0">
                      <a:pos x="9" y="84"/>
                    </a:cxn>
                    <a:cxn ang="0">
                      <a:pos x="26" y="70"/>
                    </a:cxn>
                    <a:cxn ang="0">
                      <a:pos x="50" y="61"/>
                    </a:cxn>
                    <a:cxn ang="0">
                      <a:pos x="53" y="56"/>
                    </a:cxn>
                    <a:cxn ang="0">
                      <a:pos x="62" y="51"/>
                    </a:cxn>
                    <a:cxn ang="0">
                      <a:pos x="84" y="28"/>
                    </a:cxn>
                    <a:cxn ang="0">
                      <a:pos x="120" y="0"/>
                    </a:cxn>
                  </a:cxnLst>
                  <a:rect l="0" t="0" r="r" b="b"/>
                  <a:pathLst>
                    <a:path w="345" h="175">
                      <a:moveTo>
                        <a:pt x="120" y="0"/>
                      </a:moveTo>
                      <a:lnTo>
                        <a:pt x="126" y="0"/>
                      </a:lnTo>
                      <a:lnTo>
                        <a:pt x="122" y="7"/>
                      </a:lnTo>
                      <a:lnTo>
                        <a:pt x="117" y="20"/>
                      </a:lnTo>
                      <a:lnTo>
                        <a:pt x="111" y="31"/>
                      </a:lnTo>
                      <a:lnTo>
                        <a:pt x="103" y="40"/>
                      </a:lnTo>
                      <a:lnTo>
                        <a:pt x="97" y="45"/>
                      </a:lnTo>
                      <a:lnTo>
                        <a:pt x="97" y="56"/>
                      </a:lnTo>
                      <a:lnTo>
                        <a:pt x="103" y="53"/>
                      </a:lnTo>
                      <a:lnTo>
                        <a:pt x="115" y="43"/>
                      </a:lnTo>
                      <a:lnTo>
                        <a:pt x="123" y="42"/>
                      </a:lnTo>
                      <a:lnTo>
                        <a:pt x="134" y="43"/>
                      </a:lnTo>
                      <a:lnTo>
                        <a:pt x="150" y="56"/>
                      </a:lnTo>
                      <a:lnTo>
                        <a:pt x="151" y="57"/>
                      </a:lnTo>
                      <a:lnTo>
                        <a:pt x="151" y="61"/>
                      </a:lnTo>
                      <a:lnTo>
                        <a:pt x="153" y="64"/>
                      </a:lnTo>
                      <a:lnTo>
                        <a:pt x="158" y="68"/>
                      </a:lnTo>
                      <a:lnTo>
                        <a:pt x="161" y="70"/>
                      </a:lnTo>
                      <a:lnTo>
                        <a:pt x="179" y="67"/>
                      </a:lnTo>
                      <a:lnTo>
                        <a:pt x="197" y="59"/>
                      </a:lnTo>
                      <a:lnTo>
                        <a:pt x="211" y="50"/>
                      </a:lnTo>
                      <a:lnTo>
                        <a:pt x="226" y="42"/>
                      </a:lnTo>
                      <a:lnTo>
                        <a:pt x="247" y="42"/>
                      </a:lnTo>
                      <a:lnTo>
                        <a:pt x="256" y="37"/>
                      </a:lnTo>
                      <a:lnTo>
                        <a:pt x="265" y="29"/>
                      </a:lnTo>
                      <a:lnTo>
                        <a:pt x="275" y="25"/>
                      </a:lnTo>
                      <a:lnTo>
                        <a:pt x="275" y="39"/>
                      </a:lnTo>
                      <a:lnTo>
                        <a:pt x="270" y="43"/>
                      </a:lnTo>
                      <a:lnTo>
                        <a:pt x="270" y="45"/>
                      </a:lnTo>
                      <a:lnTo>
                        <a:pt x="273" y="48"/>
                      </a:lnTo>
                      <a:lnTo>
                        <a:pt x="283" y="50"/>
                      </a:lnTo>
                      <a:lnTo>
                        <a:pt x="294" y="50"/>
                      </a:lnTo>
                      <a:lnTo>
                        <a:pt x="305" y="51"/>
                      </a:lnTo>
                      <a:lnTo>
                        <a:pt x="312" y="53"/>
                      </a:lnTo>
                      <a:lnTo>
                        <a:pt x="328" y="64"/>
                      </a:lnTo>
                      <a:lnTo>
                        <a:pt x="345" y="75"/>
                      </a:lnTo>
                      <a:lnTo>
                        <a:pt x="339" y="79"/>
                      </a:lnTo>
                      <a:lnTo>
                        <a:pt x="297" y="79"/>
                      </a:lnTo>
                      <a:lnTo>
                        <a:pt x="297" y="89"/>
                      </a:lnTo>
                      <a:lnTo>
                        <a:pt x="295" y="90"/>
                      </a:lnTo>
                      <a:lnTo>
                        <a:pt x="292" y="90"/>
                      </a:lnTo>
                      <a:lnTo>
                        <a:pt x="284" y="89"/>
                      </a:lnTo>
                      <a:lnTo>
                        <a:pt x="278" y="86"/>
                      </a:lnTo>
                      <a:lnTo>
                        <a:pt x="267" y="84"/>
                      </a:lnTo>
                      <a:lnTo>
                        <a:pt x="259" y="86"/>
                      </a:lnTo>
                      <a:lnTo>
                        <a:pt x="253" y="90"/>
                      </a:lnTo>
                      <a:lnTo>
                        <a:pt x="247" y="93"/>
                      </a:lnTo>
                      <a:lnTo>
                        <a:pt x="242" y="97"/>
                      </a:lnTo>
                      <a:lnTo>
                        <a:pt x="228" y="97"/>
                      </a:lnTo>
                      <a:lnTo>
                        <a:pt x="225" y="98"/>
                      </a:lnTo>
                      <a:lnTo>
                        <a:pt x="220" y="100"/>
                      </a:lnTo>
                      <a:lnTo>
                        <a:pt x="219" y="101"/>
                      </a:lnTo>
                      <a:lnTo>
                        <a:pt x="217" y="104"/>
                      </a:lnTo>
                      <a:lnTo>
                        <a:pt x="215" y="109"/>
                      </a:lnTo>
                      <a:lnTo>
                        <a:pt x="212" y="115"/>
                      </a:lnTo>
                      <a:lnTo>
                        <a:pt x="208" y="120"/>
                      </a:lnTo>
                      <a:lnTo>
                        <a:pt x="203" y="120"/>
                      </a:lnTo>
                      <a:lnTo>
                        <a:pt x="203" y="118"/>
                      </a:lnTo>
                      <a:lnTo>
                        <a:pt x="204" y="117"/>
                      </a:lnTo>
                      <a:lnTo>
                        <a:pt x="204" y="109"/>
                      </a:lnTo>
                      <a:lnTo>
                        <a:pt x="195" y="118"/>
                      </a:lnTo>
                      <a:lnTo>
                        <a:pt x="193" y="122"/>
                      </a:lnTo>
                      <a:lnTo>
                        <a:pt x="190" y="123"/>
                      </a:lnTo>
                      <a:lnTo>
                        <a:pt x="189" y="125"/>
                      </a:lnTo>
                      <a:lnTo>
                        <a:pt x="181" y="129"/>
                      </a:lnTo>
                      <a:lnTo>
                        <a:pt x="172" y="139"/>
                      </a:lnTo>
                      <a:lnTo>
                        <a:pt x="167" y="153"/>
                      </a:lnTo>
                      <a:lnTo>
                        <a:pt x="164" y="167"/>
                      </a:lnTo>
                      <a:lnTo>
                        <a:pt x="162" y="175"/>
                      </a:lnTo>
                      <a:lnTo>
                        <a:pt x="158" y="172"/>
                      </a:lnTo>
                      <a:lnTo>
                        <a:pt x="156" y="168"/>
                      </a:lnTo>
                      <a:lnTo>
                        <a:pt x="153" y="164"/>
                      </a:lnTo>
                      <a:lnTo>
                        <a:pt x="153" y="157"/>
                      </a:lnTo>
                      <a:lnTo>
                        <a:pt x="148" y="156"/>
                      </a:lnTo>
                      <a:lnTo>
                        <a:pt x="145" y="143"/>
                      </a:lnTo>
                      <a:lnTo>
                        <a:pt x="143" y="136"/>
                      </a:lnTo>
                      <a:lnTo>
                        <a:pt x="139" y="131"/>
                      </a:lnTo>
                      <a:lnTo>
                        <a:pt x="136" y="131"/>
                      </a:lnTo>
                      <a:lnTo>
                        <a:pt x="134" y="129"/>
                      </a:lnTo>
                      <a:lnTo>
                        <a:pt x="131" y="129"/>
                      </a:lnTo>
                      <a:lnTo>
                        <a:pt x="128" y="126"/>
                      </a:lnTo>
                      <a:lnTo>
                        <a:pt x="128" y="120"/>
                      </a:lnTo>
                      <a:lnTo>
                        <a:pt x="126" y="117"/>
                      </a:lnTo>
                      <a:lnTo>
                        <a:pt x="93" y="117"/>
                      </a:lnTo>
                      <a:lnTo>
                        <a:pt x="71" y="112"/>
                      </a:lnTo>
                      <a:lnTo>
                        <a:pt x="48" y="109"/>
                      </a:lnTo>
                      <a:lnTo>
                        <a:pt x="26" y="104"/>
                      </a:lnTo>
                      <a:lnTo>
                        <a:pt x="14" y="95"/>
                      </a:lnTo>
                      <a:lnTo>
                        <a:pt x="0" y="86"/>
                      </a:lnTo>
                      <a:lnTo>
                        <a:pt x="9" y="84"/>
                      </a:lnTo>
                      <a:lnTo>
                        <a:pt x="18" y="78"/>
                      </a:lnTo>
                      <a:lnTo>
                        <a:pt x="26" y="70"/>
                      </a:lnTo>
                      <a:lnTo>
                        <a:pt x="36" y="64"/>
                      </a:lnTo>
                      <a:lnTo>
                        <a:pt x="50" y="61"/>
                      </a:lnTo>
                      <a:lnTo>
                        <a:pt x="51" y="59"/>
                      </a:lnTo>
                      <a:lnTo>
                        <a:pt x="53" y="56"/>
                      </a:lnTo>
                      <a:lnTo>
                        <a:pt x="57" y="54"/>
                      </a:lnTo>
                      <a:lnTo>
                        <a:pt x="62" y="51"/>
                      </a:lnTo>
                      <a:lnTo>
                        <a:pt x="68" y="45"/>
                      </a:lnTo>
                      <a:lnTo>
                        <a:pt x="84" y="28"/>
                      </a:lnTo>
                      <a:lnTo>
                        <a:pt x="100" y="12"/>
                      </a:lnTo>
                      <a:lnTo>
                        <a:pt x="120" y="0"/>
                      </a:lnTo>
                      <a:close/>
                    </a:path>
                  </a:pathLst>
                </a:custGeom>
                <a:grpFill/>
                <a:ln w="6350" cmpd="sng">
                  <a:solidFill>
                    <a:schemeClr val="bg2"/>
                  </a:solidFill>
                  <a:round/>
                  <a:headEnd/>
                  <a:tailEnd/>
                </a:ln>
              </p:spPr>
              <p:txBody>
                <a:bodyPr/>
                <a:lstStyle/>
                <a:p>
                  <a:endParaRPr lang="en-US"/>
                </a:p>
              </p:txBody>
            </p:sp>
            <p:sp>
              <p:nvSpPr>
                <p:cNvPr id="100" name="Freeform 99"/>
                <p:cNvSpPr>
                  <a:spLocks/>
                </p:cNvSpPr>
                <p:nvPr/>
              </p:nvSpPr>
              <p:spPr bwMode="gray">
                <a:xfrm>
                  <a:off x="3989387" y="2871788"/>
                  <a:ext cx="187325" cy="252412"/>
                </a:xfrm>
                <a:custGeom>
                  <a:avLst/>
                  <a:gdLst/>
                  <a:ahLst/>
                  <a:cxnLst>
                    <a:cxn ang="0">
                      <a:pos x="78" y="1"/>
                    </a:cxn>
                    <a:cxn ang="0">
                      <a:pos x="98" y="7"/>
                    </a:cxn>
                    <a:cxn ang="0">
                      <a:pos x="104" y="12"/>
                    </a:cxn>
                    <a:cxn ang="0">
                      <a:pos x="112" y="17"/>
                    </a:cxn>
                    <a:cxn ang="0">
                      <a:pos x="131" y="25"/>
                    </a:cxn>
                    <a:cxn ang="0">
                      <a:pos x="151" y="43"/>
                    </a:cxn>
                    <a:cxn ang="0">
                      <a:pos x="156" y="81"/>
                    </a:cxn>
                    <a:cxn ang="0">
                      <a:pos x="148" y="103"/>
                    </a:cxn>
                    <a:cxn ang="0">
                      <a:pos x="137" y="121"/>
                    </a:cxn>
                    <a:cxn ang="0">
                      <a:pos x="139" y="142"/>
                    </a:cxn>
                    <a:cxn ang="0">
                      <a:pos x="147" y="148"/>
                    </a:cxn>
                    <a:cxn ang="0">
                      <a:pos x="153" y="150"/>
                    </a:cxn>
                    <a:cxn ang="0">
                      <a:pos x="159" y="140"/>
                    </a:cxn>
                    <a:cxn ang="0">
                      <a:pos x="161" y="129"/>
                    </a:cxn>
                    <a:cxn ang="0">
                      <a:pos x="164" y="120"/>
                    </a:cxn>
                    <a:cxn ang="0">
                      <a:pos x="176" y="110"/>
                    </a:cxn>
                    <a:cxn ang="0">
                      <a:pos x="184" y="107"/>
                    </a:cxn>
                    <a:cxn ang="0">
                      <a:pos x="203" y="118"/>
                    </a:cxn>
                    <a:cxn ang="0">
                      <a:pos x="220" y="157"/>
                    </a:cxn>
                    <a:cxn ang="0">
                      <a:pos x="231" y="181"/>
                    </a:cxn>
                    <a:cxn ang="0">
                      <a:pos x="236" y="195"/>
                    </a:cxn>
                    <a:cxn ang="0">
                      <a:pos x="231" y="214"/>
                    </a:cxn>
                    <a:cxn ang="0">
                      <a:pos x="219" y="228"/>
                    </a:cxn>
                    <a:cxn ang="0">
                      <a:pos x="209" y="243"/>
                    </a:cxn>
                    <a:cxn ang="0">
                      <a:pos x="201" y="278"/>
                    </a:cxn>
                    <a:cxn ang="0">
                      <a:pos x="4" y="317"/>
                    </a:cxn>
                    <a:cxn ang="0">
                      <a:pos x="17" y="296"/>
                    </a:cxn>
                    <a:cxn ang="0">
                      <a:pos x="26" y="267"/>
                    </a:cxn>
                    <a:cxn ang="0">
                      <a:pos x="29" y="231"/>
                    </a:cxn>
                    <a:cxn ang="0">
                      <a:pos x="7" y="182"/>
                    </a:cxn>
                    <a:cxn ang="0">
                      <a:pos x="0" y="143"/>
                    </a:cxn>
                    <a:cxn ang="0">
                      <a:pos x="4" y="128"/>
                    </a:cxn>
                    <a:cxn ang="0">
                      <a:pos x="7" y="110"/>
                    </a:cxn>
                    <a:cxn ang="0">
                      <a:pos x="6" y="103"/>
                    </a:cxn>
                    <a:cxn ang="0">
                      <a:pos x="3" y="95"/>
                    </a:cxn>
                    <a:cxn ang="0">
                      <a:pos x="12" y="76"/>
                    </a:cxn>
                    <a:cxn ang="0">
                      <a:pos x="26" y="57"/>
                    </a:cxn>
                    <a:cxn ang="0">
                      <a:pos x="32" y="62"/>
                    </a:cxn>
                    <a:cxn ang="0">
                      <a:pos x="31" y="73"/>
                    </a:cxn>
                    <a:cxn ang="0">
                      <a:pos x="36" y="78"/>
                    </a:cxn>
                    <a:cxn ang="0">
                      <a:pos x="47" y="73"/>
                    </a:cxn>
                    <a:cxn ang="0">
                      <a:pos x="48" y="65"/>
                    </a:cxn>
                    <a:cxn ang="0">
                      <a:pos x="42" y="48"/>
                    </a:cxn>
                    <a:cxn ang="0">
                      <a:pos x="40" y="39"/>
                    </a:cxn>
                    <a:cxn ang="0">
                      <a:pos x="51" y="29"/>
                    </a:cxn>
                    <a:cxn ang="0">
                      <a:pos x="50" y="25"/>
                    </a:cxn>
                    <a:cxn ang="0">
                      <a:pos x="53" y="12"/>
                    </a:cxn>
                    <a:cxn ang="0">
                      <a:pos x="59" y="3"/>
                    </a:cxn>
                  </a:cxnLst>
                  <a:rect l="0" t="0" r="r" b="b"/>
                  <a:pathLst>
                    <a:path w="236" h="317">
                      <a:moveTo>
                        <a:pt x="68" y="0"/>
                      </a:moveTo>
                      <a:lnTo>
                        <a:pt x="78" y="1"/>
                      </a:lnTo>
                      <a:lnTo>
                        <a:pt x="89" y="6"/>
                      </a:lnTo>
                      <a:lnTo>
                        <a:pt x="98" y="7"/>
                      </a:lnTo>
                      <a:lnTo>
                        <a:pt x="100" y="7"/>
                      </a:lnTo>
                      <a:lnTo>
                        <a:pt x="104" y="12"/>
                      </a:lnTo>
                      <a:lnTo>
                        <a:pt x="108" y="14"/>
                      </a:lnTo>
                      <a:lnTo>
                        <a:pt x="112" y="17"/>
                      </a:lnTo>
                      <a:lnTo>
                        <a:pt x="115" y="18"/>
                      </a:lnTo>
                      <a:lnTo>
                        <a:pt x="131" y="25"/>
                      </a:lnTo>
                      <a:lnTo>
                        <a:pt x="144" y="32"/>
                      </a:lnTo>
                      <a:lnTo>
                        <a:pt x="151" y="43"/>
                      </a:lnTo>
                      <a:lnTo>
                        <a:pt x="154" y="59"/>
                      </a:lnTo>
                      <a:lnTo>
                        <a:pt x="156" y="81"/>
                      </a:lnTo>
                      <a:lnTo>
                        <a:pt x="154" y="93"/>
                      </a:lnTo>
                      <a:lnTo>
                        <a:pt x="148" y="103"/>
                      </a:lnTo>
                      <a:lnTo>
                        <a:pt x="144" y="112"/>
                      </a:lnTo>
                      <a:lnTo>
                        <a:pt x="137" y="121"/>
                      </a:lnTo>
                      <a:lnTo>
                        <a:pt x="136" y="132"/>
                      </a:lnTo>
                      <a:lnTo>
                        <a:pt x="139" y="142"/>
                      </a:lnTo>
                      <a:lnTo>
                        <a:pt x="142" y="146"/>
                      </a:lnTo>
                      <a:lnTo>
                        <a:pt x="147" y="148"/>
                      </a:lnTo>
                      <a:lnTo>
                        <a:pt x="150" y="150"/>
                      </a:lnTo>
                      <a:lnTo>
                        <a:pt x="153" y="150"/>
                      </a:lnTo>
                      <a:lnTo>
                        <a:pt x="158" y="145"/>
                      </a:lnTo>
                      <a:lnTo>
                        <a:pt x="159" y="140"/>
                      </a:lnTo>
                      <a:lnTo>
                        <a:pt x="159" y="132"/>
                      </a:lnTo>
                      <a:lnTo>
                        <a:pt x="161" y="129"/>
                      </a:lnTo>
                      <a:lnTo>
                        <a:pt x="161" y="126"/>
                      </a:lnTo>
                      <a:lnTo>
                        <a:pt x="164" y="120"/>
                      </a:lnTo>
                      <a:lnTo>
                        <a:pt x="167" y="117"/>
                      </a:lnTo>
                      <a:lnTo>
                        <a:pt x="176" y="110"/>
                      </a:lnTo>
                      <a:lnTo>
                        <a:pt x="179" y="109"/>
                      </a:lnTo>
                      <a:lnTo>
                        <a:pt x="184" y="107"/>
                      </a:lnTo>
                      <a:lnTo>
                        <a:pt x="195" y="110"/>
                      </a:lnTo>
                      <a:lnTo>
                        <a:pt x="203" y="118"/>
                      </a:lnTo>
                      <a:lnTo>
                        <a:pt x="211" y="129"/>
                      </a:lnTo>
                      <a:lnTo>
                        <a:pt x="220" y="157"/>
                      </a:lnTo>
                      <a:lnTo>
                        <a:pt x="225" y="170"/>
                      </a:lnTo>
                      <a:lnTo>
                        <a:pt x="231" y="181"/>
                      </a:lnTo>
                      <a:lnTo>
                        <a:pt x="236" y="186"/>
                      </a:lnTo>
                      <a:lnTo>
                        <a:pt x="236" y="195"/>
                      </a:lnTo>
                      <a:lnTo>
                        <a:pt x="234" y="204"/>
                      </a:lnTo>
                      <a:lnTo>
                        <a:pt x="231" y="214"/>
                      </a:lnTo>
                      <a:lnTo>
                        <a:pt x="226" y="220"/>
                      </a:lnTo>
                      <a:lnTo>
                        <a:pt x="219" y="228"/>
                      </a:lnTo>
                      <a:lnTo>
                        <a:pt x="212" y="236"/>
                      </a:lnTo>
                      <a:lnTo>
                        <a:pt x="209" y="243"/>
                      </a:lnTo>
                      <a:lnTo>
                        <a:pt x="212" y="250"/>
                      </a:lnTo>
                      <a:lnTo>
                        <a:pt x="201" y="278"/>
                      </a:lnTo>
                      <a:lnTo>
                        <a:pt x="201" y="282"/>
                      </a:lnTo>
                      <a:lnTo>
                        <a:pt x="4" y="317"/>
                      </a:lnTo>
                      <a:lnTo>
                        <a:pt x="12" y="309"/>
                      </a:lnTo>
                      <a:lnTo>
                        <a:pt x="17" y="296"/>
                      </a:lnTo>
                      <a:lnTo>
                        <a:pt x="20" y="281"/>
                      </a:lnTo>
                      <a:lnTo>
                        <a:pt x="26" y="267"/>
                      </a:lnTo>
                      <a:lnTo>
                        <a:pt x="31" y="251"/>
                      </a:lnTo>
                      <a:lnTo>
                        <a:pt x="29" y="231"/>
                      </a:lnTo>
                      <a:lnTo>
                        <a:pt x="23" y="214"/>
                      </a:lnTo>
                      <a:lnTo>
                        <a:pt x="7" y="182"/>
                      </a:lnTo>
                      <a:lnTo>
                        <a:pt x="1" y="165"/>
                      </a:lnTo>
                      <a:lnTo>
                        <a:pt x="0" y="143"/>
                      </a:lnTo>
                      <a:lnTo>
                        <a:pt x="1" y="135"/>
                      </a:lnTo>
                      <a:lnTo>
                        <a:pt x="4" y="128"/>
                      </a:lnTo>
                      <a:lnTo>
                        <a:pt x="6" y="120"/>
                      </a:lnTo>
                      <a:lnTo>
                        <a:pt x="7" y="110"/>
                      </a:lnTo>
                      <a:lnTo>
                        <a:pt x="7" y="106"/>
                      </a:lnTo>
                      <a:lnTo>
                        <a:pt x="6" y="103"/>
                      </a:lnTo>
                      <a:lnTo>
                        <a:pt x="3" y="100"/>
                      </a:lnTo>
                      <a:lnTo>
                        <a:pt x="3" y="95"/>
                      </a:lnTo>
                      <a:lnTo>
                        <a:pt x="6" y="87"/>
                      </a:lnTo>
                      <a:lnTo>
                        <a:pt x="12" y="76"/>
                      </a:lnTo>
                      <a:lnTo>
                        <a:pt x="20" y="65"/>
                      </a:lnTo>
                      <a:lnTo>
                        <a:pt x="26" y="57"/>
                      </a:lnTo>
                      <a:lnTo>
                        <a:pt x="32" y="54"/>
                      </a:lnTo>
                      <a:lnTo>
                        <a:pt x="32" y="62"/>
                      </a:lnTo>
                      <a:lnTo>
                        <a:pt x="31" y="65"/>
                      </a:lnTo>
                      <a:lnTo>
                        <a:pt x="31" y="73"/>
                      </a:lnTo>
                      <a:lnTo>
                        <a:pt x="32" y="76"/>
                      </a:lnTo>
                      <a:lnTo>
                        <a:pt x="36" y="78"/>
                      </a:lnTo>
                      <a:lnTo>
                        <a:pt x="42" y="78"/>
                      </a:lnTo>
                      <a:lnTo>
                        <a:pt x="47" y="73"/>
                      </a:lnTo>
                      <a:lnTo>
                        <a:pt x="48" y="68"/>
                      </a:lnTo>
                      <a:lnTo>
                        <a:pt x="48" y="65"/>
                      </a:lnTo>
                      <a:lnTo>
                        <a:pt x="43" y="51"/>
                      </a:lnTo>
                      <a:lnTo>
                        <a:pt x="42" y="48"/>
                      </a:lnTo>
                      <a:lnTo>
                        <a:pt x="40" y="43"/>
                      </a:lnTo>
                      <a:lnTo>
                        <a:pt x="40" y="39"/>
                      </a:lnTo>
                      <a:lnTo>
                        <a:pt x="48" y="31"/>
                      </a:lnTo>
                      <a:lnTo>
                        <a:pt x="51" y="29"/>
                      </a:lnTo>
                      <a:lnTo>
                        <a:pt x="51" y="26"/>
                      </a:lnTo>
                      <a:lnTo>
                        <a:pt x="50" y="25"/>
                      </a:lnTo>
                      <a:lnTo>
                        <a:pt x="50" y="17"/>
                      </a:lnTo>
                      <a:lnTo>
                        <a:pt x="53" y="12"/>
                      </a:lnTo>
                      <a:lnTo>
                        <a:pt x="54" y="7"/>
                      </a:lnTo>
                      <a:lnTo>
                        <a:pt x="59" y="3"/>
                      </a:lnTo>
                      <a:lnTo>
                        <a:pt x="68" y="0"/>
                      </a:lnTo>
                      <a:close/>
                    </a:path>
                  </a:pathLst>
                </a:custGeom>
                <a:grpFill/>
                <a:ln w="6350" cmpd="sng">
                  <a:solidFill>
                    <a:schemeClr val="bg2"/>
                  </a:solidFill>
                  <a:round/>
                  <a:headEnd/>
                  <a:tailEnd/>
                </a:ln>
              </p:spPr>
              <p:txBody>
                <a:bodyPr/>
                <a:lstStyle/>
                <a:p>
                  <a:endParaRPr lang="en-US"/>
                </a:p>
              </p:txBody>
            </p:sp>
            <p:sp>
              <p:nvSpPr>
                <p:cNvPr id="101" name="Freeform 100"/>
                <p:cNvSpPr>
                  <a:spLocks noEditPoints="1"/>
                </p:cNvSpPr>
                <p:nvPr/>
              </p:nvSpPr>
              <p:spPr bwMode="gray">
                <a:xfrm>
                  <a:off x="3806825" y="3086100"/>
                  <a:ext cx="188912" cy="328612"/>
                </a:xfrm>
                <a:custGeom>
                  <a:avLst/>
                  <a:gdLst/>
                  <a:ahLst/>
                  <a:cxnLst>
                    <a:cxn ang="0">
                      <a:pos x="159" y="413"/>
                    </a:cxn>
                    <a:cxn ang="0">
                      <a:pos x="178" y="16"/>
                    </a:cxn>
                    <a:cxn ang="0">
                      <a:pos x="203" y="50"/>
                    </a:cxn>
                    <a:cxn ang="0">
                      <a:pos x="228" y="230"/>
                    </a:cxn>
                    <a:cxn ang="0">
                      <a:pos x="228" y="252"/>
                    </a:cxn>
                    <a:cxn ang="0">
                      <a:pos x="237" y="272"/>
                    </a:cxn>
                    <a:cxn ang="0">
                      <a:pos x="226" y="304"/>
                    </a:cxn>
                    <a:cxn ang="0">
                      <a:pos x="214" y="347"/>
                    </a:cxn>
                    <a:cxn ang="0">
                      <a:pos x="212" y="352"/>
                    </a:cxn>
                    <a:cxn ang="0">
                      <a:pos x="212" y="360"/>
                    </a:cxn>
                    <a:cxn ang="0">
                      <a:pos x="216" y="365"/>
                    </a:cxn>
                    <a:cxn ang="0">
                      <a:pos x="205" y="374"/>
                    </a:cxn>
                    <a:cxn ang="0">
                      <a:pos x="194" y="380"/>
                    </a:cxn>
                    <a:cxn ang="0">
                      <a:pos x="200" y="400"/>
                    </a:cxn>
                    <a:cxn ang="0">
                      <a:pos x="194" y="404"/>
                    </a:cxn>
                    <a:cxn ang="0">
                      <a:pos x="170" y="394"/>
                    </a:cxn>
                    <a:cxn ang="0">
                      <a:pos x="159" y="405"/>
                    </a:cxn>
                    <a:cxn ang="0">
                      <a:pos x="148" y="410"/>
                    </a:cxn>
                    <a:cxn ang="0">
                      <a:pos x="139" y="385"/>
                    </a:cxn>
                    <a:cxn ang="0">
                      <a:pos x="122" y="358"/>
                    </a:cxn>
                    <a:cxn ang="0">
                      <a:pos x="109" y="350"/>
                    </a:cxn>
                    <a:cxn ang="0">
                      <a:pos x="97" y="343"/>
                    </a:cxn>
                    <a:cxn ang="0">
                      <a:pos x="78" y="327"/>
                    </a:cxn>
                    <a:cxn ang="0">
                      <a:pos x="89" y="289"/>
                    </a:cxn>
                    <a:cxn ang="0">
                      <a:pos x="76" y="280"/>
                    </a:cxn>
                    <a:cxn ang="0">
                      <a:pos x="65" y="280"/>
                    </a:cxn>
                    <a:cxn ang="0">
                      <a:pos x="53" y="274"/>
                    </a:cxn>
                    <a:cxn ang="0">
                      <a:pos x="40" y="249"/>
                    </a:cxn>
                    <a:cxn ang="0">
                      <a:pos x="14" y="229"/>
                    </a:cxn>
                    <a:cxn ang="0">
                      <a:pos x="1" y="188"/>
                    </a:cxn>
                    <a:cxn ang="0">
                      <a:pos x="0" y="183"/>
                    </a:cxn>
                    <a:cxn ang="0">
                      <a:pos x="4" y="163"/>
                    </a:cxn>
                    <a:cxn ang="0">
                      <a:pos x="12" y="158"/>
                    </a:cxn>
                    <a:cxn ang="0">
                      <a:pos x="18" y="154"/>
                    </a:cxn>
                    <a:cxn ang="0">
                      <a:pos x="18" y="143"/>
                    </a:cxn>
                    <a:cxn ang="0">
                      <a:pos x="26" y="127"/>
                    </a:cxn>
                    <a:cxn ang="0">
                      <a:pos x="18" y="102"/>
                    </a:cxn>
                    <a:cxn ang="0">
                      <a:pos x="29" y="100"/>
                    </a:cxn>
                    <a:cxn ang="0">
                      <a:pos x="45" y="88"/>
                    </a:cxn>
                    <a:cxn ang="0">
                      <a:pos x="61" y="61"/>
                    </a:cxn>
                    <a:cxn ang="0">
                      <a:pos x="58" y="49"/>
                    </a:cxn>
                    <a:cxn ang="0">
                      <a:pos x="37" y="27"/>
                    </a:cxn>
                  </a:cxnLst>
                  <a:rect l="0" t="0" r="r" b="b"/>
                  <a:pathLst>
                    <a:path w="237" h="415">
                      <a:moveTo>
                        <a:pt x="159" y="411"/>
                      </a:moveTo>
                      <a:lnTo>
                        <a:pt x="161" y="415"/>
                      </a:lnTo>
                      <a:lnTo>
                        <a:pt x="159" y="413"/>
                      </a:lnTo>
                      <a:lnTo>
                        <a:pt x="159" y="411"/>
                      </a:lnTo>
                      <a:close/>
                      <a:moveTo>
                        <a:pt x="176" y="0"/>
                      </a:moveTo>
                      <a:lnTo>
                        <a:pt x="178" y="16"/>
                      </a:lnTo>
                      <a:lnTo>
                        <a:pt x="184" y="30"/>
                      </a:lnTo>
                      <a:lnTo>
                        <a:pt x="192" y="43"/>
                      </a:lnTo>
                      <a:lnTo>
                        <a:pt x="203" y="50"/>
                      </a:lnTo>
                      <a:lnTo>
                        <a:pt x="203" y="55"/>
                      </a:lnTo>
                      <a:lnTo>
                        <a:pt x="231" y="222"/>
                      </a:lnTo>
                      <a:lnTo>
                        <a:pt x="228" y="230"/>
                      </a:lnTo>
                      <a:lnTo>
                        <a:pt x="226" y="236"/>
                      </a:lnTo>
                      <a:lnTo>
                        <a:pt x="226" y="244"/>
                      </a:lnTo>
                      <a:lnTo>
                        <a:pt x="228" y="252"/>
                      </a:lnTo>
                      <a:lnTo>
                        <a:pt x="233" y="258"/>
                      </a:lnTo>
                      <a:lnTo>
                        <a:pt x="236" y="264"/>
                      </a:lnTo>
                      <a:lnTo>
                        <a:pt x="237" y="272"/>
                      </a:lnTo>
                      <a:lnTo>
                        <a:pt x="237" y="285"/>
                      </a:lnTo>
                      <a:lnTo>
                        <a:pt x="233" y="296"/>
                      </a:lnTo>
                      <a:lnTo>
                        <a:pt x="226" y="304"/>
                      </a:lnTo>
                      <a:lnTo>
                        <a:pt x="219" y="310"/>
                      </a:lnTo>
                      <a:lnTo>
                        <a:pt x="214" y="318"/>
                      </a:lnTo>
                      <a:lnTo>
                        <a:pt x="214" y="347"/>
                      </a:lnTo>
                      <a:lnTo>
                        <a:pt x="217" y="346"/>
                      </a:lnTo>
                      <a:lnTo>
                        <a:pt x="216" y="349"/>
                      </a:lnTo>
                      <a:lnTo>
                        <a:pt x="212" y="352"/>
                      </a:lnTo>
                      <a:lnTo>
                        <a:pt x="211" y="355"/>
                      </a:lnTo>
                      <a:lnTo>
                        <a:pt x="211" y="358"/>
                      </a:lnTo>
                      <a:lnTo>
                        <a:pt x="212" y="360"/>
                      </a:lnTo>
                      <a:lnTo>
                        <a:pt x="214" y="363"/>
                      </a:lnTo>
                      <a:lnTo>
                        <a:pt x="214" y="365"/>
                      </a:lnTo>
                      <a:lnTo>
                        <a:pt x="216" y="365"/>
                      </a:lnTo>
                      <a:lnTo>
                        <a:pt x="214" y="368"/>
                      </a:lnTo>
                      <a:lnTo>
                        <a:pt x="211" y="371"/>
                      </a:lnTo>
                      <a:lnTo>
                        <a:pt x="205" y="374"/>
                      </a:lnTo>
                      <a:lnTo>
                        <a:pt x="201" y="374"/>
                      </a:lnTo>
                      <a:lnTo>
                        <a:pt x="198" y="375"/>
                      </a:lnTo>
                      <a:lnTo>
                        <a:pt x="194" y="380"/>
                      </a:lnTo>
                      <a:lnTo>
                        <a:pt x="194" y="388"/>
                      </a:lnTo>
                      <a:lnTo>
                        <a:pt x="200" y="394"/>
                      </a:lnTo>
                      <a:lnTo>
                        <a:pt x="200" y="400"/>
                      </a:lnTo>
                      <a:lnTo>
                        <a:pt x="198" y="402"/>
                      </a:lnTo>
                      <a:lnTo>
                        <a:pt x="195" y="404"/>
                      </a:lnTo>
                      <a:lnTo>
                        <a:pt x="194" y="404"/>
                      </a:lnTo>
                      <a:lnTo>
                        <a:pt x="184" y="400"/>
                      </a:lnTo>
                      <a:lnTo>
                        <a:pt x="180" y="397"/>
                      </a:lnTo>
                      <a:lnTo>
                        <a:pt x="170" y="394"/>
                      </a:lnTo>
                      <a:lnTo>
                        <a:pt x="164" y="397"/>
                      </a:lnTo>
                      <a:lnTo>
                        <a:pt x="161" y="402"/>
                      </a:lnTo>
                      <a:lnTo>
                        <a:pt x="159" y="405"/>
                      </a:lnTo>
                      <a:lnTo>
                        <a:pt x="159" y="411"/>
                      </a:lnTo>
                      <a:lnTo>
                        <a:pt x="153" y="411"/>
                      </a:lnTo>
                      <a:lnTo>
                        <a:pt x="148" y="410"/>
                      </a:lnTo>
                      <a:lnTo>
                        <a:pt x="142" y="404"/>
                      </a:lnTo>
                      <a:lnTo>
                        <a:pt x="139" y="397"/>
                      </a:lnTo>
                      <a:lnTo>
                        <a:pt x="139" y="385"/>
                      </a:lnTo>
                      <a:lnTo>
                        <a:pt x="136" y="374"/>
                      </a:lnTo>
                      <a:lnTo>
                        <a:pt x="131" y="366"/>
                      </a:lnTo>
                      <a:lnTo>
                        <a:pt x="122" y="358"/>
                      </a:lnTo>
                      <a:lnTo>
                        <a:pt x="114" y="352"/>
                      </a:lnTo>
                      <a:lnTo>
                        <a:pt x="111" y="352"/>
                      </a:lnTo>
                      <a:lnTo>
                        <a:pt x="109" y="350"/>
                      </a:lnTo>
                      <a:lnTo>
                        <a:pt x="106" y="350"/>
                      </a:lnTo>
                      <a:lnTo>
                        <a:pt x="103" y="346"/>
                      </a:lnTo>
                      <a:lnTo>
                        <a:pt x="97" y="343"/>
                      </a:lnTo>
                      <a:lnTo>
                        <a:pt x="87" y="340"/>
                      </a:lnTo>
                      <a:lnTo>
                        <a:pt x="81" y="335"/>
                      </a:lnTo>
                      <a:lnTo>
                        <a:pt x="78" y="327"/>
                      </a:lnTo>
                      <a:lnTo>
                        <a:pt x="81" y="315"/>
                      </a:lnTo>
                      <a:lnTo>
                        <a:pt x="86" y="304"/>
                      </a:lnTo>
                      <a:lnTo>
                        <a:pt x="89" y="289"/>
                      </a:lnTo>
                      <a:lnTo>
                        <a:pt x="87" y="288"/>
                      </a:lnTo>
                      <a:lnTo>
                        <a:pt x="86" y="285"/>
                      </a:lnTo>
                      <a:lnTo>
                        <a:pt x="76" y="280"/>
                      </a:lnTo>
                      <a:lnTo>
                        <a:pt x="75" y="279"/>
                      </a:lnTo>
                      <a:lnTo>
                        <a:pt x="68" y="279"/>
                      </a:lnTo>
                      <a:lnTo>
                        <a:pt x="65" y="280"/>
                      </a:lnTo>
                      <a:lnTo>
                        <a:pt x="61" y="283"/>
                      </a:lnTo>
                      <a:lnTo>
                        <a:pt x="58" y="285"/>
                      </a:lnTo>
                      <a:lnTo>
                        <a:pt x="53" y="274"/>
                      </a:lnTo>
                      <a:lnTo>
                        <a:pt x="50" y="261"/>
                      </a:lnTo>
                      <a:lnTo>
                        <a:pt x="45" y="252"/>
                      </a:lnTo>
                      <a:lnTo>
                        <a:pt x="40" y="249"/>
                      </a:lnTo>
                      <a:lnTo>
                        <a:pt x="28" y="243"/>
                      </a:lnTo>
                      <a:lnTo>
                        <a:pt x="23" y="239"/>
                      </a:lnTo>
                      <a:lnTo>
                        <a:pt x="14" y="229"/>
                      </a:lnTo>
                      <a:lnTo>
                        <a:pt x="7" y="216"/>
                      </a:lnTo>
                      <a:lnTo>
                        <a:pt x="3" y="202"/>
                      </a:lnTo>
                      <a:lnTo>
                        <a:pt x="1" y="188"/>
                      </a:lnTo>
                      <a:lnTo>
                        <a:pt x="1" y="185"/>
                      </a:lnTo>
                      <a:lnTo>
                        <a:pt x="0" y="185"/>
                      </a:lnTo>
                      <a:lnTo>
                        <a:pt x="0" y="183"/>
                      </a:lnTo>
                      <a:lnTo>
                        <a:pt x="3" y="177"/>
                      </a:lnTo>
                      <a:lnTo>
                        <a:pt x="3" y="168"/>
                      </a:lnTo>
                      <a:lnTo>
                        <a:pt x="4" y="163"/>
                      </a:lnTo>
                      <a:lnTo>
                        <a:pt x="6" y="160"/>
                      </a:lnTo>
                      <a:lnTo>
                        <a:pt x="9" y="160"/>
                      </a:lnTo>
                      <a:lnTo>
                        <a:pt x="12" y="158"/>
                      </a:lnTo>
                      <a:lnTo>
                        <a:pt x="15" y="158"/>
                      </a:lnTo>
                      <a:lnTo>
                        <a:pt x="17" y="157"/>
                      </a:lnTo>
                      <a:lnTo>
                        <a:pt x="18" y="154"/>
                      </a:lnTo>
                      <a:lnTo>
                        <a:pt x="18" y="150"/>
                      </a:lnTo>
                      <a:lnTo>
                        <a:pt x="17" y="146"/>
                      </a:lnTo>
                      <a:lnTo>
                        <a:pt x="18" y="143"/>
                      </a:lnTo>
                      <a:lnTo>
                        <a:pt x="25" y="136"/>
                      </a:lnTo>
                      <a:lnTo>
                        <a:pt x="26" y="133"/>
                      </a:lnTo>
                      <a:lnTo>
                        <a:pt x="26" y="127"/>
                      </a:lnTo>
                      <a:lnTo>
                        <a:pt x="14" y="114"/>
                      </a:lnTo>
                      <a:lnTo>
                        <a:pt x="14" y="107"/>
                      </a:lnTo>
                      <a:lnTo>
                        <a:pt x="18" y="102"/>
                      </a:lnTo>
                      <a:lnTo>
                        <a:pt x="23" y="102"/>
                      </a:lnTo>
                      <a:lnTo>
                        <a:pt x="26" y="100"/>
                      </a:lnTo>
                      <a:lnTo>
                        <a:pt x="29" y="100"/>
                      </a:lnTo>
                      <a:lnTo>
                        <a:pt x="33" y="99"/>
                      </a:lnTo>
                      <a:lnTo>
                        <a:pt x="37" y="96"/>
                      </a:lnTo>
                      <a:lnTo>
                        <a:pt x="45" y="88"/>
                      </a:lnTo>
                      <a:lnTo>
                        <a:pt x="53" y="78"/>
                      </a:lnTo>
                      <a:lnTo>
                        <a:pt x="59" y="69"/>
                      </a:lnTo>
                      <a:lnTo>
                        <a:pt x="61" y="61"/>
                      </a:lnTo>
                      <a:lnTo>
                        <a:pt x="61" y="57"/>
                      </a:lnTo>
                      <a:lnTo>
                        <a:pt x="59" y="52"/>
                      </a:lnTo>
                      <a:lnTo>
                        <a:pt x="58" y="49"/>
                      </a:lnTo>
                      <a:lnTo>
                        <a:pt x="48" y="44"/>
                      </a:lnTo>
                      <a:lnTo>
                        <a:pt x="43" y="39"/>
                      </a:lnTo>
                      <a:lnTo>
                        <a:pt x="37" y="27"/>
                      </a:lnTo>
                      <a:lnTo>
                        <a:pt x="33" y="21"/>
                      </a:lnTo>
                      <a:lnTo>
                        <a:pt x="176" y="0"/>
                      </a:lnTo>
                      <a:close/>
                    </a:path>
                  </a:pathLst>
                </a:custGeom>
                <a:grpFill/>
                <a:ln w="6350" cmpd="sng">
                  <a:solidFill>
                    <a:schemeClr val="bg2"/>
                  </a:solidFill>
                  <a:round/>
                  <a:headEnd/>
                  <a:tailEnd/>
                </a:ln>
              </p:spPr>
              <p:txBody>
                <a:bodyPr/>
                <a:lstStyle/>
                <a:p>
                  <a:endParaRPr lang="en-US"/>
                </a:p>
              </p:txBody>
            </p:sp>
            <p:sp>
              <p:nvSpPr>
                <p:cNvPr id="102" name="Freeform 101"/>
                <p:cNvSpPr>
                  <a:spLocks noEditPoints="1"/>
                </p:cNvSpPr>
                <p:nvPr/>
              </p:nvSpPr>
              <p:spPr bwMode="gray">
                <a:xfrm>
                  <a:off x="3968750" y="3108325"/>
                  <a:ext cx="147637" cy="252412"/>
                </a:xfrm>
                <a:custGeom>
                  <a:avLst/>
                  <a:gdLst/>
                  <a:ahLst/>
                  <a:cxnLst>
                    <a:cxn ang="0">
                      <a:pos x="188" y="190"/>
                    </a:cxn>
                    <a:cxn ang="0">
                      <a:pos x="185" y="191"/>
                    </a:cxn>
                    <a:cxn ang="0">
                      <a:pos x="150" y="0"/>
                    </a:cxn>
                    <a:cxn ang="0">
                      <a:pos x="185" y="193"/>
                    </a:cxn>
                    <a:cxn ang="0">
                      <a:pos x="183" y="201"/>
                    </a:cxn>
                    <a:cxn ang="0">
                      <a:pos x="186" y="205"/>
                    </a:cxn>
                    <a:cxn ang="0">
                      <a:pos x="188" y="210"/>
                    </a:cxn>
                    <a:cxn ang="0">
                      <a:pos x="178" y="219"/>
                    </a:cxn>
                    <a:cxn ang="0">
                      <a:pos x="163" y="221"/>
                    </a:cxn>
                    <a:cxn ang="0">
                      <a:pos x="156" y="227"/>
                    </a:cxn>
                    <a:cxn ang="0">
                      <a:pos x="153" y="244"/>
                    </a:cxn>
                    <a:cxn ang="0">
                      <a:pos x="150" y="252"/>
                    </a:cxn>
                    <a:cxn ang="0">
                      <a:pos x="147" y="260"/>
                    </a:cxn>
                    <a:cxn ang="0">
                      <a:pos x="136" y="261"/>
                    </a:cxn>
                    <a:cxn ang="0">
                      <a:pos x="135" y="266"/>
                    </a:cxn>
                    <a:cxn ang="0">
                      <a:pos x="135" y="272"/>
                    </a:cxn>
                    <a:cxn ang="0">
                      <a:pos x="133" y="285"/>
                    </a:cxn>
                    <a:cxn ang="0">
                      <a:pos x="122" y="287"/>
                    </a:cxn>
                    <a:cxn ang="0">
                      <a:pos x="111" y="282"/>
                    </a:cxn>
                    <a:cxn ang="0">
                      <a:pos x="106" y="280"/>
                    </a:cxn>
                    <a:cxn ang="0">
                      <a:pos x="102" y="287"/>
                    </a:cxn>
                    <a:cxn ang="0">
                      <a:pos x="97" y="297"/>
                    </a:cxn>
                    <a:cxn ang="0">
                      <a:pos x="89" y="301"/>
                    </a:cxn>
                    <a:cxn ang="0">
                      <a:pos x="86" y="296"/>
                    </a:cxn>
                    <a:cxn ang="0">
                      <a:pos x="83" y="294"/>
                    </a:cxn>
                    <a:cxn ang="0">
                      <a:pos x="75" y="301"/>
                    </a:cxn>
                    <a:cxn ang="0">
                      <a:pos x="70" y="307"/>
                    </a:cxn>
                    <a:cxn ang="0">
                      <a:pos x="61" y="310"/>
                    </a:cxn>
                    <a:cxn ang="0">
                      <a:pos x="52" y="304"/>
                    </a:cxn>
                    <a:cxn ang="0">
                      <a:pos x="45" y="301"/>
                    </a:cxn>
                    <a:cxn ang="0">
                      <a:pos x="31" y="307"/>
                    </a:cxn>
                    <a:cxn ang="0">
                      <a:pos x="14" y="318"/>
                    </a:cxn>
                    <a:cxn ang="0">
                      <a:pos x="11" y="290"/>
                    </a:cxn>
                    <a:cxn ang="0">
                      <a:pos x="23" y="276"/>
                    </a:cxn>
                    <a:cxn ang="0">
                      <a:pos x="34" y="257"/>
                    </a:cxn>
                    <a:cxn ang="0">
                      <a:pos x="33" y="236"/>
                    </a:cxn>
                    <a:cxn ang="0">
                      <a:pos x="25" y="224"/>
                    </a:cxn>
                    <a:cxn ang="0">
                      <a:pos x="23" y="208"/>
                    </a:cxn>
                    <a:cxn ang="0">
                      <a:pos x="28" y="194"/>
                    </a:cxn>
                    <a:cxn ang="0">
                      <a:pos x="0" y="22"/>
                    </a:cxn>
                    <a:cxn ang="0">
                      <a:pos x="17" y="24"/>
                    </a:cxn>
                    <a:cxn ang="0">
                      <a:pos x="28" y="22"/>
                    </a:cxn>
                    <a:cxn ang="0">
                      <a:pos x="150" y="0"/>
                    </a:cxn>
                  </a:cxnLst>
                  <a:rect l="0" t="0" r="r" b="b"/>
                  <a:pathLst>
                    <a:path w="188" h="319">
                      <a:moveTo>
                        <a:pt x="186" y="190"/>
                      </a:moveTo>
                      <a:lnTo>
                        <a:pt x="188" y="190"/>
                      </a:lnTo>
                      <a:lnTo>
                        <a:pt x="185" y="193"/>
                      </a:lnTo>
                      <a:lnTo>
                        <a:pt x="185" y="191"/>
                      </a:lnTo>
                      <a:lnTo>
                        <a:pt x="186" y="190"/>
                      </a:lnTo>
                      <a:close/>
                      <a:moveTo>
                        <a:pt x="150" y="0"/>
                      </a:moveTo>
                      <a:lnTo>
                        <a:pt x="183" y="193"/>
                      </a:lnTo>
                      <a:lnTo>
                        <a:pt x="185" y="193"/>
                      </a:lnTo>
                      <a:lnTo>
                        <a:pt x="183" y="194"/>
                      </a:lnTo>
                      <a:lnTo>
                        <a:pt x="183" y="201"/>
                      </a:lnTo>
                      <a:lnTo>
                        <a:pt x="186" y="204"/>
                      </a:lnTo>
                      <a:lnTo>
                        <a:pt x="186" y="205"/>
                      </a:lnTo>
                      <a:lnTo>
                        <a:pt x="188" y="207"/>
                      </a:lnTo>
                      <a:lnTo>
                        <a:pt x="188" y="210"/>
                      </a:lnTo>
                      <a:lnTo>
                        <a:pt x="185" y="216"/>
                      </a:lnTo>
                      <a:lnTo>
                        <a:pt x="178" y="219"/>
                      </a:lnTo>
                      <a:lnTo>
                        <a:pt x="171" y="219"/>
                      </a:lnTo>
                      <a:lnTo>
                        <a:pt x="163" y="221"/>
                      </a:lnTo>
                      <a:lnTo>
                        <a:pt x="158" y="224"/>
                      </a:lnTo>
                      <a:lnTo>
                        <a:pt x="156" y="227"/>
                      </a:lnTo>
                      <a:lnTo>
                        <a:pt x="156" y="238"/>
                      </a:lnTo>
                      <a:lnTo>
                        <a:pt x="153" y="244"/>
                      </a:lnTo>
                      <a:lnTo>
                        <a:pt x="150" y="247"/>
                      </a:lnTo>
                      <a:lnTo>
                        <a:pt x="150" y="252"/>
                      </a:lnTo>
                      <a:lnTo>
                        <a:pt x="149" y="255"/>
                      </a:lnTo>
                      <a:lnTo>
                        <a:pt x="147" y="260"/>
                      </a:lnTo>
                      <a:lnTo>
                        <a:pt x="145" y="261"/>
                      </a:lnTo>
                      <a:lnTo>
                        <a:pt x="136" y="261"/>
                      </a:lnTo>
                      <a:lnTo>
                        <a:pt x="135" y="263"/>
                      </a:lnTo>
                      <a:lnTo>
                        <a:pt x="135" y="266"/>
                      </a:lnTo>
                      <a:lnTo>
                        <a:pt x="133" y="269"/>
                      </a:lnTo>
                      <a:lnTo>
                        <a:pt x="135" y="272"/>
                      </a:lnTo>
                      <a:lnTo>
                        <a:pt x="135" y="282"/>
                      </a:lnTo>
                      <a:lnTo>
                        <a:pt x="133" y="285"/>
                      </a:lnTo>
                      <a:lnTo>
                        <a:pt x="131" y="287"/>
                      </a:lnTo>
                      <a:lnTo>
                        <a:pt x="122" y="287"/>
                      </a:lnTo>
                      <a:lnTo>
                        <a:pt x="116" y="285"/>
                      </a:lnTo>
                      <a:lnTo>
                        <a:pt x="111" y="282"/>
                      </a:lnTo>
                      <a:lnTo>
                        <a:pt x="108" y="277"/>
                      </a:lnTo>
                      <a:lnTo>
                        <a:pt x="106" y="280"/>
                      </a:lnTo>
                      <a:lnTo>
                        <a:pt x="103" y="283"/>
                      </a:lnTo>
                      <a:lnTo>
                        <a:pt x="102" y="287"/>
                      </a:lnTo>
                      <a:lnTo>
                        <a:pt x="100" y="291"/>
                      </a:lnTo>
                      <a:lnTo>
                        <a:pt x="97" y="297"/>
                      </a:lnTo>
                      <a:lnTo>
                        <a:pt x="91" y="301"/>
                      </a:lnTo>
                      <a:lnTo>
                        <a:pt x="89" y="301"/>
                      </a:lnTo>
                      <a:lnTo>
                        <a:pt x="88" y="299"/>
                      </a:lnTo>
                      <a:lnTo>
                        <a:pt x="86" y="296"/>
                      </a:lnTo>
                      <a:lnTo>
                        <a:pt x="84" y="294"/>
                      </a:lnTo>
                      <a:lnTo>
                        <a:pt x="83" y="294"/>
                      </a:lnTo>
                      <a:lnTo>
                        <a:pt x="77" y="297"/>
                      </a:lnTo>
                      <a:lnTo>
                        <a:pt x="75" y="301"/>
                      </a:lnTo>
                      <a:lnTo>
                        <a:pt x="72" y="304"/>
                      </a:lnTo>
                      <a:lnTo>
                        <a:pt x="70" y="307"/>
                      </a:lnTo>
                      <a:lnTo>
                        <a:pt x="64" y="310"/>
                      </a:lnTo>
                      <a:lnTo>
                        <a:pt x="61" y="310"/>
                      </a:lnTo>
                      <a:lnTo>
                        <a:pt x="58" y="307"/>
                      </a:lnTo>
                      <a:lnTo>
                        <a:pt x="52" y="304"/>
                      </a:lnTo>
                      <a:lnTo>
                        <a:pt x="49" y="301"/>
                      </a:lnTo>
                      <a:lnTo>
                        <a:pt x="45" y="301"/>
                      </a:lnTo>
                      <a:lnTo>
                        <a:pt x="39" y="302"/>
                      </a:lnTo>
                      <a:lnTo>
                        <a:pt x="31" y="307"/>
                      </a:lnTo>
                      <a:lnTo>
                        <a:pt x="22" y="312"/>
                      </a:lnTo>
                      <a:lnTo>
                        <a:pt x="14" y="318"/>
                      </a:lnTo>
                      <a:lnTo>
                        <a:pt x="11" y="319"/>
                      </a:lnTo>
                      <a:lnTo>
                        <a:pt x="11" y="290"/>
                      </a:lnTo>
                      <a:lnTo>
                        <a:pt x="16" y="282"/>
                      </a:lnTo>
                      <a:lnTo>
                        <a:pt x="23" y="276"/>
                      </a:lnTo>
                      <a:lnTo>
                        <a:pt x="30" y="268"/>
                      </a:lnTo>
                      <a:lnTo>
                        <a:pt x="34" y="257"/>
                      </a:lnTo>
                      <a:lnTo>
                        <a:pt x="34" y="244"/>
                      </a:lnTo>
                      <a:lnTo>
                        <a:pt x="33" y="236"/>
                      </a:lnTo>
                      <a:lnTo>
                        <a:pt x="30" y="230"/>
                      </a:lnTo>
                      <a:lnTo>
                        <a:pt x="25" y="224"/>
                      </a:lnTo>
                      <a:lnTo>
                        <a:pt x="23" y="216"/>
                      </a:lnTo>
                      <a:lnTo>
                        <a:pt x="23" y="208"/>
                      </a:lnTo>
                      <a:lnTo>
                        <a:pt x="25" y="202"/>
                      </a:lnTo>
                      <a:lnTo>
                        <a:pt x="28" y="194"/>
                      </a:lnTo>
                      <a:lnTo>
                        <a:pt x="0" y="27"/>
                      </a:lnTo>
                      <a:lnTo>
                        <a:pt x="0" y="22"/>
                      </a:lnTo>
                      <a:lnTo>
                        <a:pt x="3" y="24"/>
                      </a:lnTo>
                      <a:lnTo>
                        <a:pt x="17" y="24"/>
                      </a:lnTo>
                      <a:lnTo>
                        <a:pt x="23" y="22"/>
                      </a:lnTo>
                      <a:lnTo>
                        <a:pt x="28" y="22"/>
                      </a:lnTo>
                      <a:lnTo>
                        <a:pt x="31" y="21"/>
                      </a:lnTo>
                      <a:lnTo>
                        <a:pt x="150" y="0"/>
                      </a:lnTo>
                      <a:close/>
                    </a:path>
                  </a:pathLst>
                </a:custGeom>
                <a:grpFill/>
                <a:ln w="6350" cmpd="sng">
                  <a:solidFill>
                    <a:schemeClr val="bg2"/>
                  </a:solidFill>
                  <a:round/>
                  <a:headEnd/>
                  <a:tailEnd/>
                </a:ln>
              </p:spPr>
              <p:txBody>
                <a:bodyPr/>
                <a:lstStyle/>
                <a:p>
                  <a:endParaRPr lang="en-US"/>
                </a:p>
              </p:txBody>
            </p:sp>
            <p:sp>
              <p:nvSpPr>
                <p:cNvPr id="103" name="Freeform 102"/>
                <p:cNvSpPr>
                  <a:spLocks/>
                </p:cNvSpPr>
                <p:nvPr/>
              </p:nvSpPr>
              <p:spPr bwMode="gray">
                <a:xfrm>
                  <a:off x="4087812" y="3052763"/>
                  <a:ext cx="200025" cy="233362"/>
                </a:xfrm>
                <a:custGeom>
                  <a:avLst/>
                  <a:gdLst/>
                  <a:ahLst/>
                  <a:cxnLst>
                    <a:cxn ang="0">
                      <a:pos x="254" y="98"/>
                    </a:cxn>
                    <a:cxn ang="0">
                      <a:pos x="247" y="100"/>
                    </a:cxn>
                    <a:cxn ang="0">
                      <a:pos x="249" y="108"/>
                    </a:cxn>
                    <a:cxn ang="0">
                      <a:pos x="254" y="123"/>
                    </a:cxn>
                    <a:cxn ang="0">
                      <a:pos x="252" y="162"/>
                    </a:cxn>
                    <a:cxn ang="0">
                      <a:pos x="243" y="190"/>
                    </a:cxn>
                    <a:cxn ang="0">
                      <a:pos x="227" y="204"/>
                    </a:cxn>
                    <a:cxn ang="0">
                      <a:pos x="224" y="203"/>
                    </a:cxn>
                    <a:cxn ang="0">
                      <a:pos x="216" y="209"/>
                    </a:cxn>
                    <a:cxn ang="0">
                      <a:pos x="208" y="245"/>
                    </a:cxn>
                    <a:cxn ang="0">
                      <a:pos x="204" y="242"/>
                    </a:cxn>
                    <a:cxn ang="0">
                      <a:pos x="202" y="237"/>
                    </a:cxn>
                    <a:cxn ang="0">
                      <a:pos x="189" y="250"/>
                    </a:cxn>
                    <a:cxn ang="0">
                      <a:pos x="188" y="270"/>
                    </a:cxn>
                    <a:cxn ang="0">
                      <a:pos x="183" y="287"/>
                    </a:cxn>
                    <a:cxn ang="0">
                      <a:pos x="172" y="287"/>
                    </a:cxn>
                    <a:cxn ang="0">
                      <a:pos x="155" y="275"/>
                    </a:cxn>
                    <a:cxn ang="0">
                      <a:pos x="144" y="269"/>
                    </a:cxn>
                    <a:cxn ang="0">
                      <a:pos x="138" y="273"/>
                    </a:cxn>
                    <a:cxn ang="0">
                      <a:pos x="133" y="278"/>
                    </a:cxn>
                    <a:cxn ang="0">
                      <a:pos x="100" y="281"/>
                    </a:cxn>
                    <a:cxn ang="0">
                      <a:pos x="92" y="278"/>
                    </a:cxn>
                    <a:cxn ang="0">
                      <a:pos x="69" y="272"/>
                    </a:cxn>
                    <a:cxn ang="0">
                      <a:pos x="58" y="256"/>
                    </a:cxn>
                    <a:cxn ang="0">
                      <a:pos x="50" y="259"/>
                    </a:cxn>
                    <a:cxn ang="0">
                      <a:pos x="44" y="261"/>
                    </a:cxn>
                    <a:cxn ang="0">
                      <a:pos x="39" y="258"/>
                    </a:cxn>
                    <a:cxn ang="0">
                      <a:pos x="33" y="259"/>
                    </a:cxn>
                    <a:cxn ang="0">
                      <a:pos x="78" y="54"/>
                    </a:cxn>
                    <a:cxn ang="0">
                      <a:pos x="80" y="56"/>
                    </a:cxn>
                    <a:cxn ang="0">
                      <a:pos x="94" y="59"/>
                    </a:cxn>
                    <a:cxn ang="0">
                      <a:pos x="107" y="67"/>
                    </a:cxn>
                    <a:cxn ang="0">
                      <a:pos x="108" y="64"/>
                    </a:cxn>
                    <a:cxn ang="0">
                      <a:pos x="113" y="62"/>
                    </a:cxn>
                    <a:cxn ang="0">
                      <a:pos x="125" y="67"/>
                    </a:cxn>
                    <a:cxn ang="0">
                      <a:pos x="135" y="68"/>
                    </a:cxn>
                    <a:cxn ang="0">
                      <a:pos x="144" y="58"/>
                    </a:cxn>
                    <a:cxn ang="0">
                      <a:pos x="150" y="53"/>
                    </a:cxn>
                    <a:cxn ang="0">
                      <a:pos x="166" y="51"/>
                    </a:cxn>
                    <a:cxn ang="0">
                      <a:pos x="182" y="40"/>
                    </a:cxn>
                    <a:cxn ang="0">
                      <a:pos x="204" y="17"/>
                    </a:cxn>
                    <a:cxn ang="0">
                      <a:pos x="222" y="4"/>
                    </a:cxn>
                    <a:cxn ang="0">
                      <a:pos x="230" y="0"/>
                    </a:cxn>
                  </a:cxnLst>
                  <a:rect l="0" t="0" r="r" b="b"/>
                  <a:pathLst>
                    <a:path w="254" h="294">
                      <a:moveTo>
                        <a:pt x="230" y="0"/>
                      </a:moveTo>
                      <a:lnTo>
                        <a:pt x="254" y="98"/>
                      </a:lnTo>
                      <a:lnTo>
                        <a:pt x="250" y="100"/>
                      </a:lnTo>
                      <a:lnTo>
                        <a:pt x="247" y="100"/>
                      </a:lnTo>
                      <a:lnTo>
                        <a:pt x="246" y="98"/>
                      </a:lnTo>
                      <a:lnTo>
                        <a:pt x="249" y="108"/>
                      </a:lnTo>
                      <a:lnTo>
                        <a:pt x="252" y="114"/>
                      </a:lnTo>
                      <a:lnTo>
                        <a:pt x="254" y="123"/>
                      </a:lnTo>
                      <a:lnTo>
                        <a:pt x="254" y="150"/>
                      </a:lnTo>
                      <a:lnTo>
                        <a:pt x="252" y="162"/>
                      </a:lnTo>
                      <a:lnTo>
                        <a:pt x="249" y="178"/>
                      </a:lnTo>
                      <a:lnTo>
                        <a:pt x="243" y="190"/>
                      </a:lnTo>
                      <a:lnTo>
                        <a:pt x="235" y="201"/>
                      </a:lnTo>
                      <a:lnTo>
                        <a:pt x="227" y="204"/>
                      </a:lnTo>
                      <a:lnTo>
                        <a:pt x="225" y="204"/>
                      </a:lnTo>
                      <a:lnTo>
                        <a:pt x="224" y="203"/>
                      </a:lnTo>
                      <a:lnTo>
                        <a:pt x="224" y="200"/>
                      </a:lnTo>
                      <a:lnTo>
                        <a:pt x="216" y="209"/>
                      </a:lnTo>
                      <a:lnTo>
                        <a:pt x="211" y="220"/>
                      </a:lnTo>
                      <a:lnTo>
                        <a:pt x="208" y="245"/>
                      </a:lnTo>
                      <a:lnTo>
                        <a:pt x="205" y="244"/>
                      </a:lnTo>
                      <a:lnTo>
                        <a:pt x="204" y="242"/>
                      </a:lnTo>
                      <a:lnTo>
                        <a:pt x="204" y="239"/>
                      </a:lnTo>
                      <a:lnTo>
                        <a:pt x="202" y="237"/>
                      </a:lnTo>
                      <a:lnTo>
                        <a:pt x="194" y="242"/>
                      </a:lnTo>
                      <a:lnTo>
                        <a:pt x="189" y="250"/>
                      </a:lnTo>
                      <a:lnTo>
                        <a:pt x="189" y="259"/>
                      </a:lnTo>
                      <a:lnTo>
                        <a:pt x="188" y="270"/>
                      </a:lnTo>
                      <a:lnTo>
                        <a:pt x="188" y="279"/>
                      </a:lnTo>
                      <a:lnTo>
                        <a:pt x="183" y="287"/>
                      </a:lnTo>
                      <a:lnTo>
                        <a:pt x="175" y="294"/>
                      </a:lnTo>
                      <a:lnTo>
                        <a:pt x="172" y="287"/>
                      </a:lnTo>
                      <a:lnTo>
                        <a:pt x="164" y="281"/>
                      </a:lnTo>
                      <a:lnTo>
                        <a:pt x="155" y="275"/>
                      </a:lnTo>
                      <a:lnTo>
                        <a:pt x="149" y="267"/>
                      </a:lnTo>
                      <a:lnTo>
                        <a:pt x="144" y="269"/>
                      </a:lnTo>
                      <a:lnTo>
                        <a:pt x="141" y="270"/>
                      </a:lnTo>
                      <a:lnTo>
                        <a:pt x="138" y="273"/>
                      </a:lnTo>
                      <a:lnTo>
                        <a:pt x="136" y="276"/>
                      </a:lnTo>
                      <a:lnTo>
                        <a:pt x="133" y="278"/>
                      </a:lnTo>
                      <a:lnTo>
                        <a:pt x="130" y="281"/>
                      </a:lnTo>
                      <a:lnTo>
                        <a:pt x="100" y="281"/>
                      </a:lnTo>
                      <a:lnTo>
                        <a:pt x="96" y="279"/>
                      </a:lnTo>
                      <a:lnTo>
                        <a:pt x="92" y="278"/>
                      </a:lnTo>
                      <a:lnTo>
                        <a:pt x="75" y="278"/>
                      </a:lnTo>
                      <a:lnTo>
                        <a:pt x="69" y="272"/>
                      </a:lnTo>
                      <a:lnTo>
                        <a:pt x="64" y="262"/>
                      </a:lnTo>
                      <a:lnTo>
                        <a:pt x="58" y="256"/>
                      </a:lnTo>
                      <a:lnTo>
                        <a:pt x="52" y="256"/>
                      </a:lnTo>
                      <a:lnTo>
                        <a:pt x="50" y="259"/>
                      </a:lnTo>
                      <a:lnTo>
                        <a:pt x="47" y="261"/>
                      </a:lnTo>
                      <a:lnTo>
                        <a:pt x="44" y="261"/>
                      </a:lnTo>
                      <a:lnTo>
                        <a:pt x="42" y="259"/>
                      </a:lnTo>
                      <a:lnTo>
                        <a:pt x="39" y="258"/>
                      </a:lnTo>
                      <a:lnTo>
                        <a:pt x="33" y="258"/>
                      </a:lnTo>
                      <a:lnTo>
                        <a:pt x="33" y="259"/>
                      </a:lnTo>
                      <a:lnTo>
                        <a:pt x="0" y="68"/>
                      </a:lnTo>
                      <a:lnTo>
                        <a:pt x="78" y="54"/>
                      </a:lnTo>
                      <a:lnTo>
                        <a:pt x="78" y="50"/>
                      </a:lnTo>
                      <a:lnTo>
                        <a:pt x="80" y="56"/>
                      </a:lnTo>
                      <a:lnTo>
                        <a:pt x="86" y="58"/>
                      </a:lnTo>
                      <a:lnTo>
                        <a:pt x="94" y="59"/>
                      </a:lnTo>
                      <a:lnTo>
                        <a:pt x="100" y="62"/>
                      </a:lnTo>
                      <a:lnTo>
                        <a:pt x="107" y="67"/>
                      </a:lnTo>
                      <a:lnTo>
                        <a:pt x="107" y="65"/>
                      </a:lnTo>
                      <a:lnTo>
                        <a:pt x="108" y="64"/>
                      </a:lnTo>
                      <a:lnTo>
                        <a:pt x="111" y="62"/>
                      </a:lnTo>
                      <a:lnTo>
                        <a:pt x="113" y="62"/>
                      </a:lnTo>
                      <a:lnTo>
                        <a:pt x="122" y="65"/>
                      </a:lnTo>
                      <a:lnTo>
                        <a:pt x="125" y="67"/>
                      </a:lnTo>
                      <a:lnTo>
                        <a:pt x="130" y="68"/>
                      </a:lnTo>
                      <a:lnTo>
                        <a:pt x="135" y="68"/>
                      </a:lnTo>
                      <a:lnTo>
                        <a:pt x="143" y="61"/>
                      </a:lnTo>
                      <a:lnTo>
                        <a:pt x="144" y="58"/>
                      </a:lnTo>
                      <a:lnTo>
                        <a:pt x="147" y="54"/>
                      </a:lnTo>
                      <a:lnTo>
                        <a:pt x="150" y="53"/>
                      </a:lnTo>
                      <a:lnTo>
                        <a:pt x="161" y="53"/>
                      </a:lnTo>
                      <a:lnTo>
                        <a:pt x="166" y="51"/>
                      </a:lnTo>
                      <a:lnTo>
                        <a:pt x="169" y="50"/>
                      </a:lnTo>
                      <a:lnTo>
                        <a:pt x="182" y="40"/>
                      </a:lnTo>
                      <a:lnTo>
                        <a:pt x="193" y="28"/>
                      </a:lnTo>
                      <a:lnTo>
                        <a:pt x="204" y="17"/>
                      </a:lnTo>
                      <a:lnTo>
                        <a:pt x="219" y="6"/>
                      </a:lnTo>
                      <a:lnTo>
                        <a:pt x="222" y="4"/>
                      </a:lnTo>
                      <a:lnTo>
                        <a:pt x="227" y="1"/>
                      </a:lnTo>
                      <a:lnTo>
                        <a:pt x="230" y="0"/>
                      </a:lnTo>
                      <a:close/>
                    </a:path>
                  </a:pathLst>
                </a:custGeom>
                <a:grpFill/>
                <a:ln w="6350" cmpd="sng">
                  <a:solidFill>
                    <a:schemeClr val="bg2"/>
                  </a:solidFill>
                  <a:round/>
                  <a:headEnd/>
                  <a:tailEnd/>
                </a:ln>
              </p:spPr>
              <p:txBody>
                <a:bodyPr/>
                <a:lstStyle/>
                <a:p>
                  <a:endParaRPr lang="en-US"/>
                </a:p>
              </p:txBody>
            </p:sp>
            <p:sp>
              <p:nvSpPr>
                <p:cNvPr id="104" name="Freeform 103"/>
                <p:cNvSpPr>
                  <a:spLocks/>
                </p:cNvSpPr>
                <p:nvPr/>
              </p:nvSpPr>
              <p:spPr bwMode="gray">
                <a:xfrm>
                  <a:off x="3260725" y="3095625"/>
                  <a:ext cx="382587" cy="176212"/>
                </a:xfrm>
                <a:custGeom>
                  <a:avLst/>
                  <a:gdLst/>
                  <a:ahLst/>
                  <a:cxnLst>
                    <a:cxn ang="0">
                      <a:pos x="5" y="0"/>
                    </a:cxn>
                    <a:cxn ang="0">
                      <a:pos x="24" y="0"/>
                    </a:cxn>
                    <a:cxn ang="0">
                      <a:pos x="44" y="1"/>
                    </a:cxn>
                    <a:cxn ang="0">
                      <a:pos x="71" y="3"/>
                    </a:cxn>
                    <a:cxn ang="0">
                      <a:pos x="102" y="3"/>
                    </a:cxn>
                    <a:cxn ang="0">
                      <a:pos x="135" y="5"/>
                    </a:cxn>
                    <a:cxn ang="0">
                      <a:pos x="233" y="5"/>
                    </a:cxn>
                    <a:cxn ang="0">
                      <a:pos x="260" y="3"/>
                    </a:cxn>
                    <a:cxn ang="0">
                      <a:pos x="280" y="1"/>
                    </a:cxn>
                    <a:cxn ang="0">
                      <a:pos x="294" y="0"/>
                    </a:cxn>
                    <a:cxn ang="0">
                      <a:pos x="299" y="5"/>
                    </a:cxn>
                    <a:cxn ang="0">
                      <a:pos x="318" y="14"/>
                    </a:cxn>
                    <a:cxn ang="0">
                      <a:pos x="324" y="15"/>
                    </a:cxn>
                    <a:cxn ang="0">
                      <a:pos x="332" y="14"/>
                    </a:cxn>
                    <a:cxn ang="0">
                      <a:pos x="341" y="9"/>
                    </a:cxn>
                    <a:cxn ang="0">
                      <a:pos x="352" y="8"/>
                    </a:cxn>
                    <a:cxn ang="0">
                      <a:pos x="365" y="9"/>
                    </a:cxn>
                    <a:cxn ang="0">
                      <a:pos x="377" y="15"/>
                    </a:cxn>
                    <a:cxn ang="0">
                      <a:pos x="387" y="23"/>
                    </a:cxn>
                    <a:cxn ang="0">
                      <a:pos x="396" y="33"/>
                    </a:cxn>
                    <a:cxn ang="0">
                      <a:pos x="402" y="33"/>
                    </a:cxn>
                    <a:cxn ang="0">
                      <a:pos x="412" y="48"/>
                    </a:cxn>
                    <a:cxn ang="0">
                      <a:pos x="421" y="72"/>
                    </a:cxn>
                    <a:cxn ang="0">
                      <a:pos x="431" y="97"/>
                    </a:cxn>
                    <a:cxn ang="0">
                      <a:pos x="438" y="123"/>
                    </a:cxn>
                    <a:cxn ang="0">
                      <a:pos x="442" y="148"/>
                    </a:cxn>
                    <a:cxn ang="0">
                      <a:pos x="442" y="164"/>
                    </a:cxn>
                    <a:cxn ang="0">
                      <a:pos x="443" y="166"/>
                    </a:cxn>
                    <a:cxn ang="0">
                      <a:pos x="448" y="166"/>
                    </a:cxn>
                    <a:cxn ang="0">
                      <a:pos x="449" y="167"/>
                    </a:cxn>
                    <a:cxn ang="0">
                      <a:pos x="457" y="181"/>
                    </a:cxn>
                    <a:cxn ang="0">
                      <a:pos x="462" y="192"/>
                    </a:cxn>
                    <a:cxn ang="0">
                      <a:pos x="470" y="200"/>
                    </a:cxn>
                    <a:cxn ang="0">
                      <a:pos x="479" y="211"/>
                    </a:cxn>
                    <a:cxn ang="0">
                      <a:pos x="484" y="216"/>
                    </a:cxn>
                    <a:cxn ang="0">
                      <a:pos x="479" y="216"/>
                    </a:cxn>
                    <a:cxn ang="0">
                      <a:pos x="462" y="217"/>
                    </a:cxn>
                    <a:cxn ang="0">
                      <a:pos x="437" y="217"/>
                    </a:cxn>
                    <a:cxn ang="0">
                      <a:pos x="401" y="219"/>
                    </a:cxn>
                    <a:cxn ang="0">
                      <a:pos x="357" y="220"/>
                    </a:cxn>
                    <a:cxn ang="0">
                      <a:pos x="305" y="222"/>
                    </a:cxn>
                    <a:cxn ang="0">
                      <a:pos x="179" y="222"/>
                    </a:cxn>
                    <a:cxn ang="0">
                      <a:pos x="105" y="220"/>
                    </a:cxn>
                    <a:cxn ang="0">
                      <a:pos x="105" y="216"/>
                    </a:cxn>
                    <a:cxn ang="0">
                      <a:pos x="107" y="201"/>
                    </a:cxn>
                    <a:cxn ang="0">
                      <a:pos x="107" y="148"/>
                    </a:cxn>
                    <a:cxn ang="0">
                      <a:pos x="90" y="148"/>
                    </a:cxn>
                    <a:cxn ang="0">
                      <a:pos x="72" y="147"/>
                    </a:cxn>
                    <a:cxn ang="0">
                      <a:pos x="54" y="147"/>
                    </a:cxn>
                    <a:cxn ang="0">
                      <a:pos x="35" y="145"/>
                    </a:cxn>
                    <a:cxn ang="0">
                      <a:pos x="18" y="144"/>
                    </a:cxn>
                    <a:cxn ang="0">
                      <a:pos x="0" y="144"/>
                    </a:cxn>
                    <a:cxn ang="0">
                      <a:pos x="5" y="0"/>
                    </a:cxn>
                  </a:cxnLst>
                  <a:rect l="0" t="0" r="r" b="b"/>
                  <a:pathLst>
                    <a:path w="484" h="222">
                      <a:moveTo>
                        <a:pt x="5" y="0"/>
                      </a:moveTo>
                      <a:lnTo>
                        <a:pt x="24" y="0"/>
                      </a:lnTo>
                      <a:lnTo>
                        <a:pt x="44" y="1"/>
                      </a:lnTo>
                      <a:lnTo>
                        <a:pt x="71" y="3"/>
                      </a:lnTo>
                      <a:lnTo>
                        <a:pt x="102" y="3"/>
                      </a:lnTo>
                      <a:lnTo>
                        <a:pt x="135" y="5"/>
                      </a:lnTo>
                      <a:lnTo>
                        <a:pt x="233" y="5"/>
                      </a:lnTo>
                      <a:lnTo>
                        <a:pt x="260" y="3"/>
                      </a:lnTo>
                      <a:lnTo>
                        <a:pt x="280" y="1"/>
                      </a:lnTo>
                      <a:lnTo>
                        <a:pt x="294" y="0"/>
                      </a:lnTo>
                      <a:lnTo>
                        <a:pt x="299" y="5"/>
                      </a:lnTo>
                      <a:lnTo>
                        <a:pt x="318" y="14"/>
                      </a:lnTo>
                      <a:lnTo>
                        <a:pt x="324" y="15"/>
                      </a:lnTo>
                      <a:lnTo>
                        <a:pt x="332" y="14"/>
                      </a:lnTo>
                      <a:lnTo>
                        <a:pt x="341" y="9"/>
                      </a:lnTo>
                      <a:lnTo>
                        <a:pt x="352" y="8"/>
                      </a:lnTo>
                      <a:lnTo>
                        <a:pt x="365" y="9"/>
                      </a:lnTo>
                      <a:lnTo>
                        <a:pt x="377" y="15"/>
                      </a:lnTo>
                      <a:lnTo>
                        <a:pt x="387" y="23"/>
                      </a:lnTo>
                      <a:lnTo>
                        <a:pt x="396" y="33"/>
                      </a:lnTo>
                      <a:lnTo>
                        <a:pt x="402" y="33"/>
                      </a:lnTo>
                      <a:lnTo>
                        <a:pt x="412" y="48"/>
                      </a:lnTo>
                      <a:lnTo>
                        <a:pt x="421" y="72"/>
                      </a:lnTo>
                      <a:lnTo>
                        <a:pt x="431" y="97"/>
                      </a:lnTo>
                      <a:lnTo>
                        <a:pt x="438" y="123"/>
                      </a:lnTo>
                      <a:lnTo>
                        <a:pt x="442" y="148"/>
                      </a:lnTo>
                      <a:lnTo>
                        <a:pt x="442" y="164"/>
                      </a:lnTo>
                      <a:lnTo>
                        <a:pt x="443" y="166"/>
                      </a:lnTo>
                      <a:lnTo>
                        <a:pt x="448" y="166"/>
                      </a:lnTo>
                      <a:lnTo>
                        <a:pt x="449" y="167"/>
                      </a:lnTo>
                      <a:lnTo>
                        <a:pt x="457" y="181"/>
                      </a:lnTo>
                      <a:lnTo>
                        <a:pt x="462" y="192"/>
                      </a:lnTo>
                      <a:lnTo>
                        <a:pt x="470" y="200"/>
                      </a:lnTo>
                      <a:lnTo>
                        <a:pt x="479" y="211"/>
                      </a:lnTo>
                      <a:lnTo>
                        <a:pt x="484" y="216"/>
                      </a:lnTo>
                      <a:lnTo>
                        <a:pt x="479" y="216"/>
                      </a:lnTo>
                      <a:lnTo>
                        <a:pt x="462" y="217"/>
                      </a:lnTo>
                      <a:lnTo>
                        <a:pt x="437" y="217"/>
                      </a:lnTo>
                      <a:lnTo>
                        <a:pt x="401" y="219"/>
                      </a:lnTo>
                      <a:lnTo>
                        <a:pt x="357" y="220"/>
                      </a:lnTo>
                      <a:lnTo>
                        <a:pt x="305" y="222"/>
                      </a:lnTo>
                      <a:lnTo>
                        <a:pt x="179" y="222"/>
                      </a:lnTo>
                      <a:lnTo>
                        <a:pt x="105" y="220"/>
                      </a:lnTo>
                      <a:lnTo>
                        <a:pt x="105" y="216"/>
                      </a:lnTo>
                      <a:lnTo>
                        <a:pt x="107" y="201"/>
                      </a:lnTo>
                      <a:lnTo>
                        <a:pt x="107" y="148"/>
                      </a:lnTo>
                      <a:lnTo>
                        <a:pt x="90" y="148"/>
                      </a:lnTo>
                      <a:lnTo>
                        <a:pt x="72" y="147"/>
                      </a:lnTo>
                      <a:lnTo>
                        <a:pt x="54" y="147"/>
                      </a:lnTo>
                      <a:lnTo>
                        <a:pt x="35" y="145"/>
                      </a:lnTo>
                      <a:lnTo>
                        <a:pt x="18" y="144"/>
                      </a:lnTo>
                      <a:lnTo>
                        <a:pt x="0" y="144"/>
                      </a:lnTo>
                      <a:lnTo>
                        <a:pt x="5" y="0"/>
                      </a:lnTo>
                      <a:close/>
                    </a:path>
                  </a:pathLst>
                </a:custGeom>
                <a:grpFill/>
                <a:ln w="6350" cmpd="sng">
                  <a:solidFill>
                    <a:schemeClr val="bg2"/>
                  </a:solidFill>
                  <a:round/>
                  <a:headEnd/>
                  <a:tailEnd/>
                </a:ln>
              </p:spPr>
              <p:txBody>
                <a:bodyPr/>
                <a:lstStyle/>
                <a:p>
                  <a:endParaRPr lang="en-US"/>
                </a:p>
              </p:txBody>
            </p:sp>
            <p:sp>
              <p:nvSpPr>
                <p:cNvPr id="105" name="Freeform 104"/>
                <p:cNvSpPr>
                  <a:spLocks noEditPoints="1"/>
                </p:cNvSpPr>
                <p:nvPr/>
              </p:nvSpPr>
              <p:spPr bwMode="gray">
                <a:xfrm>
                  <a:off x="3297237" y="3435350"/>
                  <a:ext cx="401637" cy="195262"/>
                </a:xfrm>
                <a:custGeom>
                  <a:avLst/>
                  <a:gdLst/>
                  <a:ahLst/>
                  <a:cxnLst>
                    <a:cxn ang="0">
                      <a:pos x="506" y="246"/>
                    </a:cxn>
                    <a:cxn ang="0">
                      <a:pos x="479" y="0"/>
                    </a:cxn>
                    <a:cxn ang="0">
                      <a:pos x="487" y="36"/>
                    </a:cxn>
                    <a:cxn ang="0">
                      <a:pos x="502" y="244"/>
                    </a:cxn>
                    <a:cxn ang="0">
                      <a:pos x="485" y="233"/>
                    </a:cxn>
                    <a:cxn ang="0">
                      <a:pos x="463" y="225"/>
                    </a:cxn>
                    <a:cxn ang="0">
                      <a:pos x="426" y="233"/>
                    </a:cxn>
                    <a:cxn ang="0">
                      <a:pos x="393" y="242"/>
                    </a:cxn>
                    <a:cxn ang="0">
                      <a:pos x="379" y="235"/>
                    </a:cxn>
                    <a:cxn ang="0">
                      <a:pos x="359" y="231"/>
                    </a:cxn>
                    <a:cxn ang="0">
                      <a:pos x="354" y="233"/>
                    </a:cxn>
                    <a:cxn ang="0">
                      <a:pos x="351" y="238"/>
                    </a:cxn>
                    <a:cxn ang="0">
                      <a:pos x="346" y="242"/>
                    </a:cxn>
                    <a:cxn ang="0">
                      <a:pos x="340" y="233"/>
                    </a:cxn>
                    <a:cxn ang="0">
                      <a:pos x="335" y="236"/>
                    </a:cxn>
                    <a:cxn ang="0">
                      <a:pos x="327" y="235"/>
                    </a:cxn>
                    <a:cxn ang="0">
                      <a:pos x="313" y="228"/>
                    </a:cxn>
                    <a:cxn ang="0">
                      <a:pos x="308" y="230"/>
                    </a:cxn>
                    <a:cxn ang="0">
                      <a:pos x="305" y="235"/>
                    </a:cxn>
                    <a:cxn ang="0">
                      <a:pos x="294" y="230"/>
                    </a:cxn>
                    <a:cxn ang="0">
                      <a:pos x="291" y="222"/>
                    </a:cxn>
                    <a:cxn ang="0">
                      <a:pos x="285" y="217"/>
                    </a:cxn>
                    <a:cxn ang="0">
                      <a:pos x="274" y="220"/>
                    </a:cxn>
                    <a:cxn ang="0">
                      <a:pos x="265" y="222"/>
                    </a:cxn>
                    <a:cxn ang="0">
                      <a:pos x="249" y="217"/>
                    </a:cxn>
                    <a:cxn ang="0">
                      <a:pos x="227" y="210"/>
                    </a:cxn>
                    <a:cxn ang="0">
                      <a:pos x="224" y="195"/>
                    </a:cxn>
                    <a:cxn ang="0">
                      <a:pos x="221" y="191"/>
                    </a:cxn>
                    <a:cxn ang="0">
                      <a:pos x="211" y="192"/>
                    </a:cxn>
                    <a:cxn ang="0">
                      <a:pos x="204" y="199"/>
                    </a:cxn>
                    <a:cxn ang="0">
                      <a:pos x="191" y="197"/>
                    </a:cxn>
                    <a:cxn ang="0">
                      <a:pos x="182" y="186"/>
                    </a:cxn>
                    <a:cxn ang="0">
                      <a:pos x="174" y="45"/>
                    </a:cxn>
                    <a:cxn ang="0">
                      <a:pos x="0" y="8"/>
                    </a:cxn>
                    <a:cxn ang="0">
                      <a:pos x="169" y="11"/>
                    </a:cxn>
                    <a:cxn ang="0">
                      <a:pos x="276" y="9"/>
                    </a:cxn>
                    <a:cxn ang="0">
                      <a:pos x="368" y="6"/>
                    </a:cxn>
                    <a:cxn ang="0">
                      <a:pos x="438" y="3"/>
                    </a:cxn>
                    <a:cxn ang="0">
                      <a:pos x="479" y="0"/>
                    </a:cxn>
                  </a:cxnLst>
                  <a:rect l="0" t="0" r="r" b="b"/>
                  <a:pathLst>
                    <a:path w="506" h="246">
                      <a:moveTo>
                        <a:pt x="502" y="244"/>
                      </a:moveTo>
                      <a:lnTo>
                        <a:pt x="506" y="246"/>
                      </a:lnTo>
                      <a:lnTo>
                        <a:pt x="502" y="244"/>
                      </a:lnTo>
                      <a:close/>
                      <a:moveTo>
                        <a:pt x="479" y="0"/>
                      </a:moveTo>
                      <a:lnTo>
                        <a:pt x="484" y="0"/>
                      </a:lnTo>
                      <a:lnTo>
                        <a:pt x="487" y="36"/>
                      </a:lnTo>
                      <a:lnTo>
                        <a:pt x="502" y="128"/>
                      </a:lnTo>
                      <a:lnTo>
                        <a:pt x="502" y="244"/>
                      </a:lnTo>
                      <a:lnTo>
                        <a:pt x="496" y="239"/>
                      </a:lnTo>
                      <a:lnTo>
                        <a:pt x="485" y="233"/>
                      </a:lnTo>
                      <a:lnTo>
                        <a:pt x="476" y="227"/>
                      </a:lnTo>
                      <a:lnTo>
                        <a:pt x="463" y="225"/>
                      </a:lnTo>
                      <a:lnTo>
                        <a:pt x="445" y="227"/>
                      </a:lnTo>
                      <a:lnTo>
                        <a:pt x="426" y="233"/>
                      </a:lnTo>
                      <a:lnTo>
                        <a:pt x="407" y="238"/>
                      </a:lnTo>
                      <a:lnTo>
                        <a:pt x="393" y="242"/>
                      </a:lnTo>
                      <a:lnTo>
                        <a:pt x="388" y="238"/>
                      </a:lnTo>
                      <a:lnTo>
                        <a:pt x="379" y="235"/>
                      </a:lnTo>
                      <a:lnTo>
                        <a:pt x="368" y="233"/>
                      </a:lnTo>
                      <a:lnTo>
                        <a:pt x="359" y="231"/>
                      </a:lnTo>
                      <a:lnTo>
                        <a:pt x="355" y="231"/>
                      </a:lnTo>
                      <a:lnTo>
                        <a:pt x="354" y="233"/>
                      </a:lnTo>
                      <a:lnTo>
                        <a:pt x="352" y="236"/>
                      </a:lnTo>
                      <a:lnTo>
                        <a:pt x="351" y="238"/>
                      </a:lnTo>
                      <a:lnTo>
                        <a:pt x="349" y="241"/>
                      </a:lnTo>
                      <a:lnTo>
                        <a:pt x="346" y="242"/>
                      </a:lnTo>
                      <a:lnTo>
                        <a:pt x="343" y="236"/>
                      </a:lnTo>
                      <a:lnTo>
                        <a:pt x="340" y="233"/>
                      </a:lnTo>
                      <a:lnTo>
                        <a:pt x="338" y="233"/>
                      </a:lnTo>
                      <a:lnTo>
                        <a:pt x="335" y="236"/>
                      </a:lnTo>
                      <a:lnTo>
                        <a:pt x="332" y="236"/>
                      </a:lnTo>
                      <a:lnTo>
                        <a:pt x="327" y="235"/>
                      </a:lnTo>
                      <a:lnTo>
                        <a:pt x="318" y="230"/>
                      </a:lnTo>
                      <a:lnTo>
                        <a:pt x="313" y="228"/>
                      </a:lnTo>
                      <a:lnTo>
                        <a:pt x="310" y="228"/>
                      </a:lnTo>
                      <a:lnTo>
                        <a:pt x="308" y="230"/>
                      </a:lnTo>
                      <a:lnTo>
                        <a:pt x="307" y="233"/>
                      </a:lnTo>
                      <a:lnTo>
                        <a:pt x="305" y="235"/>
                      </a:lnTo>
                      <a:lnTo>
                        <a:pt x="299" y="235"/>
                      </a:lnTo>
                      <a:lnTo>
                        <a:pt x="294" y="230"/>
                      </a:lnTo>
                      <a:lnTo>
                        <a:pt x="293" y="227"/>
                      </a:lnTo>
                      <a:lnTo>
                        <a:pt x="291" y="222"/>
                      </a:lnTo>
                      <a:lnTo>
                        <a:pt x="288" y="220"/>
                      </a:lnTo>
                      <a:lnTo>
                        <a:pt x="285" y="217"/>
                      </a:lnTo>
                      <a:lnTo>
                        <a:pt x="277" y="217"/>
                      </a:lnTo>
                      <a:lnTo>
                        <a:pt x="274" y="220"/>
                      </a:lnTo>
                      <a:lnTo>
                        <a:pt x="269" y="222"/>
                      </a:lnTo>
                      <a:lnTo>
                        <a:pt x="265" y="222"/>
                      </a:lnTo>
                      <a:lnTo>
                        <a:pt x="258" y="220"/>
                      </a:lnTo>
                      <a:lnTo>
                        <a:pt x="249" y="217"/>
                      </a:lnTo>
                      <a:lnTo>
                        <a:pt x="237" y="213"/>
                      </a:lnTo>
                      <a:lnTo>
                        <a:pt x="227" y="210"/>
                      </a:lnTo>
                      <a:lnTo>
                        <a:pt x="224" y="206"/>
                      </a:lnTo>
                      <a:lnTo>
                        <a:pt x="224" y="195"/>
                      </a:lnTo>
                      <a:lnTo>
                        <a:pt x="222" y="192"/>
                      </a:lnTo>
                      <a:lnTo>
                        <a:pt x="221" y="191"/>
                      </a:lnTo>
                      <a:lnTo>
                        <a:pt x="215" y="191"/>
                      </a:lnTo>
                      <a:lnTo>
                        <a:pt x="211" y="192"/>
                      </a:lnTo>
                      <a:lnTo>
                        <a:pt x="207" y="197"/>
                      </a:lnTo>
                      <a:lnTo>
                        <a:pt x="204" y="199"/>
                      </a:lnTo>
                      <a:lnTo>
                        <a:pt x="201" y="199"/>
                      </a:lnTo>
                      <a:lnTo>
                        <a:pt x="191" y="197"/>
                      </a:lnTo>
                      <a:lnTo>
                        <a:pt x="186" y="192"/>
                      </a:lnTo>
                      <a:lnTo>
                        <a:pt x="182" y="186"/>
                      </a:lnTo>
                      <a:lnTo>
                        <a:pt x="174" y="183"/>
                      </a:lnTo>
                      <a:lnTo>
                        <a:pt x="174" y="45"/>
                      </a:lnTo>
                      <a:lnTo>
                        <a:pt x="0" y="45"/>
                      </a:lnTo>
                      <a:lnTo>
                        <a:pt x="0" y="8"/>
                      </a:lnTo>
                      <a:lnTo>
                        <a:pt x="60" y="8"/>
                      </a:lnTo>
                      <a:lnTo>
                        <a:pt x="169" y="11"/>
                      </a:lnTo>
                      <a:lnTo>
                        <a:pt x="222" y="11"/>
                      </a:lnTo>
                      <a:lnTo>
                        <a:pt x="276" y="9"/>
                      </a:lnTo>
                      <a:lnTo>
                        <a:pt x="324" y="8"/>
                      </a:lnTo>
                      <a:lnTo>
                        <a:pt x="368" y="6"/>
                      </a:lnTo>
                      <a:lnTo>
                        <a:pt x="407" y="5"/>
                      </a:lnTo>
                      <a:lnTo>
                        <a:pt x="438" y="3"/>
                      </a:lnTo>
                      <a:lnTo>
                        <a:pt x="463" y="2"/>
                      </a:lnTo>
                      <a:lnTo>
                        <a:pt x="479" y="0"/>
                      </a:lnTo>
                      <a:close/>
                    </a:path>
                  </a:pathLst>
                </a:custGeom>
                <a:grpFill/>
                <a:ln w="6350" cmpd="sng">
                  <a:solidFill>
                    <a:schemeClr val="bg2"/>
                  </a:solidFill>
                  <a:round/>
                  <a:headEnd/>
                  <a:tailEnd/>
                </a:ln>
              </p:spPr>
              <p:txBody>
                <a:bodyPr/>
                <a:lstStyle/>
                <a:p>
                  <a:endParaRPr lang="en-US"/>
                </a:p>
              </p:txBody>
            </p:sp>
            <p:sp>
              <p:nvSpPr>
                <p:cNvPr id="106" name="Freeform 105"/>
                <p:cNvSpPr>
                  <a:spLocks/>
                </p:cNvSpPr>
                <p:nvPr/>
              </p:nvSpPr>
              <p:spPr bwMode="gray">
                <a:xfrm>
                  <a:off x="3683000" y="3448050"/>
                  <a:ext cx="233362" cy="214312"/>
                </a:xfrm>
                <a:custGeom>
                  <a:avLst/>
                  <a:gdLst/>
                  <a:ahLst/>
                  <a:cxnLst>
                    <a:cxn ang="0">
                      <a:pos x="258" y="0"/>
                    </a:cxn>
                    <a:cxn ang="0">
                      <a:pos x="261" y="3"/>
                    </a:cxn>
                    <a:cxn ang="0">
                      <a:pos x="264" y="4"/>
                    </a:cxn>
                    <a:cxn ang="0">
                      <a:pos x="267" y="11"/>
                    </a:cxn>
                    <a:cxn ang="0">
                      <a:pos x="266" y="17"/>
                    </a:cxn>
                    <a:cxn ang="0">
                      <a:pos x="259" y="23"/>
                    </a:cxn>
                    <a:cxn ang="0">
                      <a:pos x="255" y="29"/>
                    </a:cxn>
                    <a:cxn ang="0">
                      <a:pos x="252" y="36"/>
                    </a:cxn>
                    <a:cxn ang="0">
                      <a:pos x="288" y="36"/>
                    </a:cxn>
                    <a:cxn ang="0">
                      <a:pos x="291" y="34"/>
                    </a:cxn>
                    <a:cxn ang="0">
                      <a:pos x="292" y="34"/>
                    </a:cxn>
                    <a:cxn ang="0">
                      <a:pos x="289" y="48"/>
                    </a:cxn>
                    <a:cxn ang="0">
                      <a:pos x="281" y="61"/>
                    </a:cxn>
                    <a:cxn ang="0">
                      <a:pos x="275" y="73"/>
                    </a:cxn>
                    <a:cxn ang="0">
                      <a:pos x="272" y="86"/>
                    </a:cxn>
                    <a:cxn ang="0">
                      <a:pos x="272" y="89"/>
                    </a:cxn>
                    <a:cxn ang="0">
                      <a:pos x="274" y="90"/>
                    </a:cxn>
                    <a:cxn ang="0">
                      <a:pos x="274" y="92"/>
                    </a:cxn>
                    <a:cxn ang="0">
                      <a:pos x="275" y="94"/>
                    </a:cxn>
                    <a:cxn ang="0">
                      <a:pos x="275" y="100"/>
                    </a:cxn>
                    <a:cxn ang="0">
                      <a:pos x="270" y="104"/>
                    </a:cxn>
                    <a:cxn ang="0">
                      <a:pos x="267" y="104"/>
                    </a:cxn>
                    <a:cxn ang="0">
                      <a:pos x="267" y="108"/>
                    </a:cxn>
                    <a:cxn ang="0">
                      <a:pos x="258" y="117"/>
                    </a:cxn>
                    <a:cxn ang="0">
                      <a:pos x="255" y="123"/>
                    </a:cxn>
                    <a:cxn ang="0">
                      <a:pos x="253" y="133"/>
                    </a:cxn>
                    <a:cxn ang="0">
                      <a:pos x="252" y="144"/>
                    </a:cxn>
                    <a:cxn ang="0">
                      <a:pos x="247" y="153"/>
                    </a:cxn>
                    <a:cxn ang="0">
                      <a:pos x="244" y="156"/>
                    </a:cxn>
                    <a:cxn ang="0">
                      <a:pos x="242" y="159"/>
                    </a:cxn>
                    <a:cxn ang="0">
                      <a:pos x="239" y="161"/>
                    </a:cxn>
                    <a:cxn ang="0">
                      <a:pos x="234" y="165"/>
                    </a:cxn>
                    <a:cxn ang="0">
                      <a:pos x="234" y="179"/>
                    </a:cxn>
                    <a:cxn ang="0">
                      <a:pos x="231" y="189"/>
                    </a:cxn>
                    <a:cxn ang="0">
                      <a:pos x="227" y="200"/>
                    </a:cxn>
                    <a:cxn ang="0">
                      <a:pos x="223" y="209"/>
                    </a:cxn>
                    <a:cxn ang="0">
                      <a:pos x="223" y="215"/>
                    </a:cxn>
                    <a:cxn ang="0">
                      <a:pos x="222" y="217"/>
                    </a:cxn>
                    <a:cxn ang="0">
                      <a:pos x="219" y="219"/>
                    </a:cxn>
                    <a:cxn ang="0">
                      <a:pos x="219" y="225"/>
                    </a:cxn>
                    <a:cxn ang="0">
                      <a:pos x="222" y="231"/>
                    </a:cxn>
                    <a:cxn ang="0">
                      <a:pos x="225" y="236"/>
                    </a:cxn>
                    <a:cxn ang="0">
                      <a:pos x="227" y="240"/>
                    </a:cxn>
                    <a:cxn ang="0">
                      <a:pos x="227" y="242"/>
                    </a:cxn>
                    <a:cxn ang="0">
                      <a:pos x="228" y="244"/>
                    </a:cxn>
                    <a:cxn ang="0">
                      <a:pos x="228" y="248"/>
                    </a:cxn>
                    <a:cxn ang="0">
                      <a:pos x="227" y="248"/>
                    </a:cxn>
                    <a:cxn ang="0">
                      <a:pos x="225" y="250"/>
                    </a:cxn>
                    <a:cxn ang="0">
                      <a:pos x="225" y="259"/>
                    </a:cxn>
                    <a:cxn ang="0">
                      <a:pos x="53" y="270"/>
                    </a:cxn>
                    <a:cxn ang="0">
                      <a:pos x="53" y="233"/>
                    </a:cxn>
                    <a:cxn ang="0">
                      <a:pos x="30" y="231"/>
                    </a:cxn>
                    <a:cxn ang="0">
                      <a:pos x="30" y="233"/>
                    </a:cxn>
                    <a:cxn ang="0">
                      <a:pos x="23" y="231"/>
                    </a:cxn>
                    <a:cxn ang="0">
                      <a:pos x="15" y="228"/>
                    </a:cxn>
                    <a:cxn ang="0">
                      <a:pos x="15" y="112"/>
                    </a:cxn>
                    <a:cxn ang="0">
                      <a:pos x="0" y="20"/>
                    </a:cxn>
                    <a:cxn ang="0">
                      <a:pos x="258" y="0"/>
                    </a:cxn>
                  </a:cxnLst>
                  <a:rect l="0" t="0" r="r" b="b"/>
                  <a:pathLst>
                    <a:path w="292" h="270">
                      <a:moveTo>
                        <a:pt x="258" y="0"/>
                      </a:moveTo>
                      <a:lnTo>
                        <a:pt x="261" y="3"/>
                      </a:lnTo>
                      <a:lnTo>
                        <a:pt x="264" y="4"/>
                      </a:lnTo>
                      <a:lnTo>
                        <a:pt x="267" y="11"/>
                      </a:lnTo>
                      <a:lnTo>
                        <a:pt x="266" y="17"/>
                      </a:lnTo>
                      <a:lnTo>
                        <a:pt x="259" y="23"/>
                      </a:lnTo>
                      <a:lnTo>
                        <a:pt x="255" y="29"/>
                      </a:lnTo>
                      <a:lnTo>
                        <a:pt x="252" y="36"/>
                      </a:lnTo>
                      <a:lnTo>
                        <a:pt x="288" y="36"/>
                      </a:lnTo>
                      <a:lnTo>
                        <a:pt x="291" y="34"/>
                      </a:lnTo>
                      <a:lnTo>
                        <a:pt x="292" y="34"/>
                      </a:lnTo>
                      <a:lnTo>
                        <a:pt x="289" y="48"/>
                      </a:lnTo>
                      <a:lnTo>
                        <a:pt x="281" y="61"/>
                      </a:lnTo>
                      <a:lnTo>
                        <a:pt x="275" y="73"/>
                      </a:lnTo>
                      <a:lnTo>
                        <a:pt x="272" y="86"/>
                      </a:lnTo>
                      <a:lnTo>
                        <a:pt x="272" y="89"/>
                      </a:lnTo>
                      <a:lnTo>
                        <a:pt x="274" y="90"/>
                      </a:lnTo>
                      <a:lnTo>
                        <a:pt x="274" y="92"/>
                      </a:lnTo>
                      <a:lnTo>
                        <a:pt x="275" y="94"/>
                      </a:lnTo>
                      <a:lnTo>
                        <a:pt x="275" y="100"/>
                      </a:lnTo>
                      <a:lnTo>
                        <a:pt x="270" y="104"/>
                      </a:lnTo>
                      <a:lnTo>
                        <a:pt x="267" y="104"/>
                      </a:lnTo>
                      <a:lnTo>
                        <a:pt x="267" y="108"/>
                      </a:lnTo>
                      <a:lnTo>
                        <a:pt x="258" y="117"/>
                      </a:lnTo>
                      <a:lnTo>
                        <a:pt x="255" y="123"/>
                      </a:lnTo>
                      <a:lnTo>
                        <a:pt x="253" y="133"/>
                      </a:lnTo>
                      <a:lnTo>
                        <a:pt x="252" y="144"/>
                      </a:lnTo>
                      <a:lnTo>
                        <a:pt x="247" y="153"/>
                      </a:lnTo>
                      <a:lnTo>
                        <a:pt x="244" y="156"/>
                      </a:lnTo>
                      <a:lnTo>
                        <a:pt x="242" y="159"/>
                      </a:lnTo>
                      <a:lnTo>
                        <a:pt x="239" y="161"/>
                      </a:lnTo>
                      <a:lnTo>
                        <a:pt x="234" y="165"/>
                      </a:lnTo>
                      <a:lnTo>
                        <a:pt x="234" y="179"/>
                      </a:lnTo>
                      <a:lnTo>
                        <a:pt x="231" y="189"/>
                      </a:lnTo>
                      <a:lnTo>
                        <a:pt x="227" y="200"/>
                      </a:lnTo>
                      <a:lnTo>
                        <a:pt x="223" y="209"/>
                      </a:lnTo>
                      <a:lnTo>
                        <a:pt x="223" y="215"/>
                      </a:lnTo>
                      <a:lnTo>
                        <a:pt x="222" y="217"/>
                      </a:lnTo>
                      <a:lnTo>
                        <a:pt x="219" y="219"/>
                      </a:lnTo>
                      <a:lnTo>
                        <a:pt x="219" y="225"/>
                      </a:lnTo>
                      <a:lnTo>
                        <a:pt x="222" y="231"/>
                      </a:lnTo>
                      <a:lnTo>
                        <a:pt x="225" y="236"/>
                      </a:lnTo>
                      <a:lnTo>
                        <a:pt x="227" y="240"/>
                      </a:lnTo>
                      <a:lnTo>
                        <a:pt x="227" y="242"/>
                      </a:lnTo>
                      <a:lnTo>
                        <a:pt x="228" y="244"/>
                      </a:lnTo>
                      <a:lnTo>
                        <a:pt x="228" y="248"/>
                      </a:lnTo>
                      <a:lnTo>
                        <a:pt x="227" y="248"/>
                      </a:lnTo>
                      <a:lnTo>
                        <a:pt x="225" y="250"/>
                      </a:lnTo>
                      <a:lnTo>
                        <a:pt x="225" y="259"/>
                      </a:lnTo>
                      <a:lnTo>
                        <a:pt x="53" y="270"/>
                      </a:lnTo>
                      <a:lnTo>
                        <a:pt x="53" y="233"/>
                      </a:lnTo>
                      <a:lnTo>
                        <a:pt x="30" y="231"/>
                      </a:lnTo>
                      <a:lnTo>
                        <a:pt x="30" y="233"/>
                      </a:lnTo>
                      <a:lnTo>
                        <a:pt x="23" y="231"/>
                      </a:lnTo>
                      <a:lnTo>
                        <a:pt x="15" y="228"/>
                      </a:lnTo>
                      <a:lnTo>
                        <a:pt x="15" y="112"/>
                      </a:lnTo>
                      <a:lnTo>
                        <a:pt x="0" y="20"/>
                      </a:lnTo>
                      <a:lnTo>
                        <a:pt x="258" y="0"/>
                      </a:lnTo>
                      <a:close/>
                    </a:path>
                  </a:pathLst>
                </a:custGeom>
                <a:grpFill/>
                <a:ln w="6350" cmpd="sng">
                  <a:solidFill>
                    <a:schemeClr val="bg2"/>
                  </a:solidFill>
                  <a:round/>
                  <a:headEnd/>
                  <a:tailEnd/>
                </a:ln>
              </p:spPr>
              <p:txBody>
                <a:bodyPr/>
                <a:lstStyle/>
                <a:p>
                  <a:endParaRPr lang="en-US"/>
                </a:p>
              </p:txBody>
            </p:sp>
            <p:sp>
              <p:nvSpPr>
                <p:cNvPr id="107" name="Freeform 106"/>
                <p:cNvSpPr>
                  <a:spLocks noEditPoints="1"/>
                </p:cNvSpPr>
                <p:nvPr/>
              </p:nvSpPr>
              <p:spPr bwMode="gray">
                <a:xfrm>
                  <a:off x="3895725" y="3379788"/>
                  <a:ext cx="392112" cy="153987"/>
                </a:xfrm>
                <a:custGeom>
                  <a:avLst/>
                  <a:gdLst/>
                  <a:ahLst/>
                  <a:cxnLst>
                    <a:cxn ang="0">
                      <a:pos x="32" y="78"/>
                    </a:cxn>
                    <a:cxn ang="0">
                      <a:pos x="33" y="78"/>
                    </a:cxn>
                    <a:cxn ang="0">
                      <a:pos x="33" y="79"/>
                    </a:cxn>
                    <a:cxn ang="0">
                      <a:pos x="30" y="79"/>
                    </a:cxn>
                    <a:cxn ang="0">
                      <a:pos x="32" y="78"/>
                    </a:cxn>
                    <a:cxn ang="0">
                      <a:pos x="493" y="0"/>
                    </a:cxn>
                    <a:cxn ang="0">
                      <a:pos x="493" y="11"/>
                    </a:cxn>
                    <a:cxn ang="0">
                      <a:pos x="490" y="17"/>
                    </a:cxn>
                    <a:cxn ang="0">
                      <a:pos x="488" y="19"/>
                    </a:cxn>
                    <a:cxn ang="0">
                      <a:pos x="485" y="19"/>
                    </a:cxn>
                    <a:cxn ang="0">
                      <a:pos x="484" y="23"/>
                    </a:cxn>
                    <a:cxn ang="0">
                      <a:pos x="482" y="29"/>
                    </a:cxn>
                    <a:cxn ang="0">
                      <a:pos x="479" y="34"/>
                    </a:cxn>
                    <a:cxn ang="0">
                      <a:pos x="479" y="39"/>
                    </a:cxn>
                    <a:cxn ang="0">
                      <a:pos x="468" y="40"/>
                    </a:cxn>
                    <a:cxn ang="0">
                      <a:pos x="455" y="50"/>
                    </a:cxn>
                    <a:cxn ang="0">
                      <a:pos x="452" y="53"/>
                    </a:cxn>
                    <a:cxn ang="0">
                      <a:pos x="448" y="51"/>
                    </a:cxn>
                    <a:cxn ang="0">
                      <a:pos x="438" y="58"/>
                    </a:cxn>
                    <a:cxn ang="0">
                      <a:pos x="437" y="61"/>
                    </a:cxn>
                    <a:cxn ang="0">
                      <a:pos x="434" y="64"/>
                    </a:cxn>
                    <a:cxn ang="0">
                      <a:pos x="432" y="69"/>
                    </a:cxn>
                    <a:cxn ang="0">
                      <a:pos x="418" y="83"/>
                    </a:cxn>
                    <a:cxn ang="0">
                      <a:pos x="402" y="94"/>
                    </a:cxn>
                    <a:cxn ang="0">
                      <a:pos x="387" y="101"/>
                    </a:cxn>
                    <a:cxn ang="0">
                      <a:pos x="371" y="106"/>
                    </a:cxn>
                    <a:cxn ang="0">
                      <a:pos x="371" y="114"/>
                    </a:cxn>
                    <a:cxn ang="0">
                      <a:pos x="369" y="119"/>
                    </a:cxn>
                    <a:cxn ang="0">
                      <a:pos x="366" y="123"/>
                    </a:cxn>
                    <a:cxn ang="0">
                      <a:pos x="363" y="126"/>
                    </a:cxn>
                    <a:cxn ang="0">
                      <a:pos x="360" y="128"/>
                    </a:cxn>
                    <a:cxn ang="0">
                      <a:pos x="355" y="130"/>
                    </a:cxn>
                    <a:cxn ang="0">
                      <a:pos x="355" y="148"/>
                    </a:cxn>
                    <a:cxn ang="0">
                      <a:pos x="279" y="159"/>
                    </a:cxn>
                    <a:cxn ang="0">
                      <a:pos x="132" y="178"/>
                    </a:cxn>
                    <a:cxn ang="0">
                      <a:pos x="0" y="194"/>
                    </a:cxn>
                    <a:cxn ang="0">
                      <a:pos x="0" y="190"/>
                    </a:cxn>
                    <a:cxn ang="0">
                      <a:pos x="3" y="190"/>
                    </a:cxn>
                    <a:cxn ang="0">
                      <a:pos x="8" y="186"/>
                    </a:cxn>
                    <a:cxn ang="0">
                      <a:pos x="8" y="180"/>
                    </a:cxn>
                    <a:cxn ang="0">
                      <a:pos x="7" y="178"/>
                    </a:cxn>
                    <a:cxn ang="0">
                      <a:pos x="7" y="176"/>
                    </a:cxn>
                    <a:cxn ang="0">
                      <a:pos x="5" y="175"/>
                    </a:cxn>
                    <a:cxn ang="0">
                      <a:pos x="5" y="172"/>
                    </a:cxn>
                    <a:cxn ang="0">
                      <a:pos x="8" y="159"/>
                    </a:cxn>
                    <a:cxn ang="0">
                      <a:pos x="14" y="147"/>
                    </a:cxn>
                    <a:cxn ang="0">
                      <a:pos x="22" y="134"/>
                    </a:cxn>
                    <a:cxn ang="0">
                      <a:pos x="25" y="120"/>
                    </a:cxn>
                    <a:cxn ang="0">
                      <a:pos x="28" y="97"/>
                    </a:cxn>
                    <a:cxn ang="0">
                      <a:pos x="33" y="79"/>
                    </a:cxn>
                    <a:cxn ang="0">
                      <a:pos x="119" y="69"/>
                    </a:cxn>
                    <a:cxn ang="0">
                      <a:pos x="119" y="65"/>
                    </a:cxn>
                    <a:cxn ang="0">
                      <a:pos x="118" y="62"/>
                    </a:cxn>
                    <a:cxn ang="0">
                      <a:pos x="114" y="61"/>
                    </a:cxn>
                    <a:cxn ang="0">
                      <a:pos x="113" y="58"/>
                    </a:cxn>
                    <a:cxn ang="0">
                      <a:pos x="122" y="56"/>
                    </a:cxn>
                    <a:cxn ang="0">
                      <a:pos x="135" y="56"/>
                    </a:cxn>
                    <a:cxn ang="0">
                      <a:pos x="147" y="54"/>
                    </a:cxn>
                    <a:cxn ang="0">
                      <a:pos x="374" y="22"/>
                    </a:cxn>
                    <a:cxn ang="0">
                      <a:pos x="493" y="0"/>
                    </a:cxn>
                  </a:cxnLst>
                  <a:rect l="0" t="0" r="r" b="b"/>
                  <a:pathLst>
                    <a:path w="493" h="194">
                      <a:moveTo>
                        <a:pt x="32" y="78"/>
                      </a:moveTo>
                      <a:lnTo>
                        <a:pt x="33" y="78"/>
                      </a:lnTo>
                      <a:lnTo>
                        <a:pt x="33" y="79"/>
                      </a:lnTo>
                      <a:lnTo>
                        <a:pt x="30" y="79"/>
                      </a:lnTo>
                      <a:lnTo>
                        <a:pt x="32" y="78"/>
                      </a:lnTo>
                      <a:close/>
                      <a:moveTo>
                        <a:pt x="493" y="0"/>
                      </a:moveTo>
                      <a:lnTo>
                        <a:pt x="493" y="11"/>
                      </a:lnTo>
                      <a:lnTo>
                        <a:pt x="490" y="17"/>
                      </a:lnTo>
                      <a:lnTo>
                        <a:pt x="488" y="19"/>
                      </a:lnTo>
                      <a:lnTo>
                        <a:pt x="485" y="19"/>
                      </a:lnTo>
                      <a:lnTo>
                        <a:pt x="484" y="23"/>
                      </a:lnTo>
                      <a:lnTo>
                        <a:pt x="482" y="29"/>
                      </a:lnTo>
                      <a:lnTo>
                        <a:pt x="479" y="34"/>
                      </a:lnTo>
                      <a:lnTo>
                        <a:pt x="479" y="39"/>
                      </a:lnTo>
                      <a:lnTo>
                        <a:pt x="468" y="40"/>
                      </a:lnTo>
                      <a:lnTo>
                        <a:pt x="455" y="50"/>
                      </a:lnTo>
                      <a:lnTo>
                        <a:pt x="452" y="53"/>
                      </a:lnTo>
                      <a:lnTo>
                        <a:pt x="448" y="51"/>
                      </a:lnTo>
                      <a:lnTo>
                        <a:pt x="438" y="58"/>
                      </a:lnTo>
                      <a:lnTo>
                        <a:pt x="437" y="61"/>
                      </a:lnTo>
                      <a:lnTo>
                        <a:pt x="434" y="64"/>
                      </a:lnTo>
                      <a:lnTo>
                        <a:pt x="432" y="69"/>
                      </a:lnTo>
                      <a:lnTo>
                        <a:pt x="418" y="83"/>
                      </a:lnTo>
                      <a:lnTo>
                        <a:pt x="402" y="94"/>
                      </a:lnTo>
                      <a:lnTo>
                        <a:pt x="387" y="101"/>
                      </a:lnTo>
                      <a:lnTo>
                        <a:pt x="371" y="106"/>
                      </a:lnTo>
                      <a:lnTo>
                        <a:pt x="371" y="114"/>
                      </a:lnTo>
                      <a:lnTo>
                        <a:pt x="369" y="119"/>
                      </a:lnTo>
                      <a:lnTo>
                        <a:pt x="366" y="123"/>
                      </a:lnTo>
                      <a:lnTo>
                        <a:pt x="363" y="126"/>
                      </a:lnTo>
                      <a:lnTo>
                        <a:pt x="360" y="128"/>
                      </a:lnTo>
                      <a:lnTo>
                        <a:pt x="355" y="130"/>
                      </a:lnTo>
                      <a:lnTo>
                        <a:pt x="355" y="148"/>
                      </a:lnTo>
                      <a:lnTo>
                        <a:pt x="279" y="159"/>
                      </a:lnTo>
                      <a:lnTo>
                        <a:pt x="132" y="178"/>
                      </a:lnTo>
                      <a:lnTo>
                        <a:pt x="0" y="194"/>
                      </a:lnTo>
                      <a:lnTo>
                        <a:pt x="0" y="190"/>
                      </a:lnTo>
                      <a:lnTo>
                        <a:pt x="3" y="190"/>
                      </a:lnTo>
                      <a:lnTo>
                        <a:pt x="8" y="186"/>
                      </a:lnTo>
                      <a:lnTo>
                        <a:pt x="8" y="180"/>
                      </a:lnTo>
                      <a:lnTo>
                        <a:pt x="7" y="178"/>
                      </a:lnTo>
                      <a:lnTo>
                        <a:pt x="7" y="176"/>
                      </a:lnTo>
                      <a:lnTo>
                        <a:pt x="5" y="175"/>
                      </a:lnTo>
                      <a:lnTo>
                        <a:pt x="5" y="172"/>
                      </a:lnTo>
                      <a:lnTo>
                        <a:pt x="8" y="159"/>
                      </a:lnTo>
                      <a:lnTo>
                        <a:pt x="14" y="147"/>
                      </a:lnTo>
                      <a:lnTo>
                        <a:pt x="22" y="134"/>
                      </a:lnTo>
                      <a:lnTo>
                        <a:pt x="25" y="120"/>
                      </a:lnTo>
                      <a:lnTo>
                        <a:pt x="28" y="97"/>
                      </a:lnTo>
                      <a:lnTo>
                        <a:pt x="33" y="79"/>
                      </a:lnTo>
                      <a:lnTo>
                        <a:pt x="119" y="69"/>
                      </a:lnTo>
                      <a:lnTo>
                        <a:pt x="119" y="65"/>
                      </a:lnTo>
                      <a:lnTo>
                        <a:pt x="118" y="62"/>
                      </a:lnTo>
                      <a:lnTo>
                        <a:pt x="114" y="61"/>
                      </a:lnTo>
                      <a:lnTo>
                        <a:pt x="113" y="58"/>
                      </a:lnTo>
                      <a:lnTo>
                        <a:pt x="122" y="56"/>
                      </a:lnTo>
                      <a:lnTo>
                        <a:pt x="135" y="56"/>
                      </a:lnTo>
                      <a:lnTo>
                        <a:pt x="147" y="54"/>
                      </a:lnTo>
                      <a:lnTo>
                        <a:pt x="374" y="22"/>
                      </a:lnTo>
                      <a:lnTo>
                        <a:pt x="493" y="0"/>
                      </a:lnTo>
                      <a:close/>
                    </a:path>
                  </a:pathLst>
                </a:custGeom>
                <a:grpFill/>
                <a:ln w="6350" cmpd="sng">
                  <a:solidFill>
                    <a:schemeClr val="bg2"/>
                  </a:solidFill>
                  <a:round/>
                  <a:headEnd/>
                  <a:tailEnd/>
                </a:ln>
              </p:spPr>
              <p:txBody>
                <a:bodyPr/>
                <a:lstStyle/>
                <a:p>
                  <a:endParaRPr lang="en-US"/>
                </a:p>
              </p:txBody>
            </p:sp>
            <p:sp>
              <p:nvSpPr>
                <p:cNvPr id="108" name="Freeform 107"/>
                <p:cNvSpPr>
                  <a:spLocks noEditPoints="1"/>
                </p:cNvSpPr>
                <p:nvPr/>
              </p:nvSpPr>
              <p:spPr bwMode="gray">
                <a:xfrm>
                  <a:off x="4178300" y="3316288"/>
                  <a:ext cx="403225" cy="190500"/>
                </a:xfrm>
                <a:custGeom>
                  <a:avLst/>
                  <a:gdLst/>
                  <a:ahLst/>
                  <a:cxnLst>
                    <a:cxn ang="0">
                      <a:pos x="496" y="114"/>
                    </a:cxn>
                    <a:cxn ang="0">
                      <a:pos x="484" y="25"/>
                    </a:cxn>
                    <a:cxn ang="0">
                      <a:pos x="479" y="30"/>
                    </a:cxn>
                    <a:cxn ang="0">
                      <a:pos x="473" y="33"/>
                    </a:cxn>
                    <a:cxn ang="0">
                      <a:pos x="463" y="36"/>
                    </a:cxn>
                    <a:cxn ang="0">
                      <a:pos x="449" y="49"/>
                    </a:cxn>
                    <a:cxn ang="0">
                      <a:pos x="445" y="52"/>
                    </a:cxn>
                    <a:cxn ang="0">
                      <a:pos x="456" y="52"/>
                    </a:cxn>
                    <a:cxn ang="0">
                      <a:pos x="467" y="49"/>
                    </a:cxn>
                    <a:cxn ang="0">
                      <a:pos x="476" y="41"/>
                    </a:cxn>
                    <a:cxn ang="0">
                      <a:pos x="485" y="55"/>
                    </a:cxn>
                    <a:cxn ang="0">
                      <a:pos x="488" y="55"/>
                    </a:cxn>
                    <a:cxn ang="0">
                      <a:pos x="495" y="42"/>
                    </a:cxn>
                    <a:cxn ang="0">
                      <a:pos x="501" y="47"/>
                    </a:cxn>
                    <a:cxn ang="0">
                      <a:pos x="507" y="55"/>
                    </a:cxn>
                    <a:cxn ang="0">
                      <a:pos x="502" y="38"/>
                    </a:cxn>
                    <a:cxn ang="0">
                      <a:pos x="509" y="63"/>
                    </a:cxn>
                    <a:cxn ang="0">
                      <a:pos x="493" y="88"/>
                    </a:cxn>
                    <a:cxn ang="0">
                      <a:pos x="476" y="97"/>
                    </a:cxn>
                    <a:cxn ang="0">
                      <a:pos x="460" y="92"/>
                    </a:cxn>
                    <a:cxn ang="0">
                      <a:pos x="463" y="89"/>
                    </a:cxn>
                    <a:cxn ang="0">
                      <a:pos x="446" y="97"/>
                    </a:cxn>
                    <a:cxn ang="0">
                      <a:pos x="460" y="100"/>
                    </a:cxn>
                    <a:cxn ang="0">
                      <a:pos x="467" y="109"/>
                    </a:cxn>
                    <a:cxn ang="0">
                      <a:pos x="463" y="113"/>
                    </a:cxn>
                    <a:cxn ang="0">
                      <a:pos x="467" y="119"/>
                    </a:cxn>
                    <a:cxn ang="0">
                      <a:pos x="459" y="128"/>
                    </a:cxn>
                    <a:cxn ang="0">
                      <a:pos x="449" y="128"/>
                    </a:cxn>
                    <a:cxn ang="0">
                      <a:pos x="446" y="130"/>
                    </a:cxn>
                    <a:cxn ang="0">
                      <a:pos x="467" y="128"/>
                    </a:cxn>
                    <a:cxn ang="0">
                      <a:pos x="481" y="122"/>
                    </a:cxn>
                    <a:cxn ang="0">
                      <a:pos x="495" y="117"/>
                    </a:cxn>
                    <a:cxn ang="0">
                      <a:pos x="473" y="149"/>
                    </a:cxn>
                    <a:cxn ang="0">
                      <a:pos x="462" y="149"/>
                    </a:cxn>
                    <a:cxn ang="0">
                      <a:pos x="435" y="164"/>
                    </a:cxn>
                    <a:cxn ang="0">
                      <a:pos x="427" y="177"/>
                    </a:cxn>
                    <a:cxn ang="0">
                      <a:pos x="413" y="191"/>
                    </a:cxn>
                    <a:cxn ang="0">
                      <a:pos x="406" y="217"/>
                    </a:cxn>
                    <a:cxn ang="0">
                      <a:pos x="384" y="233"/>
                    </a:cxn>
                    <a:cxn ang="0">
                      <a:pos x="366" y="239"/>
                    </a:cxn>
                    <a:cxn ang="0">
                      <a:pos x="235" y="194"/>
                    </a:cxn>
                    <a:cxn ang="0">
                      <a:pos x="224" y="197"/>
                    </a:cxn>
                    <a:cxn ang="0">
                      <a:pos x="216" y="186"/>
                    </a:cxn>
                    <a:cxn ang="0">
                      <a:pos x="204" y="188"/>
                    </a:cxn>
                    <a:cxn ang="0">
                      <a:pos x="113" y="186"/>
                    </a:cxn>
                    <a:cxn ang="0">
                      <a:pos x="75" y="216"/>
                    </a:cxn>
                    <a:cxn ang="0">
                      <a:pos x="5" y="208"/>
                    </a:cxn>
                    <a:cxn ang="0">
                      <a:pos x="14" y="199"/>
                    </a:cxn>
                    <a:cxn ang="0">
                      <a:pos x="32" y="181"/>
                    </a:cxn>
                    <a:cxn ang="0">
                      <a:pos x="77" y="149"/>
                    </a:cxn>
                    <a:cxn ang="0">
                      <a:pos x="83" y="138"/>
                    </a:cxn>
                    <a:cxn ang="0">
                      <a:pos x="100" y="130"/>
                    </a:cxn>
                    <a:cxn ang="0">
                      <a:pos x="124" y="114"/>
                    </a:cxn>
                    <a:cxn ang="0">
                      <a:pos x="130" y="99"/>
                    </a:cxn>
                    <a:cxn ang="0">
                      <a:pos x="138" y="91"/>
                    </a:cxn>
                    <a:cxn ang="0">
                      <a:pos x="207" y="67"/>
                    </a:cxn>
                    <a:cxn ang="0">
                      <a:pos x="323" y="42"/>
                    </a:cxn>
                    <a:cxn ang="0">
                      <a:pos x="423" y="17"/>
                    </a:cxn>
                    <a:cxn ang="0">
                      <a:pos x="484" y="0"/>
                    </a:cxn>
                  </a:cxnLst>
                  <a:rect l="0" t="0" r="r" b="b"/>
                  <a:pathLst>
                    <a:path w="509" h="239">
                      <a:moveTo>
                        <a:pt x="496" y="114"/>
                      </a:moveTo>
                      <a:lnTo>
                        <a:pt x="495" y="117"/>
                      </a:lnTo>
                      <a:lnTo>
                        <a:pt x="496" y="114"/>
                      </a:lnTo>
                      <a:close/>
                      <a:moveTo>
                        <a:pt x="484" y="0"/>
                      </a:moveTo>
                      <a:lnTo>
                        <a:pt x="493" y="25"/>
                      </a:lnTo>
                      <a:lnTo>
                        <a:pt x="484" y="25"/>
                      </a:lnTo>
                      <a:lnTo>
                        <a:pt x="481" y="22"/>
                      </a:lnTo>
                      <a:lnTo>
                        <a:pt x="481" y="30"/>
                      </a:lnTo>
                      <a:lnTo>
                        <a:pt x="479" y="30"/>
                      </a:lnTo>
                      <a:lnTo>
                        <a:pt x="477" y="28"/>
                      </a:lnTo>
                      <a:lnTo>
                        <a:pt x="473" y="28"/>
                      </a:lnTo>
                      <a:lnTo>
                        <a:pt x="473" y="33"/>
                      </a:lnTo>
                      <a:lnTo>
                        <a:pt x="471" y="34"/>
                      </a:lnTo>
                      <a:lnTo>
                        <a:pt x="468" y="36"/>
                      </a:lnTo>
                      <a:lnTo>
                        <a:pt x="463" y="36"/>
                      </a:lnTo>
                      <a:lnTo>
                        <a:pt x="460" y="45"/>
                      </a:lnTo>
                      <a:lnTo>
                        <a:pt x="454" y="49"/>
                      </a:lnTo>
                      <a:lnTo>
                        <a:pt x="449" y="49"/>
                      </a:lnTo>
                      <a:lnTo>
                        <a:pt x="446" y="50"/>
                      </a:lnTo>
                      <a:lnTo>
                        <a:pt x="443" y="50"/>
                      </a:lnTo>
                      <a:lnTo>
                        <a:pt x="445" y="52"/>
                      </a:lnTo>
                      <a:lnTo>
                        <a:pt x="451" y="55"/>
                      </a:lnTo>
                      <a:lnTo>
                        <a:pt x="454" y="55"/>
                      </a:lnTo>
                      <a:lnTo>
                        <a:pt x="456" y="52"/>
                      </a:lnTo>
                      <a:lnTo>
                        <a:pt x="459" y="50"/>
                      </a:lnTo>
                      <a:lnTo>
                        <a:pt x="460" y="49"/>
                      </a:lnTo>
                      <a:lnTo>
                        <a:pt x="467" y="49"/>
                      </a:lnTo>
                      <a:lnTo>
                        <a:pt x="471" y="47"/>
                      </a:lnTo>
                      <a:lnTo>
                        <a:pt x="474" y="44"/>
                      </a:lnTo>
                      <a:lnTo>
                        <a:pt x="476" y="41"/>
                      </a:lnTo>
                      <a:lnTo>
                        <a:pt x="481" y="45"/>
                      </a:lnTo>
                      <a:lnTo>
                        <a:pt x="482" y="50"/>
                      </a:lnTo>
                      <a:lnTo>
                        <a:pt x="485" y="55"/>
                      </a:lnTo>
                      <a:lnTo>
                        <a:pt x="487" y="59"/>
                      </a:lnTo>
                      <a:lnTo>
                        <a:pt x="488" y="56"/>
                      </a:lnTo>
                      <a:lnTo>
                        <a:pt x="488" y="55"/>
                      </a:lnTo>
                      <a:lnTo>
                        <a:pt x="490" y="50"/>
                      </a:lnTo>
                      <a:lnTo>
                        <a:pt x="490" y="47"/>
                      </a:lnTo>
                      <a:lnTo>
                        <a:pt x="495" y="42"/>
                      </a:lnTo>
                      <a:lnTo>
                        <a:pt x="499" y="42"/>
                      </a:lnTo>
                      <a:lnTo>
                        <a:pt x="499" y="45"/>
                      </a:lnTo>
                      <a:lnTo>
                        <a:pt x="501" y="47"/>
                      </a:lnTo>
                      <a:lnTo>
                        <a:pt x="504" y="53"/>
                      </a:lnTo>
                      <a:lnTo>
                        <a:pt x="506" y="55"/>
                      </a:lnTo>
                      <a:lnTo>
                        <a:pt x="507" y="55"/>
                      </a:lnTo>
                      <a:lnTo>
                        <a:pt x="507" y="49"/>
                      </a:lnTo>
                      <a:lnTo>
                        <a:pt x="506" y="44"/>
                      </a:lnTo>
                      <a:lnTo>
                        <a:pt x="502" y="38"/>
                      </a:lnTo>
                      <a:lnTo>
                        <a:pt x="502" y="34"/>
                      </a:lnTo>
                      <a:lnTo>
                        <a:pt x="509" y="34"/>
                      </a:lnTo>
                      <a:lnTo>
                        <a:pt x="509" y="63"/>
                      </a:lnTo>
                      <a:lnTo>
                        <a:pt x="507" y="69"/>
                      </a:lnTo>
                      <a:lnTo>
                        <a:pt x="501" y="78"/>
                      </a:lnTo>
                      <a:lnTo>
                        <a:pt x="493" y="88"/>
                      </a:lnTo>
                      <a:lnTo>
                        <a:pt x="485" y="94"/>
                      </a:lnTo>
                      <a:lnTo>
                        <a:pt x="477" y="97"/>
                      </a:lnTo>
                      <a:lnTo>
                        <a:pt x="476" y="97"/>
                      </a:lnTo>
                      <a:lnTo>
                        <a:pt x="474" y="95"/>
                      </a:lnTo>
                      <a:lnTo>
                        <a:pt x="473" y="92"/>
                      </a:lnTo>
                      <a:lnTo>
                        <a:pt x="460" y="92"/>
                      </a:lnTo>
                      <a:lnTo>
                        <a:pt x="462" y="91"/>
                      </a:lnTo>
                      <a:lnTo>
                        <a:pt x="463" y="91"/>
                      </a:lnTo>
                      <a:lnTo>
                        <a:pt x="463" y="89"/>
                      </a:lnTo>
                      <a:lnTo>
                        <a:pt x="459" y="91"/>
                      </a:lnTo>
                      <a:lnTo>
                        <a:pt x="452" y="95"/>
                      </a:lnTo>
                      <a:lnTo>
                        <a:pt x="446" y="97"/>
                      </a:lnTo>
                      <a:lnTo>
                        <a:pt x="437" y="97"/>
                      </a:lnTo>
                      <a:lnTo>
                        <a:pt x="449" y="99"/>
                      </a:lnTo>
                      <a:lnTo>
                        <a:pt x="460" y="100"/>
                      </a:lnTo>
                      <a:lnTo>
                        <a:pt x="471" y="105"/>
                      </a:lnTo>
                      <a:lnTo>
                        <a:pt x="470" y="108"/>
                      </a:lnTo>
                      <a:lnTo>
                        <a:pt x="467" y="109"/>
                      </a:lnTo>
                      <a:lnTo>
                        <a:pt x="465" y="111"/>
                      </a:lnTo>
                      <a:lnTo>
                        <a:pt x="462" y="113"/>
                      </a:lnTo>
                      <a:lnTo>
                        <a:pt x="463" y="113"/>
                      </a:lnTo>
                      <a:lnTo>
                        <a:pt x="467" y="114"/>
                      </a:lnTo>
                      <a:lnTo>
                        <a:pt x="468" y="114"/>
                      </a:lnTo>
                      <a:lnTo>
                        <a:pt x="467" y="119"/>
                      </a:lnTo>
                      <a:lnTo>
                        <a:pt x="463" y="124"/>
                      </a:lnTo>
                      <a:lnTo>
                        <a:pt x="462" y="127"/>
                      </a:lnTo>
                      <a:lnTo>
                        <a:pt x="459" y="128"/>
                      </a:lnTo>
                      <a:lnTo>
                        <a:pt x="454" y="130"/>
                      </a:lnTo>
                      <a:lnTo>
                        <a:pt x="451" y="130"/>
                      </a:lnTo>
                      <a:lnTo>
                        <a:pt x="449" y="128"/>
                      </a:lnTo>
                      <a:lnTo>
                        <a:pt x="448" y="128"/>
                      </a:lnTo>
                      <a:lnTo>
                        <a:pt x="446" y="127"/>
                      </a:lnTo>
                      <a:lnTo>
                        <a:pt x="446" y="130"/>
                      </a:lnTo>
                      <a:lnTo>
                        <a:pt x="445" y="131"/>
                      </a:lnTo>
                      <a:lnTo>
                        <a:pt x="462" y="131"/>
                      </a:lnTo>
                      <a:lnTo>
                        <a:pt x="467" y="128"/>
                      </a:lnTo>
                      <a:lnTo>
                        <a:pt x="471" y="127"/>
                      </a:lnTo>
                      <a:lnTo>
                        <a:pt x="476" y="124"/>
                      </a:lnTo>
                      <a:lnTo>
                        <a:pt x="481" y="122"/>
                      </a:lnTo>
                      <a:lnTo>
                        <a:pt x="485" y="119"/>
                      </a:lnTo>
                      <a:lnTo>
                        <a:pt x="492" y="119"/>
                      </a:lnTo>
                      <a:lnTo>
                        <a:pt x="495" y="117"/>
                      </a:lnTo>
                      <a:lnTo>
                        <a:pt x="482" y="138"/>
                      </a:lnTo>
                      <a:lnTo>
                        <a:pt x="481" y="149"/>
                      </a:lnTo>
                      <a:lnTo>
                        <a:pt x="473" y="149"/>
                      </a:lnTo>
                      <a:lnTo>
                        <a:pt x="470" y="147"/>
                      </a:lnTo>
                      <a:lnTo>
                        <a:pt x="467" y="147"/>
                      </a:lnTo>
                      <a:lnTo>
                        <a:pt x="462" y="149"/>
                      </a:lnTo>
                      <a:lnTo>
                        <a:pt x="452" y="153"/>
                      </a:lnTo>
                      <a:lnTo>
                        <a:pt x="445" y="159"/>
                      </a:lnTo>
                      <a:lnTo>
                        <a:pt x="435" y="164"/>
                      </a:lnTo>
                      <a:lnTo>
                        <a:pt x="429" y="166"/>
                      </a:lnTo>
                      <a:lnTo>
                        <a:pt x="427" y="167"/>
                      </a:lnTo>
                      <a:lnTo>
                        <a:pt x="427" y="177"/>
                      </a:lnTo>
                      <a:lnTo>
                        <a:pt x="418" y="186"/>
                      </a:lnTo>
                      <a:lnTo>
                        <a:pt x="415" y="188"/>
                      </a:lnTo>
                      <a:lnTo>
                        <a:pt x="413" y="191"/>
                      </a:lnTo>
                      <a:lnTo>
                        <a:pt x="412" y="192"/>
                      </a:lnTo>
                      <a:lnTo>
                        <a:pt x="407" y="203"/>
                      </a:lnTo>
                      <a:lnTo>
                        <a:pt x="406" y="217"/>
                      </a:lnTo>
                      <a:lnTo>
                        <a:pt x="404" y="230"/>
                      </a:lnTo>
                      <a:lnTo>
                        <a:pt x="391" y="231"/>
                      </a:lnTo>
                      <a:lnTo>
                        <a:pt x="384" y="233"/>
                      </a:lnTo>
                      <a:lnTo>
                        <a:pt x="376" y="236"/>
                      </a:lnTo>
                      <a:lnTo>
                        <a:pt x="366" y="238"/>
                      </a:lnTo>
                      <a:lnTo>
                        <a:pt x="366" y="239"/>
                      </a:lnTo>
                      <a:lnTo>
                        <a:pt x="290" y="186"/>
                      </a:lnTo>
                      <a:lnTo>
                        <a:pt x="238" y="194"/>
                      </a:lnTo>
                      <a:lnTo>
                        <a:pt x="235" y="194"/>
                      </a:lnTo>
                      <a:lnTo>
                        <a:pt x="232" y="195"/>
                      </a:lnTo>
                      <a:lnTo>
                        <a:pt x="227" y="197"/>
                      </a:lnTo>
                      <a:lnTo>
                        <a:pt x="224" y="197"/>
                      </a:lnTo>
                      <a:lnTo>
                        <a:pt x="218" y="194"/>
                      </a:lnTo>
                      <a:lnTo>
                        <a:pt x="216" y="191"/>
                      </a:lnTo>
                      <a:lnTo>
                        <a:pt x="216" y="186"/>
                      </a:lnTo>
                      <a:lnTo>
                        <a:pt x="213" y="186"/>
                      </a:lnTo>
                      <a:lnTo>
                        <a:pt x="210" y="188"/>
                      </a:lnTo>
                      <a:lnTo>
                        <a:pt x="204" y="188"/>
                      </a:lnTo>
                      <a:lnTo>
                        <a:pt x="201" y="186"/>
                      </a:lnTo>
                      <a:lnTo>
                        <a:pt x="201" y="180"/>
                      </a:lnTo>
                      <a:lnTo>
                        <a:pt x="113" y="186"/>
                      </a:lnTo>
                      <a:lnTo>
                        <a:pt x="74" y="219"/>
                      </a:lnTo>
                      <a:lnTo>
                        <a:pt x="72" y="220"/>
                      </a:lnTo>
                      <a:lnTo>
                        <a:pt x="75" y="216"/>
                      </a:lnTo>
                      <a:lnTo>
                        <a:pt x="0" y="228"/>
                      </a:lnTo>
                      <a:lnTo>
                        <a:pt x="0" y="210"/>
                      </a:lnTo>
                      <a:lnTo>
                        <a:pt x="5" y="208"/>
                      </a:lnTo>
                      <a:lnTo>
                        <a:pt x="8" y="206"/>
                      </a:lnTo>
                      <a:lnTo>
                        <a:pt x="11" y="203"/>
                      </a:lnTo>
                      <a:lnTo>
                        <a:pt x="14" y="199"/>
                      </a:lnTo>
                      <a:lnTo>
                        <a:pt x="16" y="194"/>
                      </a:lnTo>
                      <a:lnTo>
                        <a:pt x="16" y="186"/>
                      </a:lnTo>
                      <a:lnTo>
                        <a:pt x="32" y="181"/>
                      </a:lnTo>
                      <a:lnTo>
                        <a:pt x="47" y="174"/>
                      </a:lnTo>
                      <a:lnTo>
                        <a:pt x="63" y="163"/>
                      </a:lnTo>
                      <a:lnTo>
                        <a:pt x="77" y="149"/>
                      </a:lnTo>
                      <a:lnTo>
                        <a:pt x="79" y="144"/>
                      </a:lnTo>
                      <a:lnTo>
                        <a:pt x="82" y="141"/>
                      </a:lnTo>
                      <a:lnTo>
                        <a:pt x="83" y="138"/>
                      </a:lnTo>
                      <a:lnTo>
                        <a:pt x="93" y="131"/>
                      </a:lnTo>
                      <a:lnTo>
                        <a:pt x="97" y="133"/>
                      </a:lnTo>
                      <a:lnTo>
                        <a:pt x="100" y="130"/>
                      </a:lnTo>
                      <a:lnTo>
                        <a:pt x="113" y="120"/>
                      </a:lnTo>
                      <a:lnTo>
                        <a:pt x="124" y="119"/>
                      </a:lnTo>
                      <a:lnTo>
                        <a:pt x="124" y="114"/>
                      </a:lnTo>
                      <a:lnTo>
                        <a:pt x="127" y="109"/>
                      </a:lnTo>
                      <a:lnTo>
                        <a:pt x="129" y="103"/>
                      </a:lnTo>
                      <a:lnTo>
                        <a:pt x="130" y="99"/>
                      </a:lnTo>
                      <a:lnTo>
                        <a:pt x="133" y="99"/>
                      </a:lnTo>
                      <a:lnTo>
                        <a:pt x="135" y="97"/>
                      </a:lnTo>
                      <a:lnTo>
                        <a:pt x="138" y="91"/>
                      </a:lnTo>
                      <a:lnTo>
                        <a:pt x="138" y="80"/>
                      </a:lnTo>
                      <a:lnTo>
                        <a:pt x="171" y="75"/>
                      </a:lnTo>
                      <a:lnTo>
                        <a:pt x="207" y="67"/>
                      </a:lnTo>
                      <a:lnTo>
                        <a:pt x="246" y="59"/>
                      </a:lnTo>
                      <a:lnTo>
                        <a:pt x="283" y="52"/>
                      </a:lnTo>
                      <a:lnTo>
                        <a:pt x="323" y="42"/>
                      </a:lnTo>
                      <a:lnTo>
                        <a:pt x="359" y="33"/>
                      </a:lnTo>
                      <a:lnTo>
                        <a:pt x="391" y="25"/>
                      </a:lnTo>
                      <a:lnTo>
                        <a:pt x="423" y="17"/>
                      </a:lnTo>
                      <a:lnTo>
                        <a:pt x="448" y="9"/>
                      </a:lnTo>
                      <a:lnTo>
                        <a:pt x="479" y="2"/>
                      </a:lnTo>
                      <a:lnTo>
                        <a:pt x="484" y="0"/>
                      </a:lnTo>
                      <a:close/>
                    </a:path>
                  </a:pathLst>
                </a:custGeom>
                <a:grpFill/>
                <a:ln w="6350" cmpd="sng">
                  <a:solidFill>
                    <a:schemeClr val="bg2"/>
                  </a:solidFill>
                  <a:round/>
                  <a:headEnd/>
                  <a:tailEnd/>
                </a:ln>
              </p:spPr>
              <p:txBody>
                <a:bodyPr/>
                <a:lstStyle/>
                <a:p>
                  <a:endParaRPr lang="en-US"/>
                </a:p>
              </p:txBody>
            </p:sp>
            <p:sp>
              <p:nvSpPr>
                <p:cNvPr id="109" name="Freeform 108"/>
                <p:cNvSpPr>
                  <a:spLocks/>
                </p:cNvSpPr>
                <p:nvPr/>
              </p:nvSpPr>
              <p:spPr bwMode="gray">
                <a:xfrm>
                  <a:off x="4192587" y="3178175"/>
                  <a:ext cx="368300" cy="219075"/>
                </a:xfrm>
                <a:custGeom>
                  <a:avLst/>
                  <a:gdLst/>
                  <a:ahLst/>
                  <a:cxnLst>
                    <a:cxn ang="0">
                      <a:pos x="313" y="2"/>
                    </a:cxn>
                    <a:cxn ang="0">
                      <a:pos x="319" y="14"/>
                    </a:cxn>
                    <a:cxn ang="0">
                      <a:pos x="349" y="17"/>
                    </a:cxn>
                    <a:cxn ang="0">
                      <a:pos x="346" y="38"/>
                    </a:cxn>
                    <a:cxn ang="0">
                      <a:pos x="340" y="58"/>
                    </a:cxn>
                    <a:cxn ang="0">
                      <a:pos x="347" y="64"/>
                    </a:cxn>
                    <a:cxn ang="0">
                      <a:pos x="354" y="56"/>
                    </a:cxn>
                    <a:cxn ang="0">
                      <a:pos x="383" y="72"/>
                    </a:cxn>
                    <a:cxn ang="0">
                      <a:pos x="412" y="91"/>
                    </a:cxn>
                    <a:cxn ang="0">
                      <a:pos x="397" y="95"/>
                    </a:cxn>
                    <a:cxn ang="0">
                      <a:pos x="385" y="91"/>
                    </a:cxn>
                    <a:cxn ang="0">
                      <a:pos x="396" y="100"/>
                    </a:cxn>
                    <a:cxn ang="0">
                      <a:pos x="424" y="120"/>
                    </a:cxn>
                    <a:cxn ang="0">
                      <a:pos x="415" y="125"/>
                    </a:cxn>
                    <a:cxn ang="0">
                      <a:pos x="408" y="131"/>
                    </a:cxn>
                    <a:cxn ang="0">
                      <a:pos x="432" y="150"/>
                    </a:cxn>
                    <a:cxn ang="0">
                      <a:pos x="421" y="150"/>
                    </a:cxn>
                    <a:cxn ang="0">
                      <a:pos x="410" y="142"/>
                    </a:cxn>
                    <a:cxn ang="0">
                      <a:pos x="437" y="161"/>
                    </a:cxn>
                    <a:cxn ang="0">
                      <a:pos x="465" y="172"/>
                    </a:cxn>
                    <a:cxn ang="0">
                      <a:pos x="429" y="184"/>
                    </a:cxn>
                    <a:cxn ang="0">
                      <a:pos x="340" y="208"/>
                    </a:cxn>
                    <a:cxn ang="0">
                      <a:pos x="227" y="234"/>
                    </a:cxn>
                    <a:cxn ang="0">
                      <a:pos x="119" y="255"/>
                    </a:cxn>
                    <a:cxn ang="0">
                      <a:pos x="14" y="269"/>
                    </a:cxn>
                    <a:cxn ang="0">
                      <a:pos x="42" y="245"/>
                    </a:cxn>
                    <a:cxn ang="0">
                      <a:pos x="58" y="220"/>
                    </a:cxn>
                    <a:cxn ang="0">
                      <a:pos x="85" y="197"/>
                    </a:cxn>
                    <a:cxn ang="0">
                      <a:pos x="97" y="202"/>
                    </a:cxn>
                    <a:cxn ang="0">
                      <a:pos x="114" y="209"/>
                    </a:cxn>
                    <a:cxn ang="0">
                      <a:pos x="127" y="200"/>
                    </a:cxn>
                    <a:cxn ang="0">
                      <a:pos x="132" y="202"/>
                    </a:cxn>
                    <a:cxn ang="0">
                      <a:pos x="161" y="184"/>
                    </a:cxn>
                    <a:cxn ang="0">
                      <a:pos x="175" y="177"/>
                    </a:cxn>
                    <a:cxn ang="0">
                      <a:pos x="183" y="173"/>
                    </a:cxn>
                    <a:cxn ang="0">
                      <a:pos x="186" y="158"/>
                    </a:cxn>
                    <a:cxn ang="0">
                      <a:pos x="189" y="139"/>
                    </a:cxn>
                    <a:cxn ang="0">
                      <a:pos x="199" y="116"/>
                    </a:cxn>
                    <a:cxn ang="0">
                      <a:pos x="216" y="91"/>
                    </a:cxn>
                    <a:cxn ang="0">
                      <a:pos x="232" y="83"/>
                    </a:cxn>
                    <a:cxn ang="0">
                      <a:pos x="235" y="58"/>
                    </a:cxn>
                    <a:cxn ang="0">
                      <a:pos x="244" y="53"/>
                    </a:cxn>
                    <a:cxn ang="0">
                      <a:pos x="258" y="31"/>
                    </a:cxn>
                    <a:cxn ang="0">
                      <a:pos x="272" y="2"/>
                    </a:cxn>
                    <a:cxn ang="0">
                      <a:pos x="293" y="13"/>
                    </a:cxn>
                    <a:cxn ang="0">
                      <a:pos x="297" y="8"/>
                    </a:cxn>
                  </a:cxnLst>
                  <a:rect l="0" t="0" r="r" b="b"/>
                  <a:pathLst>
                    <a:path w="465" h="277">
                      <a:moveTo>
                        <a:pt x="304" y="0"/>
                      </a:moveTo>
                      <a:lnTo>
                        <a:pt x="310" y="0"/>
                      </a:lnTo>
                      <a:lnTo>
                        <a:pt x="313" y="2"/>
                      </a:lnTo>
                      <a:lnTo>
                        <a:pt x="313" y="8"/>
                      </a:lnTo>
                      <a:lnTo>
                        <a:pt x="315" y="11"/>
                      </a:lnTo>
                      <a:lnTo>
                        <a:pt x="319" y="14"/>
                      </a:lnTo>
                      <a:lnTo>
                        <a:pt x="335" y="14"/>
                      </a:lnTo>
                      <a:lnTo>
                        <a:pt x="343" y="16"/>
                      </a:lnTo>
                      <a:lnTo>
                        <a:pt x="349" y="17"/>
                      </a:lnTo>
                      <a:lnTo>
                        <a:pt x="351" y="22"/>
                      </a:lnTo>
                      <a:lnTo>
                        <a:pt x="349" y="30"/>
                      </a:lnTo>
                      <a:lnTo>
                        <a:pt x="346" y="38"/>
                      </a:lnTo>
                      <a:lnTo>
                        <a:pt x="341" y="45"/>
                      </a:lnTo>
                      <a:lnTo>
                        <a:pt x="340" y="55"/>
                      </a:lnTo>
                      <a:lnTo>
                        <a:pt x="340" y="58"/>
                      </a:lnTo>
                      <a:lnTo>
                        <a:pt x="341" y="61"/>
                      </a:lnTo>
                      <a:lnTo>
                        <a:pt x="344" y="64"/>
                      </a:lnTo>
                      <a:lnTo>
                        <a:pt x="347" y="64"/>
                      </a:lnTo>
                      <a:lnTo>
                        <a:pt x="351" y="61"/>
                      </a:lnTo>
                      <a:lnTo>
                        <a:pt x="352" y="58"/>
                      </a:lnTo>
                      <a:lnTo>
                        <a:pt x="354" y="56"/>
                      </a:lnTo>
                      <a:lnTo>
                        <a:pt x="361" y="63"/>
                      </a:lnTo>
                      <a:lnTo>
                        <a:pt x="372" y="69"/>
                      </a:lnTo>
                      <a:lnTo>
                        <a:pt x="383" y="72"/>
                      </a:lnTo>
                      <a:lnTo>
                        <a:pt x="397" y="75"/>
                      </a:lnTo>
                      <a:lnTo>
                        <a:pt x="407" y="81"/>
                      </a:lnTo>
                      <a:lnTo>
                        <a:pt x="412" y="91"/>
                      </a:lnTo>
                      <a:lnTo>
                        <a:pt x="415" y="102"/>
                      </a:lnTo>
                      <a:lnTo>
                        <a:pt x="402" y="97"/>
                      </a:lnTo>
                      <a:lnTo>
                        <a:pt x="397" y="95"/>
                      </a:lnTo>
                      <a:lnTo>
                        <a:pt x="394" y="94"/>
                      </a:lnTo>
                      <a:lnTo>
                        <a:pt x="391" y="94"/>
                      </a:lnTo>
                      <a:lnTo>
                        <a:pt x="385" y="91"/>
                      </a:lnTo>
                      <a:lnTo>
                        <a:pt x="380" y="88"/>
                      </a:lnTo>
                      <a:lnTo>
                        <a:pt x="387" y="95"/>
                      </a:lnTo>
                      <a:lnTo>
                        <a:pt x="396" y="100"/>
                      </a:lnTo>
                      <a:lnTo>
                        <a:pt x="415" y="106"/>
                      </a:lnTo>
                      <a:lnTo>
                        <a:pt x="421" y="113"/>
                      </a:lnTo>
                      <a:lnTo>
                        <a:pt x="424" y="120"/>
                      </a:lnTo>
                      <a:lnTo>
                        <a:pt x="416" y="120"/>
                      </a:lnTo>
                      <a:lnTo>
                        <a:pt x="416" y="122"/>
                      </a:lnTo>
                      <a:lnTo>
                        <a:pt x="415" y="125"/>
                      </a:lnTo>
                      <a:lnTo>
                        <a:pt x="415" y="130"/>
                      </a:lnTo>
                      <a:lnTo>
                        <a:pt x="413" y="131"/>
                      </a:lnTo>
                      <a:lnTo>
                        <a:pt x="408" y="131"/>
                      </a:lnTo>
                      <a:lnTo>
                        <a:pt x="405" y="128"/>
                      </a:lnTo>
                      <a:lnTo>
                        <a:pt x="418" y="139"/>
                      </a:lnTo>
                      <a:lnTo>
                        <a:pt x="432" y="150"/>
                      </a:lnTo>
                      <a:lnTo>
                        <a:pt x="430" y="152"/>
                      </a:lnTo>
                      <a:lnTo>
                        <a:pt x="424" y="152"/>
                      </a:lnTo>
                      <a:lnTo>
                        <a:pt x="421" y="150"/>
                      </a:lnTo>
                      <a:lnTo>
                        <a:pt x="418" y="147"/>
                      </a:lnTo>
                      <a:lnTo>
                        <a:pt x="413" y="145"/>
                      </a:lnTo>
                      <a:lnTo>
                        <a:pt x="410" y="142"/>
                      </a:lnTo>
                      <a:lnTo>
                        <a:pt x="405" y="141"/>
                      </a:lnTo>
                      <a:lnTo>
                        <a:pt x="419" y="152"/>
                      </a:lnTo>
                      <a:lnTo>
                        <a:pt x="437" y="161"/>
                      </a:lnTo>
                      <a:lnTo>
                        <a:pt x="452" y="169"/>
                      </a:lnTo>
                      <a:lnTo>
                        <a:pt x="457" y="164"/>
                      </a:lnTo>
                      <a:lnTo>
                        <a:pt x="465" y="172"/>
                      </a:lnTo>
                      <a:lnTo>
                        <a:pt x="465" y="175"/>
                      </a:lnTo>
                      <a:lnTo>
                        <a:pt x="460" y="177"/>
                      </a:lnTo>
                      <a:lnTo>
                        <a:pt x="429" y="184"/>
                      </a:lnTo>
                      <a:lnTo>
                        <a:pt x="404" y="192"/>
                      </a:lnTo>
                      <a:lnTo>
                        <a:pt x="372" y="200"/>
                      </a:lnTo>
                      <a:lnTo>
                        <a:pt x="340" y="208"/>
                      </a:lnTo>
                      <a:lnTo>
                        <a:pt x="304" y="217"/>
                      </a:lnTo>
                      <a:lnTo>
                        <a:pt x="264" y="227"/>
                      </a:lnTo>
                      <a:lnTo>
                        <a:pt x="227" y="234"/>
                      </a:lnTo>
                      <a:lnTo>
                        <a:pt x="188" y="242"/>
                      </a:lnTo>
                      <a:lnTo>
                        <a:pt x="152" y="250"/>
                      </a:lnTo>
                      <a:lnTo>
                        <a:pt x="119" y="255"/>
                      </a:lnTo>
                      <a:lnTo>
                        <a:pt x="0" y="277"/>
                      </a:lnTo>
                      <a:lnTo>
                        <a:pt x="5" y="275"/>
                      </a:lnTo>
                      <a:lnTo>
                        <a:pt x="14" y="269"/>
                      </a:lnTo>
                      <a:lnTo>
                        <a:pt x="25" y="261"/>
                      </a:lnTo>
                      <a:lnTo>
                        <a:pt x="35" y="253"/>
                      </a:lnTo>
                      <a:lnTo>
                        <a:pt x="42" y="245"/>
                      </a:lnTo>
                      <a:lnTo>
                        <a:pt x="46" y="241"/>
                      </a:lnTo>
                      <a:lnTo>
                        <a:pt x="50" y="231"/>
                      </a:lnTo>
                      <a:lnTo>
                        <a:pt x="58" y="220"/>
                      </a:lnTo>
                      <a:lnTo>
                        <a:pt x="77" y="202"/>
                      </a:lnTo>
                      <a:lnTo>
                        <a:pt x="80" y="202"/>
                      </a:lnTo>
                      <a:lnTo>
                        <a:pt x="85" y="197"/>
                      </a:lnTo>
                      <a:lnTo>
                        <a:pt x="85" y="194"/>
                      </a:lnTo>
                      <a:lnTo>
                        <a:pt x="92" y="197"/>
                      </a:lnTo>
                      <a:lnTo>
                        <a:pt x="97" y="202"/>
                      </a:lnTo>
                      <a:lnTo>
                        <a:pt x="102" y="208"/>
                      </a:lnTo>
                      <a:lnTo>
                        <a:pt x="110" y="209"/>
                      </a:lnTo>
                      <a:lnTo>
                        <a:pt x="114" y="209"/>
                      </a:lnTo>
                      <a:lnTo>
                        <a:pt x="117" y="208"/>
                      </a:lnTo>
                      <a:lnTo>
                        <a:pt x="124" y="202"/>
                      </a:lnTo>
                      <a:lnTo>
                        <a:pt x="127" y="200"/>
                      </a:lnTo>
                      <a:lnTo>
                        <a:pt x="130" y="197"/>
                      </a:lnTo>
                      <a:lnTo>
                        <a:pt x="132" y="200"/>
                      </a:lnTo>
                      <a:lnTo>
                        <a:pt x="132" y="202"/>
                      </a:lnTo>
                      <a:lnTo>
                        <a:pt x="144" y="199"/>
                      </a:lnTo>
                      <a:lnTo>
                        <a:pt x="153" y="192"/>
                      </a:lnTo>
                      <a:lnTo>
                        <a:pt x="161" y="184"/>
                      </a:lnTo>
                      <a:lnTo>
                        <a:pt x="169" y="178"/>
                      </a:lnTo>
                      <a:lnTo>
                        <a:pt x="172" y="177"/>
                      </a:lnTo>
                      <a:lnTo>
                        <a:pt x="175" y="177"/>
                      </a:lnTo>
                      <a:lnTo>
                        <a:pt x="178" y="175"/>
                      </a:lnTo>
                      <a:lnTo>
                        <a:pt x="180" y="175"/>
                      </a:lnTo>
                      <a:lnTo>
                        <a:pt x="183" y="173"/>
                      </a:lnTo>
                      <a:lnTo>
                        <a:pt x="185" y="172"/>
                      </a:lnTo>
                      <a:lnTo>
                        <a:pt x="186" y="167"/>
                      </a:lnTo>
                      <a:lnTo>
                        <a:pt x="186" y="158"/>
                      </a:lnTo>
                      <a:lnTo>
                        <a:pt x="185" y="153"/>
                      </a:lnTo>
                      <a:lnTo>
                        <a:pt x="185" y="148"/>
                      </a:lnTo>
                      <a:lnTo>
                        <a:pt x="189" y="139"/>
                      </a:lnTo>
                      <a:lnTo>
                        <a:pt x="193" y="138"/>
                      </a:lnTo>
                      <a:lnTo>
                        <a:pt x="194" y="134"/>
                      </a:lnTo>
                      <a:lnTo>
                        <a:pt x="199" y="116"/>
                      </a:lnTo>
                      <a:lnTo>
                        <a:pt x="202" y="100"/>
                      </a:lnTo>
                      <a:lnTo>
                        <a:pt x="208" y="83"/>
                      </a:lnTo>
                      <a:lnTo>
                        <a:pt x="216" y="91"/>
                      </a:lnTo>
                      <a:lnTo>
                        <a:pt x="221" y="91"/>
                      </a:lnTo>
                      <a:lnTo>
                        <a:pt x="229" y="89"/>
                      </a:lnTo>
                      <a:lnTo>
                        <a:pt x="232" y="83"/>
                      </a:lnTo>
                      <a:lnTo>
                        <a:pt x="232" y="75"/>
                      </a:lnTo>
                      <a:lnTo>
                        <a:pt x="233" y="66"/>
                      </a:lnTo>
                      <a:lnTo>
                        <a:pt x="235" y="58"/>
                      </a:lnTo>
                      <a:lnTo>
                        <a:pt x="238" y="55"/>
                      </a:lnTo>
                      <a:lnTo>
                        <a:pt x="241" y="55"/>
                      </a:lnTo>
                      <a:lnTo>
                        <a:pt x="244" y="53"/>
                      </a:lnTo>
                      <a:lnTo>
                        <a:pt x="246" y="52"/>
                      </a:lnTo>
                      <a:lnTo>
                        <a:pt x="252" y="42"/>
                      </a:lnTo>
                      <a:lnTo>
                        <a:pt x="258" y="31"/>
                      </a:lnTo>
                      <a:lnTo>
                        <a:pt x="263" y="17"/>
                      </a:lnTo>
                      <a:lnTo>
                        <a:pt x="264" y="2"/>
                      </a:lnTo>
                      <a:lnTo>
                        <a:pt x="272" y="2"/>
                      </a:lnTo>
                      <a:lnTo>
                        <a:pt x="275" y="6"/>
                      </a:lnTo>
                      <a:lnTo>
                        <a:pt x="280" y="9"/>
                      </a:lnTo>
                      <a:lnTo>
                        <a:pt x="293" y="13"/>
                      </a:lnTo>
                      <a:lnTo>
                        <a:pt x="294" y="13"/>
                      </a:lnTo>
                      <a:lnTo>
                        <a:pt x="296" y="9"/>
                      </a:lnTo>
                      <a:lnTo>
                        <a:pt x="297" y="8"/>
                      </a:lnTo>
                      <a:lnTo>
                        <a:pt x="299" y="5"/>
                      </a:lnTo>
                      <a:lnTo>
                        <a:pt x="304" y="0"/>
                      </a:lnTo>
                      <a:close/>
                    </a:path>
                  </a:pathLst>
                </a:custGeom>
                <a:grpFill/>
                <a:ln w="6350" cmpd="sng">
                  <a:solidFill>
                    <a:schemeClr val="bg2"/>
                  </a:solidFill>
                  <a:round/>
                  <a:headEnd/>
                  <a:tailEnd/>
                </a:ln>
              </p:spPr>
              <p:txBody>
                <a:bodyPr/>
                <a:lstStyle/>
                <a:p>
                  <a:endParaRPr lang="en-US"/>
                </a:p>
              </p:txBody>
            </p:sp>
            <p:sp>
              <p:nvSpPr>
                <p:cNvPr id="110" name="Freeform 109"/>
                <p:cNvSpPr>
                  <a:spLocks/>
                </p:cNvSpPr>
                <p:nvPr/>
              </p:nvSpPr>
              <p:spPr bwMode="gray">
                <a:xfrm>
                  <a:off x="4538662" y="3224213"/>
                  <a:ext cx="22225" cy="53975"/>
                </a:xfrm>
                <a:custGeom>
                  <a:avLst/>
                  <a:gdLst/>
                  <a:ahLst/>
                  <a:cxnLst>
                    <a:cxn ang="0">
                      <a:pos x="26" y="0"/>
                    </a:cxn>
                    <a:cxn ang="0">
                      <a:pos x="14" y="29"/>
                    </a:cxn>
                    <a:cxn ang="0">
                      <a:pos x="9" y="43"/>
                    </a:cxn>
                    <a:cxn ang="0">
                      <a:pos x="7" y="60"/>
                    </a:cxn>
                    <a:cxn ang="0">
                      <a:pos x="7" y="63"/>
                    </a:cxn>
                    <a:cxn ang="0">
                      <a:pos x="9" y="64"/>
                    </a:cxn>
                    <a:cxn ang="0">
                      <a:pos x="9" y="68"/>
                    </a:cxn>
                    <a:cxn ang="0">
                      <a:pos x="4" y="63"/>
                    </a:cxn>
                    <a:cxn ang="0">
                      <a:pos x="1" y="52"/>
                    </a:cxn>
                    <a:cxn ang="0">
                      <a:pos x="0" y="43"/>
                    </a:cxn>
                    <a:cxn ang="0">
                      <a:pos x="1" y="32"/>
                    </a:cxn>
                    <a:cxn ang="0">
                      <a:pos x="7" y="16"/>
                    </a:cxn>
                    <a:cxn ang="0">
                      <a:pos x="7" y="8"/>
                    </a:cxn>
                    <a:cxn ang="0">
                      <a:pos x="12" y="5"/>
                    </a:cxn>
                    <a:cxn ang="0">
                      <a:pos x="26" y="0"/>
                    </a:cxn>
                  </a:cxnLst>
                  <a:rect l="0" t="0" r="r" b="b"/>
                  <a:pathLst>
                    <a:path w="26" h="68">
                      <a:moveTo>
                        <a:pt x="26" y="0"/>
                      </a:moveTo>
                      <a:lnTo>
                        <a:pt x="14" y="29"/>
                      </a:lnTo>
                      <a:lnTo>
                        <a:pt x="9" y="43"/>
                      </a:lnTo>
                      <a:lnTo>
                        <a:pt x="7" y="60"/>
                      </a:lnTo>
                      <a:lnTo>
                        <a:pt x="7" y="63"/>
                      </a:lnTo>
                      <a:lnTo>
                        <a:pt x="9" y="64"/>
                      </a:lnTo>
                      <a:lnTo>
                        <a:pt x="9" y="68"/>
                      </a:lnTo>
                      <a:lnTo>
                        <a:pt x="4" y="63"/>
                      </a:lnTo>
                      <a:lnTo>
                        <a:pt x="1" y="52"/>
                      </a:lnTo>
                      <a:lnTo>
                        <a:pt x="0" y="43"/>
                      </a:lnTo>
                      <a:lnTo>
                        <a:pt x="1" y="32"/>
                      </a:lnTo>
                      <a:lnTo>
                        <a:pt x="7" y="16"/>
                      </a:lnTo>
                      <a:lnTo>
                        <a:pt x="7" y="8"/>
                      </a:lnTo>
                      <a:lnTo>
                        <a:pt x="12" y="5"/>
                      </a:lnTo>
                      <a:lnTo>
                        <a:pt x="26" y="0"/>
                      </a:lnTo>
                      <a:close/>
                    </a:path>
                  </a:pathLst>
                </a:custGeom>
                <a:grpFill/>
                <a:ln w="6350" cmpd="sng">
                  <a:solidFill>
                    <a:schemeClr val="bg2"/>
                  </a:solidFill>
                  <a:round/>
                  <a:headEnd/>
                  <a:tailEnd/>
                </a:ln>
              </p:spPr>
              <p:txBody>
                <a:bodyPr/>
                <a:lstStyle/>
                <a:p>
                  <a:endParaRPr lang="en-US"/>
                </a:p>
              </p:txBody>
            </p:sp>
            <p:sp>
              <p:nvSpPr>
                <p:cNvPr id="111" name="Freeform 110"/>
                <p:cNvSpPr>
                  <a:spLocks/>
                </p:cNvSpPr>
                <p:nvPr/>
              </p:nvSpPr>
              <p:spPr bwMode="gray">
                <a:xfrm>
                  <a:off x="4565650" y="2874963"/>
                  <a:ext cx="166687" cy="87312"/>
                </a:xfrm>
                <a:custGeom>
                  <a:avLst/>
                  <a:gdLst/>
                  <a:ahLst/>
                  <a:cxnLst>
                    <a:cxn ang="0">
                      <a:pos x="128" y="7"/>
                    </a:cxn>
                    <a:cxn ang="0">
                      <a:pos x="141" y="11"/>
                    </a:cxn>
                    <a:cxn ang="0">
                      <a:pos x="133" y="17"/>
                    </a:cxn>
                    <a:cxn ang="0">
                      <a:pos x="131" y="23"/>
                    </a:cxn>
                    <a:cxn ang="0">
                      <a:pos x="130" y="32"/>
                    </a:cxn>
                    <a:cxn ang="0">
                      <a:pos x="128" y="42"/>
                    </a:cxn>
                    <a:cxn ang="0">
                      <a:pos x="141" y="40"/>
                    </a:cxn>
                    <a:cxn ang="0">
                      <a:pos x="145" y="43"/>
                    </a:cxn>
                    <a:cxn ang="0">
                      <a:pos x="153" y="53"/>
                    </a:cxn>
                    <a:cxn ang="0">
                      <a:pos x="167" y="67"/>
                    </a:cxn>
                    <a:cxn ang="0">
                      <a:pos x="181" y="70"/>
                    </a:cxn>
                    <a:cxn ang="0">
                      <a:pos x="189" y="65"/>
                    </a:cxn>
                    <a:cxn ang="0">
                      <a:pos x="196" y="61"/>
                    </a:cxn>
                    <a:cxn ang="0">
                      <a:pos x="197" y="56"/>
                    </a:cxn>
                    <a:cxn ang="0">
                      <a:pos x="194" y="51"/>
                    </a:cxn>
                    <a:cxn ang="0">
                      <a:pos x="191" y="50"/>
                    </a:cxn>
                    <a:cxn ang="0">
                      <a:pos x="188" y="45"/>
                    </a:cxn>
                    <a:cxn ang="0">
                      <a:pos x="178" y="43"/>
                    </a:cxn>
                    <a:cxn ang="0">
                      <a:pos x="181" y="42"/>
                    </a:cxn>
                    <a:cxn ang="0">
                      <a:pos x="192" y="45"/>
                    </a:cxn>
                    <a:cxn ang="0">
                      <a:pos x="205" y="65"/>
                    </a:cxn>
                    <a:cxn ang="0">
                      <a:pos x="206" y="75"/>
                    </a:cxn>
                    <a:cxn ang="0">
                      <a:pos x="203" y="75"/>
                    </a:cxn>
                    <a:cxn ang="0">
                      <a:pos x="197" y="73"/>
                    </a:cxn>
                    <a:cxn ang="0">
                      <a:pos x="183" y="79"/>
                    </a:cxn>
                    <a:cxn ang="0">
                      <a:pos x="174" y="90"/>
                    </a:cxn>
                    <a:cxn ang="0">
                      <a:pos x="166" y="93"/>
                    </a:cxn>
                    <a:cxn ang="0">
                      <a:pos x="164" y="79"/>
                    </a:cxn>
                    <a:cxn ang="0">
                      <a:pos x="160" y="84"/>
                    </a:cxn>
                    <a:cxn ang="0">
                      <a:pos x="153" y="98"/>
                    </a:cxn>
                    <a:cxn ang="0">
                      <a:pos x="145" y="101"/>
                    </a:cxn>
                    <a:cxn ang="0">
                      <a:pos x="142" y="97"/>
                    </a:cxn>
                    <a:cxn ang="0">
                      <a:pos x="120" y="84"/>
                    </a:cxn>
                    <a:cxn ang="0">
                      <a:pos x="3" y="111"/>
                    </a:cxn>
                    <a:cxn ang="0">
                      <a:pos x="0" y="56"/>
                    </a:cxn>
                    <a:cxn ang="0">
                      <a:pos x="102" y="20"/>
                    </a:cxn>
                    <a:cxn ang="0">
                      <a:pos x="114" y="6"/>
                    </a:cxn>
                  </a:cxnLst>
                  <a:rect l="0" t="0" r="r" b="b"/>
                  <a:pathLst>
                    <a:path w="210" h="111">
                      <a:moveTo>
                        <a:pt x="120" y="0"/>
                      </a:moveTo>
                      <a:lnTo>
                        <a:pt x="128" y="7"/>
                      </a:lnTo>
                      <a:lnTo>
                        <a:pt x="134" y="11"/>
                      </a:lnTo>
                      <a:lnTo>
                        <a:pt x="141" y="11"/>
                      </a:lnTo>
                      <a:lnTo>
                        <a:pt x="138" y="12"/>
                      </a:lnTo>
                      <a:lnTo>
                        <a:pt x="133" y="17"/>
                      </a:lnTo>
                      <a:lnTo>
                        <a:pt x="131" y="20"/>
                      </a:lnTo>
                      <a:lnTo>
                        <a:pt x="131" y="23"/>
                      </a:lnTo>
                      <a:lnTo>
                        <a:pt x="130" y="28"/>
                      </a:lnTo>
                      <a:lnTo>
                        <a:pt x="130" y="32"/>
                      </a:lnTo>
                      <a:lnTo>
                        <a:pt x="128" y="34"/>
                      </a:lnTo>
                      <a:lnTo>
                        <a:pt x="128" y="42"/>
                      </a:lnTo>
                      <a:lnTo>
                        <a:pt x="141" y="42"/>
                      </a:lnTo>
                      <a:lnTo>
                        <a:pt x="141" y="40"/>
                      </a:lnTo>
                      <a:lnTo>
                        <a:pt x="142" y="40"/>
                      </a:lnTo>
                      <a:lnTo>
                        <a:pt x="145" y="43"/>
                      </a:lnTo>
                      <a:lnTo>
                        <a:pt x="145" y="45"/>
                      </a:lnTo>
                      <a:lnTo>
                        <a:pt x="153" y="53"/>
                      </a:lnTo>
                      <a:lnTo>
                        <a:pt x="160" y="61"/>
                      </a:lnTo>
                      <a:lnTo>
                        <a:pt x="167" y="67"/>
                      </a:lnTo>
                      <a:lnTo>
                        <a:pt x="177" y="70"/>
                      </a:lnTo>
                      <a:lnTo>
                        <a:pt x="181" y="70"/>
                      </a:lnTo>
                      <a:lnTo>
                        <a:pt x="186" y="68"/>
                      </a:lnTo>
                      <a:lnTo>
                        <a:pt x="189" y="65"/>
                      </a:lnTo>
                      <a:lnTo>
                        <a:pt x="194" y="62"/>
                      </a:lnTo>
                      <a:lnTo>
                        <a:pt x="196" y="61"/>
                      </a:lnTo>
                      <a:lnTo>
                        <a:pt x="197" y="57"/>
                      </a:lnTo>
                      <a:lnTo>
                        <a:pt x="197" y="56"/>
                      </a:lnTo>
                      <a:lnTo>
                        <a:pt x="196" y="54"/>
                      </a:lnTo>
                      <a:lnTo>
                        <a:pt x="194" y="51"/>
                      </a:lnTo>
                      <a:lnTo>
                        <a:pt x="194" y="50"/>
                      </a:lnTo>
                      <a:lnTo>
                        <a:pt x="191" y="50"/>
                      </a:lnTo>
                      <a:lnTo>
                        <a:pt x="189" y="48"/>
                      </a:lnTo>
                      <a:lnTo>
                        <a:pt x="188" y="45"/>
                      </a:lnTo>
                      <a:lnTo>
                        <a:pt x="185" y="43"/>
                      </a:lnTo>
                      <a:lnTo>
                        <a:pt x="178" y="43"/>
                      </a:lnTo>
                      <a:lnTo>
                        <a:pt x="178" y="42"/>
                      </a:lnTo>
                      <a:lnTo>
                        <a:pt x="181" y="42"/>
                      </a:lnTo>
                      <a:lnTo>
                        <a:pt x="181" y="40"/>
                      </a:lnTo>
                      <a:lnTo>
                        <a:pt x="192" y="45"/>
                      </a:lnTo>
                      <a:lnTo>
                        <a:pt x="200" y="54"/>
                      </a:lnTo>
                      <a:lnTo>
                        <a:pt x="205" y="65"/>
                      </a:lnTo>
                      <a:lnTo>
                        <a:pt x="210" y="78"/>
                      </a:lnTo>
                      <a:lnTo>
                        <a:pt x="206" y="75"/>
                      </a:lnTo>
                      <a:lnTo>
                        <a:pt x="206" y="73"/>
                      </a:lnTo>
                      <a:lnTo>
                        <a:pt x="203" y="75"/>
                      </a:lnTo>
                      <a:lnTo>
                        <a:pt x="199" y="75"/>
                      </a:lnTo>
                      <a:lnTo>
                        <a:pt x="197" y="73"/>
                      </a:lnTo>
                      <a:lnTo>
                        <a:pt x="189" y="75"/>
                      </a:lnTo>
                      <a:lnTo>
                        <a:pt x="183" y="79"/>
                      </a:lnTo>
                      <a:lnTo>
                        <a:pt x="178" y="86"/>
                      </a:lnTo>
                      <a:lnTo>
                        <a:pt x="174" y="90"/>
                      </a:lnTo>
                      <a:lnTo>
                        <a:pt x="167" y="93"/>
                      </a:lnTo>
                      <a:lnTo>
                        <a:pt x="166" y="93"/>
                      </a:lnTo>
                      <a:lnTo>
                        <a:pt x="166" y="82"/>
                      </a:lnTo>
                      <a:lnTo>
                        <a:pt x="164" y="79"/>
                      </a:lnTo>
                      <a:lnTo>
                        <a:pt x="161" y="81"/>
                      </a:lnTo>
                      <a:lnTo>
                        <a:pt x="160" y="84"/>
                      </a:lnTo>
                      <a:lnTo>
                        <a:pt x="158" y="89"/>
                      </a:lnTo>
                      <a:lnTo>
                        <a:pt x="153" y="98"/>
                      </a:lnTo>
                      <a:lnTo>
                        <a:pt x="150" y="101"/>
                      </a:lnTo>
                      <a:lnTo>
                        <a:pt x="145" y="101"/>
                      </a:lnTo>
                      <a:lnTo>
                        <a:pt x="142" y="98"/>
                      </a:lnTo>
                      <a:lnTo>
                        <a:pt x="142" y="97"/>
                      </a:lnTo>
                      <a:lnTo>
                        <a:pt x="130" y="92"/>
                      </a:lnTo>
                      <a:lnTo>
                        <a:pt x="120" y="84"/>
                      </a:lnTo>
                      <a:lnTo>
                        <a:pt x="116" y="73"/>
                      </a:lnTo>
                      <a:lnTo>
                        <a:pt x="3" y="111"/>
                      </a:lnTo>
                      <a:lnTo>
                        <a:pt x="2" y="111"/>
                      </a:lnTo>
                      <a:lnTo>
                        <a:pt x="0" y="56"/>
                      </a:lnTo>
                      <a:lnTo>
                        <a:pt x="97" y="23"/>
                      </a:lnTo>
                      <a:lnTo>
                        <a:pt x="102" y="20"/>
                      </a:lnTo>
                      <a:lnTo>
                        <a:pt x="111" y="11"/>
                      </a:lnTo>
                      <a:lnTo>
                        <a:pt x="114" y="6"/>
                      </a:lnTo>
                      <a:lnTo>
                        <a:pt x="120" y="0"/>
                      </a:lnTo>
                      <a:close/>
                    </a:path>
                  </a:pathLst>
                </a:custGeom>
                <a:grpFill/>
                <a:ln w="6350" cmpd="sng">
                  <a:solidFill>
                    <a:schemeClr val="bg2"/>
                  </a:solidFill>
                  <a:round/>
                  <a:headEnd/>
                  <a:tailEnd/>
                </a:ln>
              </p:spPr>
              <p:txBody>
                <a:bodyPr/>
                <a:lstStyle/>
                <a:p>
                  <a:endParaRPr lang="en-US"/>
                </a:p>
              </p:txBody>
            </p:sp>
            <p:sp>
              <p:nvSpPr>
                <p:cNvPr id="112" name="Freeform 111"/>
                <p:cNvSpPr>
                  <a:spLocks/>
                </p:cNvSpPr>
                <p:nvPr/>
              </p:nvSpPr>
              <p:spPr bwMode="gray">
                <a:xfrm>
                  <a:off x="4514850" y="2762250"/>
                  <a:ext cx="82550" cy="157162"/>
                </a:xfrm>
                <a:custGeom>
                  <a:avLst/>
                  <a:gdLst/>
                  <a:ahLst/>
                  <a:cxnLst>
                    <a:cxn ang="0">
                      <a:pos x="93" y="0"/>
                    </a:cxn>
                    <a:cxn ang="0">
                      <a:pos x="96" y="11"/>
                    </a:cxn>
                    <a:cxn ang="0">
                      <a:pos x="100" y="25"/>
                    </a:cxn>
                    <a:cxn ang="0">
                      <a:pos x="102" y="38"/>
                    </a:cxn>
                    <a:cxn ang="0">
                      <a:pos x="100" y="46"/>
                    </a:cxn>
                    <a:cxn ang="0">
                      <a:pos x="91" y="58"/>
                    </a:cxn>
                    <a:cxn ang="0">
                      <a:pos x="89" y="66"/>
                    </a:cxn>
                    <a:cxn ang="0">
                      <a:pos x="91" y="79"/>
                    </a:cxn>
                    <a:cxn ang="0">
                      <a:pos x="91" y="105"/>
                    </a:cxn>
                    <a:cxn ang="0">
                      <a:pos x="89" y="118"/>
                    </a:cxn>
                    <a:cxn ang="0">
                      <a:pos x="91" y="136"/>
                    </a:cxn>
                    <a:cxn ang="0">
                      <a:pos x="94" y="158"/>
                    </a:cxn>
                    <a:cxn ang="0">
                      <a:pos x="100" y="174"/>
                    </a:cxn>
                    <a:cxn ang="0">
                      <a:pos x="97" y="180"/>
                    </a:cxn>
                    <a:cxn ang="0">
                      <a:pos x="100" y="180"/>
                    </a:cxn>
                    <a:cxn ang="0">
                      <a:pos x="105" y="185"/>
                    </a:cxn>
                    <a:cxn ang="0">
                      <a:pos x="68" y="199"/>
                    </a:cxn>
                    <a:cxn ang="0">
                      <a:pos x="66" y="199"/>
                    </a:cxn>
                    <a:cxn ang="0">
                      <a:pos x="57" y="174"/>
                    </a:cxn>
                    <a:cxn ang="0">
                      <a:pos x="49" y="149"/>
                    </a:cxn>
                    <a:cxn ang="0">
                      <a:pos x="47" y="146"/>
                    </a:cxn>
                    <a:cxn ang="0">
                      <a:pos x="43" y="141"/>
                    </a:cxn>
                    <a:cxn ang="0">
                      <a:pos x="41" y="138"/>
                    </a:cxn>
                    <a:cxn ang="0">
                      <a:pos x="38" y="138"/>
                    </a:cxn>
                    <a:cxn ang="0">
                      <a:pos x="36" y="140"/>
                    </a:cxn>
                    <a:cxn ang="0">
                      <a:pos x="32" y="140"/>
                    </a:cxn>
                    <a:cxn ang="0">
                      <a:pos x="32" y="132"/>
                    </a:cxn>
                    <a:cxn ang="0">
                      <a:pos x="33" y="129"/>
                    </a:cxn>
                    <a:cxn ang="0">
                      <a:pos x="33" y="124"/>
                    </a:cxn>
                    <a:cxn ang="0">
                      <a:pos x="32" y="122"/>
                    </a:cxn>
                    <a:cxn ang="0">
                      <a:pos x="28" y="121"/>
                    </a:cxn>
                    <a:cxn ang="0">
                      <a:pos x="22" y="111"/>
                    </a:cxn>
                    <a:cxn ang="0">
                      <a:pos x="21" y="107"/>
                    </a:cxn>
                    <a:cxn ang="0">
                      <a:pos x="19" y="100"/>
                    </a:cxn>
                    <a:cxn ang="0">
                      <a:pos x="19" y="80"/>
                    </a:cxn>
                    <a:cxn ang="0">
                      <a:pos x="13" y="66"/>
                    </a:cxn>
                    <a:cxn ang="0">
                      <a:pos x="5" y="50"/>
                    </a:cxn>
                    <a:cxn ang="0">
                      <a:pos x="0" y="35"/>
                    </a:cxn>
                    <a:cxn ang="0">
                      <a:pos x="93" y="0"/>
                    </a:cxn>
                  </a:cxnLst>
                  <a:rect l="0" t="0" r="r" b="b"/>
                  <a:pathLst>
                    <a:path w="105" h="199">
                      <a:moveTo>
                        <a:pt x="93" y="0"/>
                      </a:moveTo>
                      <a:lnTo>
                        <a:pt x="96" y="11"/>
                      </a:lnTo>
                      <a:lnTo>
                        <a:pt x="100" y="25"/>
                      </a:lnTo>
                      <a:lnTo>
                        <a:pt x="102" y="38"/>
                      </a:lnTo>
                      <a:lnTo>
                        <a:pt x="100" y="46"/>
                      </a:lnTo>
                      <a:lnTo>
                        <a:pt x="91" y="58"/>
                      </a:lnTo>
                      <a:lnTo>
                        <a:pt x="89" y="66"/>
                      </a:lnTo>
                      <a:lnTo>
                        <a:pt x="91" y="79"/>
                      </a:lnTo>
                      <a:lnTo>
                        <a:pt x="91" y="105"/>
                      </a:lnTo>
                      <a:lnTo>
                        <a:pt x="89" y="118"/>
                      </a:lnTo>
                      <a:lnTo>
                        <a:pt x="91" y="136"/>
                      </a:lnTo>
                      <a:lnTo>
                        <a:pt x="94" y="158"/>
                      </a:lnTo>
                      <a:lnTo>
                        <a:pt x="100" y="174"/>
                      </a:lnTo>
                      <a:lnTo>
                        <a:pt x="97" y="180"/>
                      </a:lnTo>
                      <a:lnTo>
                        <a:pt x="100" y="180"/>
                      </a:lnTo>
                      <a:lnTo>
                        <a:pt x="105" y="185"/>
                      </a:lnTo>
                      <a:lnTo>
                        <a:pt x="68" y="199"/>
                      </a:lnTo>
                      <a:lnTo>
                        <a:pt x="66" y="199"/>
                      </a:lnTo>
                      <a:lnTo>
                        <a:pt x="57" y="174"/>
                      </a:lnTo>
                      <a:lnTo>
                        <a:pt x="49" y="149"/>
                      </a:lnTo>
                      <a:lnTo>
                        <a:pt x="47" y="146"/>
                      </a:lnTo>
                      <a:lnTo>
                        <a:pt x="43" y="141"/>
                      </a:lnTo>
                      <a:lnTo>
                        <a:pt x="41" y="138"/>
                      </a:lnTo>
                      <a:lnTo>
                        <a:pt x="38" y="138"/>
                      </a:lnTo>
                      <a:lnTo>
                        <a:pt x="36" y="140"/>
                      </a:lnTo>
                      <a:lnTo>
                        <a:pt x="32" y="140"/>
                      </a:lnTo>
                      <a:lnTo>
                        <a:pt x="32" y="132"/>
                      </a:lnTo>
                      <a:lnTo>
                        <a:pt x="33" y="129"/>
                      </a:lnTo>
                      <a:lnTo>
                        <a:pt x="33" y="124"/>
                      </a:lnTo>
                      <a:lnTo>
                        <a:pt x="32" y="122"/>
                      </a:lnTo>
                      <a:lnTo>
                        <a:pt x="28" y="121"/>
                      </a:lnTo>
                      <a:lnTo>
                        <a:pt x="22" y="111"/>
                      </a:lnTo>
                      <a:lnTo>
                        <a:pt x="21" y="107"/>
                      </a:lnTo>
                      <a:lnTo>
                        <a:pt x="19" y="100"/>
                      </a:lnTo>
                      <a:lnTo>
                        <a:pt x="19" y="80"/>
                      </a:lnTo>
                      <a:lnTo>
                        <a:pt x="13" y="66"/>
                      </a:lnTo>
                      <a:lnTo>
                        <a:pt x="5" y="50"/>
                      </a:lnTo>
                      <a:lnTo>
                        <a:pt x="0" y="35"/>
                      </a:lnTo>
                      <a:lnTo>
                        <a:pt x="93" y="0"/>
                      </a:lnTo>
                      <a:close/>
                    </a:path>
                  </a:pathLst>
                </a:custGeom>
                <a:grpFill/>
                <a:ln w="6350" cmpd="sng">
                  <a:solidFill>
                    <a:schemeClr val="bg2"/>
                  </a:solidFill>
                  <a:round/>
                  <a:headEnd/>
                  <a:tailEnd/>
                </a:ln>
              </p:spPr>
              <p:txBody>
                <a:bodyPr/>
                <a:lstStyle/>
                <a:p>
                  <a:endParaRPr lang="en-US"/>
                </a:p>
              </p:txBody>
            </p:sp>
            <p:sp>
              <p:nvSpPr>
                <p:cNvPr id="113" name="Freeform 112"/>
                <p:cNvSpPr>
                  <a:spLocks/>
                </p:cNvSpPr>
                <p:nvPr/>
              </p:nvSpPr>
              <p:spPr bwMode="gray">
                <a:xfrm>
                  <a:off x="4584700" y="2740025"/>
                  <a:ext cx="79375" cy="168275"/>
                </a:xfrm>
                <a:custGeom>
                  <a:avLst/>
                  <a:gdLst/>
                  <a:ahLst/>
                  <a:cxnLst>
                    <a:cxn ang="0">
                      <a:pos x="19" y="0"/>
                    </a:cxn>
                    <a:cxn ang="0">
                      <a:pos x="74" y="125"/>
                    </a:cxn>
                    <a:cxn ang="0">
                      <a:pos x="77" y="133"/>
                    </a:cxn>
                    <a:cxn ang="0">
                      <a:pos x="83" y="141"/>
                    </a:cxn>
                    <a:cxn ang="0">
                      <a:pos x="93" y="147"/>
                    </a:cxn>
                    <a:cxn ang="0">
                      <a:pos x="101" y="150"/>
                    </a:cxn>
                    <a:cxn ang="0">
                      <a:pos x="101" y="161"/>
                    </a:cxn>
                    <a:cxn ang="0">
                      <a:pos x="99" y="164"/>
                    </a:cxn>
                    <a:cxn ang="0">
                      <a:pos x="97" y="169"/>
                    </a:cxn>
                    <a:cxn ang="0">
                      <a:pos x="97" y="171"/>
                    </a:cxn>
                    <a:cxn ang="0">
                      <a:pos x="91" y="177"/>
                    </a:cxn>
                    <a:cxn ang="0">
                      <a:pos x="88" y="182"/>
                    </a:cxn>
                    <a:cxn ang="0">
                      <a:pos x="79" y="191"/>
                    </a:cxn>
                    <a:cxn ang="0">
                      <a:pos x="74" y="194"/>
                    </a:cxn>
                    <a:cxn ang="0">
                      <a:pos x="16" y="213"/>
                    </a:cxn>
                    <a:cxn ang="0">
                      <a:pos x="11" y="208"/>
                    </a:cxn>
                    <a:cxn ang="0">
                      <a:pos x="8" y="208"/>
                    </a:cxn>
                    <a:cxn ang="0">
                      <a:pos x="11" y="202"/>
                    </a:cxn>
                    <a:cxn ang="0">
                      <a:pos x="5" y="186"/>
                    </a:cxn>
                    <a:cxn ang="0">
                      <a:pos x="2" y="164"/>
                    </a:cxn>
                    <a:cxn ang="0">
                      <a:pos x="0" y="146"/>
                    </a:cxn>
                    <a:cxn ang="0">
                      <a:pos x="2" y="133"/>
                    </a:cxn>
                    <a:cxn ang="0">
                      <a:pos x="2" y="107"/>
                    </a:cxn>
                    <a:cxn ang="0">
                      <a:pos x="0" y="94"/>
                    </a:cxn>
                    <a:cxn ang="0">
                      <a:pos x="2" y="86"/>
                    </a:cxn>
                    <a:cxn ang="0">
                      <a:pos x="11" y="74"/>
                    </a:cxn>
                    <a:cxn ang="0">
                      <a:pos x="13" y="66"/>
                    </a:cxn>
                    <a:cxn ang="0">
                      <a:pos x="11" y="53"/>
                    </a:cxn>
                    <a:cxn ang="0">
                      <a:pos x="7" y="39"/>
                    </a:cxn>
                    <a:cxn ang="0">
                      <a:pos x="4" y="28"/>
                    </a:cxn>
                    <a:cxn ang="0">
                      <a:pos x="5" y="25"/>
                    </a:cxn>
                    <a:cxn ang="0">
                      <a:pos x="5" y="24"/>
                    </a:cxn>
                    <a:cxn ang="0">
                      <a:pos x="4" y="22"/>
                    </a:cxn>
                    <a:cxn ang="0">
                      <a:pos x="4" y="11"/>
                    </a:cxn>
                    <a:cxn ang="0">
                      <a:pos x="5" y="8"/>
                    </a:cxn>
                    <a:cxn ang="0">
                      <a:pos x="8" y="7"/>
                    </a:cxn>
                    <a:cxn ang="0">
                      <a:pos x="11" y="3"/>
                    </a:cxn>
                    <a:cxn ang="0">
                      <a:pos x="16" y="2"/>
                    </a:cxn>
                    <a:cxn ang="0">
                      <a:pos x="19" y="0"/>
                    </a:cxn>
                  </a:cxnLst>
                  <a:rect l="0" t="0" r="r" b="b"/>
                  <a:pathLst>
                    <a:path w="101" h="213">
                      <a:moveTo>
                        <a:pt x="19" y="0"/>
                      </a:moveTo>
                      <a:lnTo>
                        <a:pt x="74" y="125"/>
                      </a:lnTo>
                      <a:lnTo>
                        <a:pt x="77" y="133"/>
                      </a:lnTo>
                      <a:lnTo>
                        <a:pt x="83" y="141"/>
                      </a:lnTo>
                      <a:lnTo>
                        <a:pt x="93" y="147"/>
                      </a:lnTo>
                      <a:lnTo>
                        <a:pt x="101" y="150"/>
                      </a:lnTo>
                      <a:lnTo>
                        <a:pt x="101" y="161"/>
                      </a:lnTo>
                      <a:lnTo>
                        <a:pt x="99" y="164"/>
                      </a:lnTo>
                      <a:lnTo>
                        <a:pt x="97" y="169"/>
                      </a:lnTo>
                      <a:lnTo>
                        <a:pt x="97" y="171"/>
                      </a:lnTo>
                      <a:lnTo>
                        <a:pt x="91" y="177"/>
                      </a:lnTo>
                      <a:lnTo>
                        <a:pt x="88" y="182"/>
                      </a:lnTo>
                      <a:lnTo>
                        <a:pt x="79" y="191"/>
                      </a:lnTo>
                      <a:lnTo>
                        <a:pt x="74" y="194"/>
                      </a:lnTo>
                      <a:lnTo>
                        <a:pt x="16" y="213"/>
                      </a:lnTo>
                      <a:lnTo>
                        <a:pt x="11" y="208"/>
                      </a:lnTo>
                      <a:lnTo>
                        <a:pt x="8" y="208"/>
                      </a:lnTo>
                      <a:lnTo>
                        <a:pt x="11" y="202"/>
                      </a:lnTo>
                      <a:lnTo>
                        <a:pt x="5" y="186"/>
                      </a:lnTo>
                      <a:lnTo>
                        <a:pt x="2" y="164"/>
                      </a:lnTo>
                      <a:lnTo>
                        <a:pt x="0" y="146"/>
                      </a:lnTo>
                      <a:lnTo>
                        <a:pt x="2" y="133"/>
                      </a:lnTo>
                      <a:lnTo>
                        <a:pt x="2" y="107"/>
                      </a:lnTo>
                      <a:lnTo>
                        <a:pt x="0" y="94"/>
                      </a:lnTo>
                      <a:lnTo>
                        <a:pt x="2" y="86"/>
                      </a:lnTo>
                      <a:lnTo>
                        <a:pt x="11" y="74"/>
                      </a:lnTo>
                      <a:lnTo>
                        <a:pt x="13" y="66"/>
                      </a:lnTo>
                      <a:lnTo>
                        <a:pt x="11" y="53"/>
                      </a:lnTo>
                      <a:lnTo>
                        <a:pt x="7" y="39"/>
                      </a:lnTo>
                      <a:lnTo>
                        <a:pt x="4" y="28"/>
                      </a:lnTo>
                      <a:lnTo>
                        <a:pt x="5" y="25"/>
                      </a:lnTo>
                      <a:lnTo>
                        <a:pt x="5" y="24"/>
                      </a:lnTo>
                      <a:lnTo>
                        <a:pt x="4" y="22"/>
                      </a:lnTo>
                      <a:lnTo>
                        <a:pt x="4" y="11"/>
                      </a:lnTo>
                      <a:lnTo>
                        <a:pt x="5" y="8"/>
                      </a:lnTo>
                      <a:lnTo>
                        <a:pt x="8" y="7"/>
                      </a:lnTo>
                      <a:lnTo>
                        <a:pt x="11" y="3"/>
                      </a:lnTo>
                      <a:lnTo>
                        <a:pt x="16" y="2"/>
                      </a:lnTo>
                      <a:lnTo>
                        <a:pt x="19" y="0"/>
                      </a:lnTo>
                      <a:close/>
                    </a:path>
                  </a:pathLst>
                </a:custGeom>
                <a:grpFill/>
                <a:ln w="6350" cmpd="sng">
                  <a:solidFill>
                    <a:schemeClr val="bg2"/>
                  </a:solidFill>
                  <a:round/>
                  <a:headEnd/>
                  <a:tailEnd/>
                </a:ln>
              </p:spPr>
              <p:txBody>
                <a:bodyPr/>
                <a:lstStyle/>
                <a:p>
                  <a:endParaRPr lang="en-US"/>
                </a:p>
              </p:txBody>
            </p:sp>
            <p:sp>
              <p:nvSpPr>
                <p:cNvPr id="114" name="Freeform 113"/>
                <p:cNvSpPr>
                  <a:spLocks noEditPoints="1"/>
                </p:cNvSpPr>
                <p:nvPr/>
              </p:nvSpPr>
              <p:spPr bwMode="gray">
                <a:xfrm>
                  <a:off x="4600575" y="2571750"/>
                  <a:ext cx="169862" cy="287337"/>
                </a:xfrm>
                <a:custGeom>
                  <a:avLst/>
                  <a:gdLst/>
                  <a:ahLst/>
                  <a:cxnLst>
                    <a:cxn ang="0">
                      <a:pos x="82" y="361"/>
                    </a:cxn>
                    <a:cxn ang="0">
                      <a:pos x="77" y="0"/>
                    </a:cxn>
                    <a:cxn ang="0">
                      <a:pos x="92" y="8"/>
                    </a:cxn>
                    <a:cxn ang="0">
                      <a:pos x="113" y="22"/>
                    </a:cxn>
                    <a:cxn ang="0">
                      <a:pos x="164" y="110"/>
                    </a:cxn>
                    <a:cxn ang="0">
                      <a:pos x="182" y="125"/>
                    </a:cxn>
                    <a:cxn ang="0">
                      <a:pos x="194" y="136"/>
                    </a:cxn>
                    <a:cxn ang="0">
                      <a:pos x="210" y="139"/>
                    </a:cxn>
                    <a:cxn ang="0">
                      <a:pos x="215" y="150"/>
                    </a:cxn>
                    <a:cxn ang="0">
                      <a:pos x="213" y="160"/>
                    </a:cxn>
                    <a:cxn ang="0">
                      <a:pos x="208" y="163"/>
                    </a:cxn>
                    <a:cxn ang="0">
                      <a:pos x="205" y="164"/>
                    </a:cxn>
                    <a:cxn ang="0">
                      <a:pos x="208" y="171"/>
                    </a:cxn>
                    <a:cxn ang="0">
                      <a:pos x="205" y="175"/>
                    </a:cxn>
                    <a:cxn ang="0">
                      <a:pos x="204" y="183"/>
                    </a:cxn>
                    <a:cxn ang="0">
                      <a:pos x="199" y="186"/>
                    </a:cxn>
                    <a:cxn ang="0">
                      <a:pos x="194" y="188"/>
                    </a:cxn>
                    <a:cxn ang="0">
                      <a:pos x="189" y="189"/>
                    </a:cxn>
                    <a:cxn ang="0">
                      <a:pos x="186" y="197"/>
                    </a:cxn>
                    <a:cxn ang="0">
                      <a:pos x="185" y="207"/>
                    </a:cxn>
                    <a:cxn ang="0">
                      <a:pos x="180" y="211"/>
                    </a:cxn>
                    <a:cxn ang="0">
                      <a:pos x="172" y="208"/>
                    </a:cxn>
                    <a:cxn ang="0">
                      <a:pos x="169" y="207"/>
                    </a:cxn>
                    <a:cxn ang="0">
                      <a:pos x="168" y="210"/>
                    </a:cxn>
                    <a:cxn ang="0">
                      <a:pos x="161" y="216"/>
                    </a:cxn>
                    <a:cxn ang="0">
                      <a:pos x="163" y="221"/>
                    </a:cxn>
                    <a:cxn ang="0">
                      <a:pos x="164" y="228"/>
                    </a:cxn>
                    <a:cxn ang="0">
                      <a:pos x="157" y="238"/>
                    </a:cxn>
                    <a:cxn ang="0">
                      <a:pos x="152" y="236"/>
                    </a:cxn>
                    <a:cxn ang="0">
                      <a:pos x="139" y="221"/>
                    </a:cxn>
                    <a:cxn ang="0">
                      <a:pos x="132" y="255"/>
                    </a:cxn>
                    <a:cxn ang="0">
                      <a:pos x="122" y="271"/>
                    </a:cxn>
                    <a:cxn ang="0">
                      <a:pos x="121" y="278"/>
                    </a:cxn>
                    <a:cxn ang="0">
                      <a:pos x="118" y="283"/>
                    </a:cxn>
                    <a:cxn ang="0">
                      <a:pos x="110" y="282"/>
                    </a:cxn>
                    <a:cxn ang="0">
                      <a:pos x="105" y="288"/>
                    </a:cxn>
                    <a:cxn ang="0">
                      <a:pos x="102" y="289"/>
                    </a:cxn>
                    <a:cxn ang="0">
                      <a:pos x="92" y="289"/>
                    </a:cxn>
                    <a:cxn ang="0">
                      <a:pos x="97" y="293"/>
                    </a:cxn>
                    <a:cxn ang="0">
                      <a:pos x="92" y="305"/>
                    </a:cxn>
                    <a:cxn ang="0">
                      <a:pos x="89" y="311"/>
                    </a:cxn>
                    <a:cxn ang="0">
                      <a:pos x="91" y="313"/>
                    </a:cxn>
                    <a:cxn ang="0">
                      <a:pos x="89" y="318"/>
                    </a:cxn>
                    <a:cxn ang="0">
                      <a:pos x="85" y="333"/>
                    </a:cxn>
                    <a:cxn ang="0">
                      <a:pos x="82" y="343"/>
                    </a:cxn>
                    <a:cxn ang="0">
                      <a:pos x="83" y="347"/>
                    </a:cxn>
                    <a:cxn ang="0">
                      <a:pos x="74" y="358"/>
                    </a:cxn>
                    <a:cxn ang="0">
                      <a:pos x="58" y="344"/>
                    </a:cxn>
                    <a:cxn ang="0">
                      <a:pos x="0" y="211"/>
                    </a:cxn>
                    <a:cxn ang="0">
                      <a:pos x="10" y="203"/>
                    </a:cxn>
                    <a:cxn ang="0">
                      <a:pos x="17" y="172"/>
                    </a:cxn>
                    <a:cxn ang="0">
                      <a:pos x="17" y="149"/>
                    </a:cxn>
                    <a:cxn ang="0">
                      <a:pos x="13" y="136"/>
                    </a:cxn>
                    <a:cxn ang="0">
                      <a:pos x="13" y="108"/>
                    </a:cxn>
                    <a:cxn ang="0">
                      <a:pos x="14" y="69"/>
                    </a:cxn>
                    <a:cxn ang="0">
                      <a:pos x="17" y="47"/>
                    </a:cxn>
                    <a:cxn ang="0">
                      <a:pos x="25" y="22"/>
                    </a:cxn>
                    <a:cxn ang="0">
                      <a:pos x="31" y="19"/>
                    </a:cxn>
                    <a:cxn ang="0">
                      <a:pos x="36" y="22"/>
                    </a:cxn>
                    <a:cxn ang="0">
                      <a:pos x="44" y="27"/>
                    </a:cxn>
                    <a:cxn ang="0">
                      <a:pos x="55" y="22"/>
                    </a:cxn>
                    <a:cxn ang="0">
                      <a:pos x="69" y="5"/>
                    </a:cxn>
                  </a:cxnLst>
                  <a:rect l="0" t="0" r="r" b="b"/>
                  <a:pathLst>
                    <a:path w="215" h="361">
                      <a:moveTo>
                        <a:pt x="80" y="361"/>
                      </a:moveTo>
                      <a:lnTo>
                        <a:pt x="82" y="361"/>
                      </a:lnTo>
                      <a:lnTo>
                        <a:pt x="80" y="361"/>
                      </a:lnTo>
                      <a:close/>
                      <a:moveTo>
                        <a:pt x="77" y="0"/>
                      </a:moveTo>
                      <a:lnTo>
                        <a:pt x="85" y="2"/>
                      </a:lnTo>
                      <a:lnTo>
                        <a:pt x="92" y="8"/>
                      </a:lnTo>
                      <a:lnTo>
                        <a:pt x="108" y="17"/>
                      </a:lnTo>
                      <a:lnTo>
                        <a:pt x="113" y="22"/>
                      </a:lnTo>
                      <a:lnTo>
                        <a:pt x="152" y="107"/>
                      </a:lnTo>
                      <a:lnTo>
                        <a:pt x="164" y="110"/>
                      </a:lnTo>
                      <a:lnTo>
                        <a:pt x="174" y="117"/>
                      </a:lnTo>
                      <a:lnTo>
                        <a:pt x="182" y="125"/>
                      </a:lnTo>
                      <a:lnTo>
                        <a:pt x="188" y="133"/>
                      </a:lnTo>
                      <a:lnTo>
                        <a:pt x="194" y="136"/>
                      </a:lnTo>
                      <a:lnTo>
                        <a:pt x="205" y="136"/>
                      </a:lnTo>
                      <a:lnTo>
                        <a:pt x="210" y="139"/>
                      </a:lnTo>
                      <a:lnTo>
                        <a:pt x="213" y="144"/>
                      </a:lnTo>
                      <a:lnTo>
                        <a:pt x="215" y="150"/>
                      </a:lnTo>
                      <a:lnTo>
                        <a:pt x="215" y="157"/>
                      </a:lnTo>
                      <a:lnTo>
                        <a:pt x="213" y="160"/>
                      </a:lnTo>
                      <a:lnTo>
                        <a:pt x="211" y="161"/>
                      </a:lnTo>
                      <a:lnTo>
                        <a:pt x="208" y="163"/>
                      </a:lnTo>
                      <a:lnTo>
                        <a:pt x="207" y="163"/>
                      </a:lnTo>
                      <a:lnTo>
                        <a:pt x="205" y="164"/>
                      </a:lnTo>
                      <a:lnTo>
                        <a:pt x="205" y="167"/>
                      </a:lnTo>
                      <a:lnTo>
                        <a:pt x="208" y="171"/>
                      </a:lnTo>
                      <a:lnTo>
                        <a:pt x="205" y="172"/>
                      </a:lnTo>
                      <a:lnTo>
                        <a:pt x="205" y="175"/>
                      </a:lnTo>
                      <a:lnTo>
                        <a:pt x="204" y="177"/>
                      </a:lnTo>
                      <a:lnTo>
                        <a:pt x="204" y="183"/>
                      </a:lnTo>
                      <a:lnTo>
                        <a:pt x="202" y="185"/>
                      </a:lnTo>
                      <a:lnTo>
                        <a:pt x="199" y="186"/>
                      </a:lnTo>
                      <a:lnTo>
                        <a:pt x="197" y="186"/>
                      </a:lnTo>
                      <a:lnTo>
                        <a:pt x="194" y="188"/>
                      </a:lnTo>
                      <a:lnTo>
                        <a:pt x="191" y="188"/>
                      </a:lnTo>
                      <a:lnTo>
                        <a:pt x="189" y="189"/>
                      </a:lnTo>
                      <a:lnTo>
                        <a:pt x="189" y="196"/>
                      </a:lnTo>
                      <a:lnTo>
                        <a:pt x="186" y="197"/>
                      </a:lnTo>
                      <a:lnTo>
                        <a:pt x="185" y="200"/>
                      </a:lnTo>
                      <a:lnTo>
                        <a:pt x="185" y="207"/>
                      </a:lnTo>
                      <a:lnTo>
                        <a:pt x="183" y="210"/>
                      </a:lnTo>
                      <a:lnTo>
                        <a:pt x="180" y="211"/>
                      </a:lnTo>
                      <a:lnTo>
                        <a:pt x="175" y="211"/>
                      </a:lnTo>
                      <a:lnTo>
                        <a:pt x="172" y="208"/>
                      </a:lnTo>
                      <a:lnTo>
                        <a:pt x="172" y="207"/>
                      </a:lnTo>
                      <a:lnTo>
                        <a:pt x="169" y="207"/>
                      </a:lnTo>
                      <a:lnTo>
                        <a:pt x="168" y="208"/>
                      </a:lnTo>
                      <a:lnTo>
                        <a:pt x="168" y="210"/>
                      </a:lnTo>
                      <a:lnTo>
                        <a:pt x="164" y="210"/>
                      </a:lnTo>
                      <a:lnTo>
                        <a:pt x="161" y="216"/>
                      </a:lnTo>
                      <a:lnTo>
                        <a:pt x="163" y="219"/>
                      </a:lnTo>
                      <a:lnTo>
                        <a:pt x="163" y="221"/>
                      </a:lnTo>
                      <a:lnTo>
                        <a:pt x="164" y="222"/>
                      </a:lnTo>
                      <a:lnTo>
                        <a:pt x="164" y="228"/>
                      </a:lnTo>
                      <a:lnTo>
                        <a:pt x="161" y="233"/>
                      </a:lnTo>
                      <a:lnTo>
                        <a:pt x="157" y="238"/>
                      </a:lnTo>
                      <a:lnTo>
                        <a:pt x="154" y="238"/>
                      </a:lnTo>
                      <a:lnTo>
                        <a:pt x="152" y="236"/>
                      </a:lnTo>
                      <a:lnTo>
                        <a:pt x="152" y="230"/>
                      </a:lnTo>
                      <a:lnTo>
                        <a:pt x="139" y="221"/>
                      </a:lnTo>
                      <a:lnTo>
                        <a:pt x="135" y="255"/>
                      </a:lnTo>
                      <a:lnTo>
                        <a:pt x="132" y="255"/>
                      </a:lnTo>
                      <a:lnTo>
                        <a:pt x="128" y="258"/>
                      </a:lnTo>
                      <a:lnTo>
                        <a:pt x="122" y="271"/>
                      </a:lnTo>
                      <a:lnTo>
                        <a:pt x="122" y="277"/>
                      </a:lnTo>
                      <a:lnTo>
                        <a:pt x="121" y="278"/>
                      </a:lnTo>
                      <a:lnTo>
                        <a:pt x="119" y="282"/>
                      </a:lnTo>
                      <a:lnTo>
                        <a:pt x="118" y="283"/>
                      </a:lnTo>
                      <a:lnTo>
                        <a:pt x="113" y="283"/>
                      </a:lnTo>
                      <a:lnTo>
                        <a:pt x="110" y="282"/>
                      </a:lnTo>
                      <a:lnTo>
                        <a:pt x="107" y="285"/>
                      </a:lnTo>
                      <a:lnTo>
                        <a:pt x="105" y="288"/>
                      </a:lnTo>
                      <a:lnTo>
                        <a:pt x="103" y="289"/>
                      </a:lnTo>
                      <a:lnTo>
                        <a:pt x="102" y="289"/>
                      </a:lnTo>
                      <a:lnTo>
                        <a:pt x="91" y="286"/>
                      </a:lnTo>
                      <a:lnTo>
                        <a:pt x="92" y="289"/>
                      </a:lnTo>
                      <a:lnTo>
                        <a:pt x="94" y="289"/>
                      </a:lnTo>
                      <a:lnTo>
                        <a:pt x="97" y="293"/>
                      </a:lnTo>
                      <a:lnTo>
                        <a:pt x="92" y="302"/>
                      </a:lnTo>
                      <a:lnTo>
                        <a:pt x="92" y="305"/>
                      </a:lnTo>
                      <a:lnTo>
                        <a:pt x="88" y="310"/>
                      </a:lnTo>
                      <a:lnTo>
                        <a:pt x="89" y="311"/>
                      </a:lnTo>
                      <a:lnTo>
                        <a:pt x="89" y="313"/>
                      </a:lnTo>
                      <a:lnTo>
                        <a:pt x="91" y="313"/>
                      </a:lnTo>
                      <a:lnTo>
                        <a:pt x="91" y="314"/>
                      </a:lnTo>
                      <a:lnTo>
                        <a:pt x="89" y="318"/>
                      </a:lnTo>
                      <a:lnTo>
                        <a:pt x="86" y="325"/>
                      </a:lnTo>
                      <a:lnTo>
                        <a:pt x="85" y="333"/>
                      </a:lnTo>
                      <a:lnTo>
                        <a:pt x="83" y="339"/>
                      </a:lnTo>
                      <a:lnTo>
                        <a:pt x="82" y="343"/>
                      </a:lnTo>
                      <a:lnTo>
                        <a:pt x="83" y="346"/>
                      </a:lnTo>
                      <a:lnTo>
                        <a:pt x="83" y="347"/>
                      </a:lnTo>
                      <a:lnTo>
                        <a:pt x="80" y="361"/>
                      </a:lnTo>
                      <a:lnTo>
                        <a:pt x="74" y="358"/>
                      </a:lnTo>
                      <a:lnTo>
                        <a:pt x="64" y="352"/>
                      </a:lnTo>
                      <a:lnTo>
                        <a:pt x="58" y="344"/>
                      </a:lnTo>
                      <a:lnTo>
                        <a:pt x="55" y="336"/>
                      </a:lnTo>
                      <a:lnTo>
                        <a:pt x="0" y="211"/>
                      </a:lnTo>
                      <a:lnTo>
                        <a:pt x="5" y="208"/>
                      </a:lnTo>
                      <a:lnTo>
                        <a:pt x="10" y="203"/>
                      </a:lnTo>
                      <a:lnTo>
                        <a:pt x="14" y="188"/>
                      </a:lnTo>
                      <a:lnTo>
                        <a:pt x="17" y="172"/>
                      </a:lnTo>
                      <a:lnTo>
                        <a:pt x="19" y="157"/>
                      </a:lnTo>
                      <a:lnTo>
                        <a:pt x="17" y="149"/>
                      </a:lnTo>
                      <a:lnTo>
                        <a:pt x="16" y="142"/>
                      </a:lnTo>
                      <a:lnTo>
                        <a:pt x="13" y="136"/>
                      </a:lnTo>
                      <a:lnTo>
                        <a:pt x="11" y="127"/>
                      </a:lnTo>
                      <a:lnTo>
                        <a:pt x="13" y="108"/>
                      </a:lnTo>
                      <a:lnTo>
                        <a:pt x="13" y="89"/>
                      </a:lnTo>
                      <a:lnTo>
                        <a:pt x="14" y="69"/>
                      </a:lnTo>
                      <a:lnTo>
                        <a:pt x="16" y="61"/>
                      </a:lnTo>
                      <a:lnTo>
                        <a:pt x="17" y="47"/>
                      </a:lnTo>
                      <a:lnTo>
                        <a:pt x="21" y="33"/>
                      </a:lnTo>
                      <a:lnTo>
                        <a:pt x="25" y="22"/>
                      </a:lnTo>
                      <a:lnTo>
                        <a:pt x="28" y="17"/>
                      </a:lnTo>
                      <a:lnTo>
                        <a:pt x="31" y="19"/>
                      </a:lnTo>
                      <a:lnTo>
                        <a:pt x="33" y="21"/>
                      </a:lnTo>
                      <a:lnTo>
                        <a:pt x="36" y="22"/>
                      </a:lnTo>
                      <a:lnTo>
                        <a:pt x="38" y="24"/>
                      </a:lnTo>
                      <a:lnTo>
                        <a:pt x="44" y="27"/>
                      </a:lnTo>
                      <a:lnTo>
                        <a:pt x="46" y="27"/>
                      </a:lnTo>
                      <a:lnTo>
                        <a:pt x="55" y="22"/>
                      </a:lnTo>
                      <a:lnTo>
                        <a:pt x="63" y="14"/>
                      </a:lnTo>
                      <a:lnTo>
                        <a:pt x="69" y="5"/>
                      </a:lnTo>
                      <a:lnTo>
                        <a:pt x="77" y="0"/>
                      </a:lnTo>
                      <a:close/>
                    </a:path>
                  </a:pathLst>
                </a:custGeom>
                <a:grpFill/>
                <a:ln w="6350" cmpd="sng">
                  <a:solidFill>
                    <a:schemeClr val="bg2"/>
                  </a:solidFill>
                  <a:round/>
                  <a:headEnd/>
                  <a:tailEnd/>
                </a:ln>
              </p:spPr>
              <p:txBody>
                <a:bodyPr/>
                <a:lstStyle/>
                <a:p>
                  <a:endParaRPr lang="en-US"/>
                </a:p>
              </p:txBody>
            </p:sp>
            <p:sp>
              <p:nvSpPr>
                <p:cNvPr id="115" name="Freeform 114"/>
                <p:cNvSpPr>
                  <a:spLocks/>
                </p:cNvSpPr>
                <p:nvPr/>
              </p:nvSpPr>
              <p:spPr bwMode="gray">
                <a:xfrm>
                  <a:off x="4270375" y="2992438"/>
                  <a:ext cx="279400" cy="195262"/>
                </a:xfrm>
                <a:custGeom>
                  <a:avLst/>
                  <a:gdLst/>
                  <a:ahLst/>
                  <a:cxnLst>
                    <a:cxn ang="0">
                      <a:pos x="274" y="0"/>
                    </a:cxn>
                    <a:cxn ang="0">
                      <a:pos x="279" y="0"/>
                    </a:cxn>
                    <a:cxn ang="0">
                      <a:pos x="283" y="2"/>
                    </a:cxn>
                    <a:cxn ang="0">
                      <a:pos x="288" y="5"/>
                    </a:cxn>
                    <a:cxn ang="0">
                      <a:pos x="297" y="8"/>
                    </a:cxn>
                    <a:cxn ang="0">
                      <a:pos x="304" y="20"/>
                    </a:cxn>
                    <a:cxn ang="0">
                      <a:pos x="315" y="28"/>
                    </a:cxn>
                    <a:cxn ang="0">
                      <a:pos x="327" y="31"/>
                    </a:cxn>
                    <a:cxn ang="0">
                      <a:pos x="319" y="50"/>
                    </a:cxn>
                    <a:cxn ang="0">
                      <a:pos x="315" y="69"/>
                    </a:cxn>
                    <a:cxn ang="0">
                      <a:pos x="315" y="72"/>
                    </a:cxn>
                    <a:cxn ang="0">
                      <a:pos x="319" y="77"/>
                    </a:cxn>
                    <a:cxn ang="0">
                      <a:pos x="319" y="89"/>
                    </a:cxn>
                    <a:cxn ang="0">
                      <a:pos x="322" y="99"/>
                    </a:cxn>
                    <a:cxn ang="0">
                      <a:pos x="329" y="106"/>
                    </a:cxn>
                    <a:cxn ang="0">
                      <a:pos x="338" y="111"/>
                    </a:cxn>
                    <a:cxn ang="0">
                      <a:pos x="354" y="124"/>
                    </a:cxn>
                    <a:cxn ang="0">
                      <a:pos x="344" y="135"/>
                    </a:cxn>
                    <a:cxn ang="0">
                      <a:pos x="335" y="147"/>
                    </a:cxn>
                    <a:cxn ang="0">
                      <a:pos x="327" y="156"/>
                    </a:cxn>
                    <a:cxn ang="0">
                      <a:pos x="321" y="164"/>
                    </a:cxn>
                    <a:cxn ang="0">
                      <a:pos x="319" y="167"/>
                    </a:cxn>
                    <a:cxn ang="0">
                      <a:pos x="308" y="167"/>
                    </a:cxn>
                    <a:cxn ang="0">
                      <a:pos x="307" y="169"/>
                    </a:cxn>
                    <a:cxn ang="0">
                      <a:pos x="305" y="172"/>
                    </a:cxn>
                    <a:cxn ang="0">
                      <a:pos x="305" y="174"/>
                    </a:cxn>
                    <a:cxn ang="0">
                      <a:pos x="39" y="246"/>
                    </a:cxn>
                    <a:cxn ang="0">
                      <a:pos x="0" y="75"/>
                    </a:cxn>
                    <a:cxn ang="0">
                      <a:pos x="17" y="58"/>
                    </a:cxn>
                    <a:cxn ang="0">
                      <a:pos x="35" y="39"/>
                    </a:cxn>
                    <a:cxn ang="0">
                      <a:pos x="41" y="67"/>
                    </a:cxn>
                    <a:cxn ang="0">
                      <a:pos x="274" y="0"/>
                    </a:cxn>
                  </a:cxnLst>
                  <a:rect l="0" t="0" r="r" b="b"/>
                  <a:pathLst>
                    <a:path w="354" h="246">
                      <a:moveTo>
                        <a:pt x="274" y="0"/>
                      </a:moveTo>
                      <a:lnTo>
                        <a:pt x="279" y="0"/>
                      </a:lnTo>
                      <a:lnTo>
                        <a:pt x="283" y="2"/>
                      </a:lnTo>
                      <a:lnTo>
                        <a:pt x="288" y="5"/>
                      </a:lnTo>
                      <a:lnTo>
                        <a:pt x="297" y="8"/>
                      </a:lnTo>
                      <a:lnTo>
                        <a:pt x="304" y="20"/>
                      </a:lnTo>
                      <a:lnTo>
                        <a:pt x="315" y="28"/>
                      </a:lnTo>
                      <a:lnTo>
                        <a:pt x="327" y="31"/>
                      </a:lnTo>
                      <a:lnTo>
                        <a:pt x="319" y="50"/>
                      </a:lnTo>
                      <a:lnTo>
                        <a:pt x="315" y="69"/>
                      </a:lnTo>
                      <a:lnTo>
                        <a:pt x="315" y="72"/>
                      </a:lnTo>
                      <a:lnTo>
                        <a:pt x="319" y="77"/>
                      </a:lnTo>
                      <a:lnTo>
                        <a:pt x="319" y="89"/>
                      </a:lnTo>
                      <a:lnTo>
                        <a:pt x="322" y="99"/>
                      </a:lnTo>
                      <a:lnTo>
                        <a:pt x="329" y="106"/>
                      </a:lnTo>
                      <a:lnTo>
                        <a:pt x="338" y="111"/>
                      </a:lnTo>
                      <a:lnTo>
                        <a:pt x="354" y="124"/>
                      </a:lnTo>
                      <a:lnTo>
                        <a:pt x="344" y="135"/>
                      </a:lnTo>
                      <a:lnTo>
                        <a:pt x="335" y="147"/>
                      </a:lnTo>
                      <a:lnTo>
                        <a:pt x="327" y="156"/>
                      </a:lnTo>
                      <a:lnTo>
                        <a:pt x="321" y="164"/>
                      </a:lnTo>
                      <a:lnTo>
                        <a:pt x="319" y="167"/>
                      </a:lnTo>
                      <a:lnTo>
                        <a:pt x="308" y="167"/>
                      </a:lnTo>
                      <a:lnTo>
                        <a:pt x="307" y="169"/>
                      </a:lnTo>
                      <a:lnTo>
                        <a:pt x="305" y="172"/>
                      </a:lnTo>
                      <a:lnTo>
                        <a:pt x="305" y="174"/>
                      </a:lnTo>
                      <a:lnTo>
                        <a:pt x="39" y="246"/>
                      </a:lnTo>
                      <a:lnTo>
                        <a:pt x="0" y="75"/>
                      </a:lnTo>
                      <a:lnTo>
                        <a:pt x="17" y="58"/>
                      </a:lnTo>
                      <a:lnTo>
                        <a:pt x="35" y="39"/>
                      </a:lnTo>
                      <a:lnTo>
                        <a:pt x="41" y="67"/>
                      </a:lnTo>
                      <a:lnTo>
                        <a:pt x="274" y="0"/>
                      </a:lnTo>
                      <a:close/>
                    </a:path>
                  </a:pathLst>
                </a:custGeom>
                <a:grpFill/>
                <a:ln w="6350" cmpd="sng">
                  <a:solidFill>
                    <a:schemeClr val="bg2"/>
                  </a:solidFill>
                  <a:round/>
                  <a:headEnd/>
                  <a:tailEnd/>
                </a:ln>
              </p:spPr>
              <p:txBody>
                <a:bodyPr/>
                <a:lstStyle/>
                <a:p>
                  <a:endParaRPr lang="en-US"/>
                </a:p>
              </p:txBody>
            </p:sp>
            <p:sp>
              <p:nvSpPr>
                <p:cNvPr id="116" name="Freeform 115"/>
                <p:cNvSpPr>
                  <a:spLocks/>
                </p:cNvSpPr>
                <p:nvPr/>
              </p:nvSpPr>
              <p:spPr bwMode="gray">
                <a:xfrm>
                  <a:off x="4224337" y="3132138"/>
                  <a:ext cx="206375" cy="211137"/>
                </a:xfrm>
                <a:custGeom>
                  <a:avLst/>
                  <a:gdLst/>
                  <a:ahLst/>
                  <a:cxnLst>
                    <a:cxn ang="0">
                      <a:pos x="75" y="2"/>
                    </a:cxn>
                    <a:cxn ang="0">
                      <a:pos x="82" y="0"/>
                    </a:cxn>
                    <a:cxn ang="0">
                      <a:pos x="157" y="53"/>
                    </a:cxn>
                    <a:cxn ang="0">
                      <a:pos x="172" y="81"/>
                    </a:cxn>
                    <a:cxn ang="0">
                      <a:pos x="191" y="61"/>
                    </a:cxn>
                    <a:cxn ang="0">
                      <a:pos x="207" y="56"/>
                    </a:cxn>
                    <a:cxn ang="0">
                      <a:pos x="221" y="49"/>
                    </a:cxn>
                    <a:cxn ang="0">
                      <a:pos x="232" y="39"/>
                    </a:cxn>
                    <a:cxn ang="0">
                      <a:pos x="244" y="41"/>
                    </a:cxn>
                    <a:cxn ang="0">
                      <a:pos x="252" y="44"/>
                    </a:cxn>
                    <a:cxn ang="0">
                      <a:pos x="257" y="49"/>
                    </a:cxn>
                    <a:cxn ang="0">
                      <a:pos x="258" y="56"/>
                    </a:cxn>
                    <a:cxn ang="0">
                      <a:pos x="261" y="61"/>
                    </a:cxn>
                    <a:cxn ang="0">
                      <a:pos x="255" y="69"/>
                    </a:cxn>
                    <a:cxn ang="0">
                      <a:pos x="241" y="67"/>
                    </a:cxn>
                    <a:cxn ang="0">
                      <a:pos x="233" y="60"/>
                    </a:cxn>
                    <a:cxn ang="0">
                      <a:pos x="224" y="75"/>
                    </a:cxn>
                    <a:cxn ang="0">
                      <a:pos x="213" y="100"/>
                    </a:cxn>
                    <a:cxn ang="0">
                      <a:pos x="205" y="111"/>
                    </a:cxn>
                    <a:cxn ang="0">
                      <a:pos x="199" y="113"/>
                    </a:cxn>
                    <a:cxn ang="0">
                      <a:pos x="194" y="124"/>
                    </a:cxn>
                    <a:cxn ang="0">
                      <a:pos x="193" y="141"/>
                    </a:cxn>
                    <a:cxn ang="0">
                      <a:pos x="182" y="149"/>
                    </a:cxn>
                    <a:cxn ang="0">
                      <a:pos x="169" y="141"/>
                    </a:cxn>
                    <a:cxn ang="0">
                      <a:pos x="160" y="174"/>
                    </a:cxn>
                    <a:cxn ang="0">
                      <a:pos x="154" y="196"/>
                    </a:cxn>
                    <a:cxn ang="0">
                      <a:pos x="146" y="206"/>
                    </a:cxn>
                    <a:cxn ang="0">
                      <a:pos x="147" y="216"/>
                    </a:cxn>
                    <a:cxn ang="0">
                      <a:pos x="146" y="230"/>
                    </a:cxn>
                    <a:cxn ang="0">
                      <a:pos x="141" y="233"/>
                    </a:cxn>
                    <a:cxn ang="0">
                      <a:pos x="136" y="235"/>
                    </a:cxn>
                    <a:cxn ang="0">
                      <a:pos x="130" y="236"/>
                    </a:cxn>
                    <a:cxn ang="0">
                      <a:pos x="114" y="250"/>
                    </a:cxn>
                    <a:cxn ang="0">
                      <a:pos x="93" y="260"/>
                    </a:cxn>
                    <a:cxn ang="0">
                      <a:pos x="91" y="255"/>
                    </a:cxn>
                    <a:cxn ang="0">
                      <a:pos x="85" y="260"/>
                    </a:cxn>
                    <a:cxn ang="0">
                      <a:pos x="75" y="267"/>
                    </a:cxn>
                    <a:cxn ang="0">
                      <a:pos x="63" y="266"/>
                    </a:cxn>
                    <a:cxn ang="0">
                      <a:pos x="53" y="255"/>
                    </a:cxn>
                    <a:cxn ang="0">
                      <a:pos x="46" y="249"/>
                    </a:cxn>
                    <a:cxn ang="0">
                      <a:pos x="38" y="244"/>
                    </a:cxn>
                    <a:cxn ang="0">
                      <a:pos x="28" y="241"/>
                    </a:cxn>
                    <a:cxn ang="0">
                      <a:pos x="21" y="231"/>
                    </a:cxn>
                    <a:cxn ang="0">
                      <a:pos x="7" y="216"/>
                    </a:cxn>
                    <a:cxn ang="0">
                      <a:pos x="0" y="205"/>
                    </a:cxn>
                    <a:cxn ang="0">
                      <a:pos x="5" y="199"/>
                    </a:cxn>
                    <a:cxn ang="0">
                      <a:pos x="13" y="189"/>
                    </a:cxn>
                    <a:cxn ang="0">
                      <a:pos x="17" y="172"/>
                    </a:cxn>
                    <a:cxn ang="0">
                      <a:pos x="22" y="144"/>
                    </a:cxn>
                    <a:cxn ang="0">
                      <a:pos x="32" y="141"/>
                    </a:cxn>
                    <a:cxn ang="0">
                      <a:pos x="33" y="146"/>
                    </a:cxn>
                    <a:cxn ang="0">
                      <a:pos x="39" y="122"/>
                    </a:cxn>
                    <a:cxn ang="0">
                      <a:pos x="52" y="102"/>
                    </a:cxn>
                    <a:cxn ang="0">
                      <a:pos x="53" y="106"/>
                    </a:cxn>
                    <a:cxn ang="0">
                      <a:pos x="63" y="103"/>
                    </a:cxn>
                    <a:cxn ang="0">
                      <a:pos x="77" y="80"/>
                    </a:cxn>
                    <a:cxn ang="0">
                      <a:pos x="82" y="52"/>
                    </a:cxn>
                    <a:cxn ang="0">
                      <a:pos x="80" y="16"/>
                    </a:cxn>
                    <a:cxn ang="0">
                      <a:pos x="74" y="0"/>
                    </a:cxn>
                  </a:cxnLst>
                  <a:rect l="0" t="0" r="r" b="b"/>
                  <a:pathLst>
                    <a:path w="261" h="267">
                      <a:moveTo>
                        <a:pt x="74" y="0"/>
                      </a:moveTo>
                      <a:lnTo>
                        <a:pt x="75" y="2"/>
                      </a:lnTo>
                      <a:lnTo>
                        <a:pt x="78" y="2"/>
                      </a:lnTo>
                      <a:lnTo>
                        <a:pt x="82" y="0"/>
                      </a:lnTo>
                      <a:lnTo>
                        <a:pt x="97" y="71"/>
                      </a:lnTo>
                      <a:lnTo>
                        <a:pt x="157" y="53"/>
                      </a:lnTo>
                      <a:lnTo>
                        <a:pt x="164" y="89"/>
                      </a:lnTo>
                      <a:lnTo>
                        <a:pt x="172" y="81"/>
                      </a:lnTo>
                      <a:lnTo>
                        <a:pt x="182" y="71"/>
                      </a:lnTo>
                      <a:lnTo>
                        <a:pt x="191" y="61"/>
                      </a:lnTo>
                      <a:lnTo>
                        <a:pt x="199" y="56"/>
                      </a:lnTo>
                      <a:lnTo>
                        <a:pt x="207" y="56"/>
                      </a:lnTo>
                      <a:lnTo>
                        <a:pt x="215" y="53"/>
                      </a:lnTo>
                      <a:lnTo>
                        <a:pt x="221" y="49"/>
                      </a:lnTo>
                      <a:lnTo>
                        <a:pt x="225" y="42"/>
                      </a:lnTo>
                      <a:lnTo>
                        <a:pt x="232" y="39"/>
                      </a:lnTo>
                      <a:lnTo>
                        <a:pt x="238" y="39"/>
                      </a:lnTo>
                      <a:lnTo>
                        <a:pt x="244" y="41"/>
                      </a:lnTo>
                      <a:lnTo>
                        <a:pt x="249" y="41"/>
                      </a:lnTo>
                      <a:lnTo>
                        <a:pt x="252" y="44"/>
                      </a:lnTo>
                      <a:lnTo>
                        <a:pt x="255" y="46"/>
                      </a:lnTo>
                      <a:lnTo>
                        <a:pt x="257" y="49"/>
                      </a:lnTo>
                      <a:lnTo>
                        <a:pt x="257" y="53"/>
                      </a:lnTo>
                      <a:lnTo>
                        <a:pt x="258" y="56"/>
                      </a:lnTo>
                      <a:lnTo>
                        <a:pt x="260" y="61"/>
                      </a:lnTo>
                      <a:lnTo>
                        <a:pt x="261" y="61"/>
                      </a:lnTo>
                      <a:lnTo>
                        <a:pt x="258" y="67"/>
                      </a:lnTo>
                      <a:lnTo>
                        <a:pt x="255" y="69"/>
                      </a:lnTo>
                      <a:lnTo>
                        <a:pt x="254" y="71"/>
                      </a:lnTo>
                      <a:lnTo>
                        <a:pt x="241" y="67"/>
                      </a:lnTo>
                      <a:lnTo>
                        <a:pt x="236" y="64"/>
                      </a:lnTo>
                      <a:lnTo>
                        <a:pt x="233" y="60"/>
                      </a:lnTo>
                      <a:lnTo>
                        <a:pt x="225" y="60"/>
                      </a:lnTo>
                      <a:lnTo>
                        <a:pt x="224" y="75"/>
                      </a:lnTo>
                      <a:lnTo>
                        <a:pt x="219" y="89"/>
                      </a:lnTo>
                      <a:lnTo>
                        <a:pt x="213" y="100"/>
                      </a:lnTo>
                      <a:lnTo>
                        <a:pt x="207" y="110"/>
                      </a:lnTo>
                      <a:lnTo>
                        <a:pt x="205" y="111"/>
                      </a:lnTo>
                      <a:lnTo>
                        <a:pt x="202" y="113"/>
                      </a:lnTo>
                      <a:lnTo>
                        <a:pt x="199" y="113"/>
                      </a:lnTo>
                      <a:lnTo>
                        <a:pt x="196" y="116"/>
                      </a:lnTo>
                      <a:lnTo>
                        <a:pt x="194" y="124"/>
                      </a:lnTo>
                      <a:lnTo>
                        <a:pt x="193" y="133"/>
                      </a:lnTo>
                      <a:lnTo>
                        <a:pt x="193" y="141"/>
                      </a:lnTo>
                      <a:lnTo>
                        <a:pt x="190" y="147"/>
                      </a:lnTo>
                      <a:lnTo>
                        <a:pt x="182" y="149"/>
                      </a:lnTo>
                      <a:lnTo>
                        <a:pt x="177" y="149"/>
                      </a:lnTo>
                      <a:lnTo>
                        <a:pt x="169" y="141"/>
                      </a:lnTo>
                      <a:lnTo>
                        <a:pt x="163" y="158"/>
                      </a:lnTo>
                      <a:lnTo>
                        <a:pt x="160" y="174"/>
                      </a:lnTo>
                      <a:lnTo>
                        <a:pt x="155" y="192"/>
                      </a:lnTo>
                      <a:lnTo>
                        <a:pt x="154" y="196"/>
                      </a:lnTo>
                      <a:lnTo>
                        <a:pt x="150" y="197"/>
                      </a:lnTo>
                      <a:lnTo>
                        <a:pt x="146" y="206"/>
                      </a:lnTo>
                      <a:lnTo>
                        <a:pt x="146" y="211"/>
                      </a:lnTo>
                      <a:lnTo>
                        <a:pt x="147" y="216"/>
                      </a:lnTo>
                      <a:lnTo>
                        <a:pt x="147" y="225"/>
                      </a:lnTo>
                      <a:lnTo>
                        <a:pt x="146" y="230"/>
                      </a:lnTo>
                      <a:lnTo>
                        <a:pt x="144" y="231"/>
                      </a:lnTo>
                      <a:lnTo>
                        <a:pt x="141" y="233"/>
                      </a:lnTo>
                      <a:lnTo>
                        <a:pt x="139" y="233"/>
                      </a:lnTo>
                      <a:lnTo>
                        <a:pt x="136" y="235"/>
                      </a:lnTo>
                      <a:lnTo>
                        <a:pt x="133" y="235"/>
                      </a:lnTo>
                      <a:lnTo>
                        <a:pt x="130" y="236"/>
                      </a:lnTo>
                      <a:lnTo>
                        <a:pt x="122" y="242"/>
                      </a:lnTo>
                      <a:lnTo>
                        <a:pt x="114" y="250"/>
                      </a:lnTo>
                      <a:lnTo>
                        <a:pt x="105" y="257"/>
                      </a:lnTo>
                      <a:lnTo>
                        <a:pt x="93" y="260"/>
                      </a:lnTo>
                      <a:lnTo>
                        <a:pt x="93" y="258"/>
                      </a:lnTo>
                      <a:lnTo>
                        <a:pt x="91" y="255"/>
                      </a:lnTo>
                      <a:lnTo>
                        <a:pt x="88" y="258"/>
                      </a:lnTo>
                      <a:lnTo>
                        <a:pt x="85" y="260"/>
                      </a:lnTo>
                      <a:lnTo>
                        <a:pt x="78" y="266"/>
                      </a:lnTo>
                      <a:lnTo>
                        <a:pt x="75" y="267"/>
                      </a:lnTo>
                      <a:lnTo>
                        <a:pt x="71" y="267"/>
                      </a:lnTo>
                      <a:lnTo>
                        <a:pt x="63" y="266"/>
                      </a:lnTo>
                      <a:lnTo>
                        <a:pt x="58" y="260"/>
                      </a:lnTo>
                      <a:lnTo>
                        <a:pt x="53" y="255"/>
                      </a:lnTo>
                      <a:lnTo>
                        <a:pt x="46" y="252"/>
                      </a:lnTo>
                      <a:lnTo>
                        <a:pt x="46" y="249"/>
                      </a:lnTo>
                      <a:lnTo>
                        <a:pt x="44" y="247"/>
                      </a:lnTo>
                      <a:lnTo>
                        <a:pt x="38" y="244"/>
                      </a:lnTo>
                      <a:lnTo>
                        <a:pt x="35" y="244"/>
                      </a:lnTo>
                      <a:lnTo>
                        <a:pt x="28" y="241"/>
                      </a:lnTo>
                      <a:lnTo>
                        <a:pt x="25" y="238"/>
                      </a:lnTo>
                      <a:lnTo>
                        <a:pt x="21" y="231"/>
                      </a:lnTo>
                      <a:lnTo>
                        <a:pt x="14" y="224"/>
                      </a:lnTo>
                      <a:lnTo>
                        <a:pt x="7" y="216"/>
                      </a:lnTo>
                      <a:lnTo>
                        <a:pt x="2" y="210"/>
                      </a:lnTo>
                      <a:lnTo>
                        <a:pt x="0" y="205"/>
                      </a:lnTo>
                      <a:lnTo>
                        <a:pt x="0" y="203"/>
                      </a:lnTo>
                      <a:lnTo>
                        <a:pt x="5" y="199"/>
                      </a:lnTo>
                      <a:lnTo>
                        <a:pt x="5" y="196"/>
                      </a:lnTo>
                      <a:lnTo>
                        <a:pt x="13" y="189"/>
                      </a:lnTo>
                      <a:lnTo>
                        <a:pt x="16" y="181"/>
                      </a:lnTo>
                      <a:lnTo>
                        <a:pt x="17" y="172"/>
                      </a:lnTo>
                      <a:lnTo>
                        <a:pt x="17" y="152"/>
                      </a:lnTo>
                      <a:lnTo>
                        <a:pt x="22" y="144"/>
                      </a:lnTo>
                      <a:lnTo>
                        <a:pt x="30" y="139"/>
                      </a:lnTo>
                      <a:lnTo>
                        <a:pt x="32" y="141"/>
                      </a:lnTo>
                      <a:lnTo>
                        <a:pt x="32" y="144"/>
                      </a:lnTo>
                      <a:lnTo>
                        <a:pt x="33" y="146"/>
                      </a:lnTo>
                      <a:lnTo>
                        <a:pt x="36" y="147"/>
                      </a:lnTo>
                      <a:lnTo>
                        <a:pt x="39" y="122"/>
                      </a:lnTo>
                      <a:lnTo>
                        <a:pt x="44" y="111"/>
                      </a:lnTo>
                      <a:lnTo>
                        <a:pt x="52" y="102"/>
                      </a:lnTo>
                      <a:lnTo>
                        <a:pt x="52" y="105"/>
                      </a:lnTo>
                      <a:lnTo>
                        <a:pt x="53" y="106"/>
                      </a:lnTo>
                      <a:lnTo>
                        <a:pt x="55" y="106"/>
                      </a:lnTo>
                      <a:lnTo>
                        <a:pt x="63" y="103"/>
                      </a:lnTo>
                      <a:lnTo>
                        <a:pt x="71" y="92"/>
                      </a:lnTo>
                      <a:lnTo>
                        <a:pt x="77" y="80"/>
                      </a:lnTo>
                      <a:lnTo>
                        <a:pt x="80" y="64"/>
                      </a:lnTo>
                      <a:lnTo>
                        <a:pt x="82" y="52"/>
                      </a:lnTo>
                      <a:lnTo>
                        <a:pt x="82" y="25"/>
                      </a:lnTo>
                      <a:lnTo>
                        <a:pt x="80" y="16"/>
                      </a:lnTo>
                      <a:lnTo>
                        <a:pt x="77" y="10"/>
                      </a:lnTo>
                      <a:lnTo>
                        <a:pt x="74" y="0"/>
                      </a:lnTo>
                      <a:close/>
                    </a:path>
                  </a:pathLst>
                </a:custGeom>
                <a:grpFill/>
                <a:ln w="6350" cmpd="sng">
                  <a:solidFill>
                    <a:schemeClr val="bg2"/>
                  </a:solidFill>
                  <a:round/>
                  <a:headEnd/>
                  <a:tailEnd/>
                </a:ln>
              </p:spPr>
              <p:txBody>
                <a:bodyPr/>
                <a:lstStyle/>
                <a:p>
                  <a:endParaRPr lang="en-US"/>
                </a:p>
              </p:txBody>
            </p:sp>
            <p:sp>
              <p:nvSpPr>
                <p:cNvPr id="117" name="Freeform 116"/>
                <p:cNvSpPr>
                  <a:spLocks noEditPoints="1"/>
                </p:cNvSpPr>
                <p:nvPr/>
              </p:nvSpPr>
              <p:spPr bwMode="gray">
                <a:xfrm>
                  <a:off x="4348162" y="3130550"/>
                  <a:ext cx="217487" cy="103187"/>
                </a:xfrm>
                <a:custGeom>
                  <a:avLst/>
                  <a:gdLst/>
                  <a:ahLst/>
                  <a:cxnLst>
                    <a:cxn ang="0">
                      <a:pos x="273" y="115"/>
                    </a:cxn>
                    <a:cxn ang="0">
                      <a:pos x="275" y="81"/>
                    </a:cxn>
                    <a:cxn ang="0">
                      <a:pos x="273" y="115"/>
                    </a:cxn>
                    <a:cxn ang="0">
                      <a:pos x="267" y="98"/>
                    </a:cxn>
                    <a:cxn ang="0">
                      <a:pos x="264" y="118"/>
                    </a:cxn>
                    <a:cxn ang="0">
                      <a:pos x="250" y="125"/>
                    </a:cxn>
                    <a:cxn ang="0">
                      <a:pos x="242" y="126"/>
                    </a:cxn>
                    <a:cxn ang="0">
                      <a:pos x="230" y="129"/>
                    </a:cxn>
                    <a:cxn ang="0">
                      <a:pos x="231" y="117"/>
                    </a:cxn>
                    <a:cxn ang="0">
                      <a:pos x="228" y="115"/>
                    </a:cxn>
                    <a:cxn ang="0">
                      <a:pos x="225" y="111"/>
                    </a:cxn>
                    <a:cxn ang="0">
                      <a:pos x="217" y="114"/>
                    </a:cxn>
                    <a:cxn ang="0">
                      <a:pos x="208" y="101"/>
                    </a:cxn>
                    <a:cxn ang="0">
                      <a:pos x="206" y="87"/>
                    </a:cxn>
                    <a:cxn ang="0">
                      <a:pos x="212" y="86"/>
                    </a:cxn>
                    <a:cxn ang="0">
                      <a:pos x="198" y="79"/>
                    </a:cxn>
                    <a:cxn ang="0">
                      <a:pos x="194" y="75"/>
                    </a:cxn>
                    <a:cxn ang="0">
                      <a:pos x="191" y="68"/>
                    </a:cxn>
                    <a:cxn ang="0">
                      <a:pos x="192" y="62"/>
                    </a:cxn>
                    <a:cxn ang="0">
                      <a:pos x="184" y="53"/>
                    </a:cxn>
                    <a:cxn ang="0">
                      <a:pos x="195" y="25"/>
                    </a:cxn>
                    <a:cxn ang="0">
                      <a:pos x="198" y="14"/>
                    </a:cxn>
                    <a:cxn ang="0">
                      <a:pos x="191" y="26"/>
                    </a:cxn>
                    <a:cxn ang="0">
                      <a:pos x="180" y="34"/>
                    </a:cxn>
                    <a:cxn ang="0">
                      <a:pos x="170" y="39"/>
                    </a:cxn>
                    <a:cxn ang="0">
                      <a:pos x="172" y="50"/>
                    </a:cxn>
                    <a:cxn ang="0">
                      <a:pos x="170" y="54"/>
                    </a:cxn>
                    <a:cxn ang="0">
                      <a:pos x="170" y="57"/>
                    </a:cxn>
                    <a:cxn ang="0">
                      <a:pos x="175" y="61"/>
                    </a:cxn>
                    <a:cxn ang="0">
                      <a:pos x="176" y="70"/>
                    </a:cxn>
                    <a:cxn ang="0">
                      <a:pos x="170" y="78"/>
                    </a:cxn>
                    <a:cxn ang="0">
                      <a:pos x="175" y="86"/>
                    </a:cxn>
                    <a:cxn ang="0">
                      <a:pos x="187" y="98"/>
                    </a:cxn>
                    <a:cxn ang="0">
                      <a:pos x="192" y="104"/>
                    </a:cxn>
                    <a:cxn ang="0">
                      <a:pos x="197" y="107"/>
                    </a:cxn>
                    <a:cxn ang="0">
                      <a:pos x="180" y="101"/>
                    </a:cxn>
                    <a:cxn ang="0">
                      <a:pos x="211" y="128"/>
                    </a:cxn>
                    <a:cxn ang="0">
                      <a:pos x="172" y="117"/>
                    </a:cxn>
                    <a:cxn ang="0">
                      <a:pos x="155" y="120"/>
                    </a:cxn>
                    <a:cxn ang="0">
                      <a:pos x="145" y="120"/>
                    </a:cxn>
                    <a:cxn ang="0">
                      <a:pos x="145" y="104"/>
                    </a:cxn>
                    <a:cxn ang="0">
                      <a:pos x="155" y="81"/>
                    </a:cxn>
                    <a:cxn ang="0">
                      <a:pos x="139" y="73"/>
                    </a:cxn>
                    <a:cxn ang="0">
                      <a:pos x="117" y="67"/>
                    </a:cxn>
                    <a:cxn ang="0">
                      <a:pos x="108" y="59"/>
                    </a:cxn>
                    <a:cxn ang="0">
                      <a:pos x="101" y="57"/>
                    </a:cxn>
                    <a:cxn ang="0">
                      <a:pos x="98" y="47"/>
                    </a:cxn>
                    <a:cxn ang="0">
                      <a:pos x="87" y="42"/>
                    </a:cxn>
                    <a:cxn ang="0">
                      <a:pos x="68" y="43"/>
                    </a:cxn>
                    <a:cxn ang="0">
                      <a:pos x="50" y="57"/>
                    </a:cxn>
                    <a:cxn ang="0">
                      <a:pos x="25" y="72"/>
                    </a:cxn>
                    <a:cxn ang="0">
                      <a:pos x="0" y="54"/>
                    </a:cxn>
                  </a:cxnLst>
                  <a:rect l="0" t="0" r="r" b="b"/>
                  <a:pathLst>
                    <a:path w="275" h="129">
                      <a:moveTo>
                        <a:pt x="273" y="115"/>
                      </a:moveTo>
                      <a:lnTo>
                        <a:pt x="272" y="117"/>
                      </a:lnTo>
                      <a:lnTo>
                        <a:pt x="273" y="115"/>
                      </a:lnTo>
                      <a:close/>
                      <a:moveTo>
                        <a:pt x="206" y="0"/>
                      </a:moveTo>
                      <a:lnTo>
                        <a:pt x="237" y="92"/>
                      </a:lnTo>
                      <a:lnTo>
                        <a:pt x="275" y="81"/>
                      </a:lnTo>
                      <a:lnTo>
                        <a:pt x="275" y="104"/>
                      </a:lnTo>
                      <a:lnTo>
                        <a:pt x="273" y="114"/>
                      </a:lnTo>
                      <a:lnTo>
                        <a:pt x="273" y="115"/>
                      </a:lnTo>
                      <a:lnTo>
                        <a:pt x="270" y="109"/>
                      </a:lnTo>
                      <a:lnTo>
                        <a:pt x="270" y="95"/>
                      </a:lnTo>
                      <a:lnTo>
                        <a:pt x="267" y="98"/>
                      </a:lnTo>
                      <a:lnTo>
                        <a:pt x="267" y="114"/>
                      </a:lnTo>
                      <a:lnTo>
                        <a:pt x="266" y="117"/>
                      </a:lnTo>
                      <a:lnTo>
                        <a:pt x="264" y="118"/>
                      </a:lnTo>
                      <a:lnTo>
                        <a:pt x="261" y="120"/>
                      </a:lnTo>
                      <a:lnTo>
                        <a:pt x="256" y="122"/>
                      </a:lnTo>
                      <a:lnTo>
                        <a:pt x="250" y="125"/>
                      </a:lnTo>
                      <a:lnTo>
                        <a:pt x="247" y="128"/>
                      </a:lnTo>
                      <a:lnTo>
                        <a:pt x="245" y="128"/>
                      </a:lnTo>
                      <a:lnTo>
                        <a:pt x="242" y="126"/>
                      </a:lnTo>
                      <a:lnTo>
                        <a:pt x="239" y="126"/>
                      </a:lnTo>
                      <a:lnTo>
                        <a:pt x="233" y="129"/>
                      </a:lnTo>
                      <a:lnTo>
                        <a:pt x="230" y="129"/>
                      </a:lnTo>
                      <a:lnTo>
                        <a:pt x="230" y="126"/>
                      </a:lnTo>
                      <a:lnTo>
                        <a:pt x="234" y="117"/>
                      </a:lnTo>
                      <a:lnTo>
                        <a:pt x="231" y="117"/>
                      </a:lnTo>
                      <a:lnTo>
                        <a:pt x="226" y="120"/>
                      </a:lnTo>
                      <a:lnTo>
                        <a:pt x="226" y="117"/>
                      </a:lnTo>
                      <a:lnTo>
                        <a:pt x="228" y="115"/>
                      </a:lnTo>
                      <a:lnTo>
                        <a:pt x="228" y="112"/>
                      </a:lnTo>
                      <a:lnTo>
                        <a:pt x="226" y="111"/>
                      </a:lnTo>
                      <a:lnTo>
                        <a:pt x="225" y="111"/>
                      </a:lnTo>
                      <a:lnTo>
                        <a:pt x="220" y="115"/>
                      </a:lnTo>
                      <a:lnTo>
                        <a:pt x="217" y="115"/>
                      </a:lnTo>
                      <a:lnTo>
                        <a:pt x="217" y="114"/>
                      </a:lnTo>
                      <a:lnTo>
                        <a:pt x="216" y="111"/>
                      </a:lnTo>
                      <a:lnTo>
                        <a:pt x="211" y="106"/>
                      </a:lnTo>
                      <a:lnTo>
                        <a:pt x="208" y="101"/>
                      </a:lnTo>
                      <a:lnTo>
                        <a:pt x="205" y="92"/>
                      </a:lnTo>
                      <a:lnTo>
                        <a:pt x="205" y="89"/>
                      </a:lnTo>
                      <a:lnTo>
                        <a:pt x="206" y="87"/>
                      </a:lnTo>
                      <a:lnTo>
                        <a:pt x="216" y="87"/>
                      </a:lnTo>
                      <a:lnTo>
                        <a:pt x="217" y="86"/>
                      </a:lnTo>
                      <a:lnTo>
                        <a:pt x="212" y="86"/>
                      </a:lnTo>
                      <a:lnTo>
                        <a:pt x="203" y="82"/>
                      </a:lnTo>
                      <a:lnTo>
                        <a:pt x="200" y="81"/>
                      </a:lnTo>
                      <a:lnTo>
                        <a:pt x="198" y="79"/>
                      </a:lnTo>
                      <a:lnTo>
                        <a:pt x="197" y="79"/>
                      </a:lnTo>
                      <a:lnTo>
                        <a:pt x="195" y="76"/>
                      </a:lnTo>
                      <a:lnTo>
                        <a:pt x="194" y="75"/>
                      </a:lnTo>
                      <a:lnTo>
                        <a:pt x="194" y="68"/>
                      </a:lnTo>
                      <a:lnTo>
                        <a:pt x="192" y="70"/>
                      </a:lnTo>
                      <a:lnTo>
                        <a:pt x="191" y="68"/>
                      </a:lnTo>
                      <a:lnTo>
                        <a:pt x="187" y="67"/>
                      </a:lnTo>
                      <a:lnTo>
                        <a:pt x="192" y="67"/>
                      </a:lnTo>
                      <a:lnTo>
                        <a:pt x="192" y="62"/>
                      </a:lnTo>
                      <a:lnTo>
                        <a:pt x="189" y="61"/>
                      </a:lnTo>
                      <a:lnTo>
                        <a:pt x="186" y="57"/>
                      </a:lnTo>
                      <a:lnTo>
                        <a:pt x="184" y="53"/>
                      </a:lnTo>
                      <a:lnTo>
                        <a:pt x="183" y="50"/>
                      </a:lnTo>
                      <a:lnTo>
                        <a:pt x="186" y="36"/>
                      </a:lnTo>
                      <a:lnTo>
                        <a:pt x="195" y="25"/>
                      </a:lnTo>
                      <a:lnTo>
                        <a:pt x="203" y="15"/>
                      </a:lnTo>
                      <a:lnTo>
                        <a:pt x="201" y="15"/>
                      </a:lnTo>
                      <a:lnTo>
                        <a:pt x="198" y="14"/>
                      </a:lnTo>
                      <a:lnTo>
                        <a:pt x="197" y="18"/>
                      </a:lnTo>
                      <a:lnTo>
                        <a:pt x="194" y="23"/>
                      </a:lnTo>
                      <a:lnTo>
                        <a:pt x="191" y="26"/>
                      </a:lnTo>
                      <a:lnTo>
                        <a:pt x="186" y="29"/>
                      </a:lnTo>
                      <a:lnTo>
                        <a:pt x="183" y="31"/>
                      </a:lnTo>
                      <a:lnTo>
                        <a:pt x="180" y="34"/>
                      </a:lnTo>
                      <a:lnTo>
                        <a:pt x="175" y="36"/>
                      </a:lnTo>
                      <a:lnTo>
                        <a:pt x="173" y="37"/>
                      </a:lnTo>
                      <a:lnTo>
                        <a:pt x="170" y="39"/>
                      </a:lnTo>
                      <a:lnTo>
                        <a:pt x="170" y="43"/>
                      </a:lnTo>
                      <a:lnTo>
                        <a:pt x="172" y="47"/>
                      </a:lnTo>
                      <a:lnTo>
                        <a:pt x="172" y="50"/>
                      </a:lnTo>
                      <a:lnTo>
                        <a:pt x="173" y="53"/>
                      </a:lnTo>
                      <a:lnTo>
                        <a:pt x="173" y="54"/>
                      </a:lnTo>
                      <a:lnTo>
                        <a:pt x="170" y="54"/>
                      </a:lnTo>
                      <a:lnTo>
                        <a:pt x="169" y="56"/>
                      </a:lnTo>
                      <a:lnTo>
                        <a:pt x="169" y="57"/>
                      </a:lnTo>
                      <a:lnTo>
                        <a:pt x="170" y="57"/>
                      </a:lnTo>
                      <a:lnTo>
                        <a:pt x="172" y="59"/>
                      </a:lnTo>
                      <a:lnTo>
                        <a:pt x="173" y="59"/>
                      </a:lnTo>
                      <a:lnTo>
                        <a:pt x="175" y="61"/>
                      </a:lnTo>
                      <a:lnTo>
                        <a:pt x="175" y="65"/>
                      </a:lnTo>
                      <a:lnTo>
                        <a:pt x="176" y="68"/>
                      </a:lnTo>
                      <a:lnTo>
                        <a:pt x="176" y="70"/>
                      </a:lnTo>
                      <a:lnTo>
                        <a:pt x="175" y="72"/>
                      </a:lnTo>
                      <a:lnTo>
                        <a:pt x="173" y="75"/>
                      </a:lnTo>
                      <a:lnTo>
                        <a:pt x="170" y="78"/>
                      </a:lnTo>
                      <a:lnTo>
                        <a:pt x="170" y="79"/>
                      </a:lnTo>
                      <a:lnTo>
                        <a:pt x="173" y="82"/>
                      </a:lnTo>
                      <a:lnTo>
                        <a:pt x="175" y="86"/>
                      </a:lnTo>
                      <a:lnTo>
                        <a:pt x="181" y="92"/>
                      </a:lnTo>
                      <a:lnTo>
                        <a:pt x="184" y="97"/>
                      </a:lnTo>
                      <a:lnTo>
                        <a:pt x="187" y="98"/>
                      </a:lnTo>
                      <a:lnTo>
                        <a:pt x="191" y="101"/>
                      </a:lnTo>
                      <a:lnTo>
                        <a:pt x="192" y="101"/>
                      </a:lnTo>
                      <a:lnTo>
                        <a:pt x="192" y="104"/>
                      </a:lnTo>
                      <a:lnTo>
                        <a:pt x="194" y="106"/>
                      </a:lnTo>
                      <a:lnTo>
                        <a:pt x="195" y="106"/>
                      </a:lnTo>
                      <a:lnTo>
                        <a:pt x="197" y="107"/>
                      </a:lnTo>
                      <a:lnTo>
                        <a:pt x="194" y="111"/>
                      </a:lnTo>
                      <a:lnTo>
                        <a:pt x="180" y="97"/>
                      </a:lnTo>
                      <a:lnTo>
                        <a:pt x="180" y="101"/>
                      </a:lnTo>
                      <a:lnTo>
                        <a:pt x="187" y="109"/>
                      </a:lnTo>
                      <a:lnTo>
                        <a:pt x="203" y="118"/>
                      </a:lnTo>
                      <a:lnTo>
                        <a:pt x="211" y="128"/>
                      </a:lnTo>
                      <a:lnTo>
                        <a:pt x="206" y="128"/>
                      </a:lnTo>
                      <a:lnTo>
                        <a:pt x="197" y="126"/>
                      </a:lnTo>
                      <a:lnTo>
                        <a:pt x="172" y="117"/>
                      </a:lnTo>
                      <a:lnTo>
                        <a:pt x="158" y="115"/>
                      </a:lnTo>
                      <a:lnTo>
                        <a:pt x="156" y="117"/>
                      </a:lnTo>
                      <a:lnTo>
                        <a:pt x="155" y="120"/>
                      </a:lnTo>
                      <a:lnTo>
                        <a:pt x="151" y="123"/>
                      </a:lnTo>
                      <a:lnTo>
                        <a:pt x="148" y="123"/>
                      </a:lnTo>
                      <a:lnTo>
                        <a:pt x="145" y="120"/>
                      </a:lnTo>
                      <a:lnTo>
                        <a:pt x="144" y="117"/>
                      </a:lnTo>
                      <a:lnTo>
                        <a:pt x="144" y="114"/>
                      </a:lnTo>
                      <a:lnTo>
                        <a:pt x="145" y="104"/>
                      </a:lnTo>
                      <a:lnTo>
                        <a:pt x="150" y="97"/>
                      </a:lnTo>
                      <a:lnTo>
                        <a:pt x="153" y="89"/>
                      </a:lnTo>
                      <a:lnTo>
                        <a:pt x="155" y="81"/>
                      </a:lnTo>
                      <a:lnTo>
                        <a:pt x="153" y="76"/>
                      </a:lnTo>
                      <a:lnTo>
                        <a:pt x="147" y="75"/>
                      </a:lnTo>
                      <a:lnTo>
                        <a:pt x="139" y="73"/>
                      </a:lnTo>
                      <a:lnTo>
                        <a:pt x="123" y="73"/>
                      </a:lnTo>
                      <a:lnTo>
                        <a:pt x="119" y="70"/>
                      </a:lnTo>
                      <a:lnTo>
                        <a:pt x="117" y="67"/>
                      </a:lnTo>
                      <a:lnTo>
                        <a:pt x="117" y="61"/>
                      </a:lnTo>
                      <a:lnTo>
                        <a:pt x="114" y="59"/>
                      </a:lnTo>
                      <a:lnTo>
                        <a:pt x="108" y="59"/>
                      </a:lnTo>
                      <a:lnTo>
                        <a:pt x="104" y="62"/>
                      </a:lnTo>
                      <a:lnTo>
                        <a:pt x="103" y="62"/>
                      </a:lnTo>
                      <a:lnTo>
                        <a:pt x="101" y="57"/>
                      </a:lnTo>
                      <a:lnTo>
                        <a:pt x="100" y="54"/>
                      </a:lnTo>
                      <a:lnTo>
                        <a:pt x="100" y="50"/>
                      </a:lnTo>
                      <a:lnTo>
                        <a:pt x="98" y="47"/>
                      </a:lnTo>
                      <a:lnTo>
                        <a:pt x="95" y="45"/>
                      </a:lnTo>
                      <a:lnTo>
                        <a:pt x="92" y="42"/>
                      </a:lnTo>
                      <a:lnTo>
                        <a:pt x="87" y="42"/>
                      </a:lnTo>
                      <a:lnTo>
                        <a:pt x="81" y="40"/>
                      </a:lnTo>
                      <a:lnTo>
                        <a:pt x="75" y="40"/>
                      </a:lnTo>
                      <a:lnTo>
                        <a:pt x="68" y="43"/>
                      </a:lnTo>
                      <a:lnTo>
                        <a:pt x="64" y="50"/>
                      </a:lnTo>
                      <a:lnTo>
                        <a:pt x="58" y="54"/>
                      </a:lnTo>
                      <a:lnTo>
                        <a:pt x="50" y="57"/>
                      </a:lnTo>
                      <a:lnTo>
                        <a:pt x="42" y="57"/>
                      </a:lnTo>
                      <a:lnTo>
                        <a:pt x="34" y="62"/>
                      </a:lnTo>
                      <a:lnTo>
                        <a:pt x="25" y="72"/>
                      </a:lnTo>
                      <a:lnTo>
                        <a:pt x="15" y="82"/>
                      </a:lnTo>
                      <a:lnTo>
                        <a:pt x="7" y="90"/>
                      </a:lnTo>
                      <a:lnTo>
                        <a:pt x="0" y="54"/>
                      </a:lnTo>
                      <a:lnTo>
                        <a:pt x="206" y="0"/>
                      </a:lnTo>
                      <a:close/>
                    </a:path>
                  </a:pathLst>
                </a:custGeom>
                <a:grpFill/>
                <a:ln w="6350" cmpd="sng">
                  <a:solidFill>
                    <a:schemeClr val="bg2"/>
                  </a:solidFill>
                  <a:round/>
                  <a:headEnd/>
                  <a:tailEnd/>
                </a:ln>
              </p:spPr>
              <p:txBody>
                <a:bodyPr/>
                <a:lstStyle/>
                <a:p>
                  <a:endParaRPr lang="en-US"/>
                </a:p>
              </p:txBody>
            </p:sp>
            <p:sp>
              <p:nvSpPr>
                <p:cNvPr id="118" name="Freeform 117"/>
                <p:cNvSpPr>
                  <a:spLocks/>
                </p:cNvSpPr>
                <p:nvPr/>
              </p:nvSpPr>
              <p:spPr bwMode="gray">
                <a:xfrm>
                  <a:off x="4511675" y="3125788"/>
                  <a:ext cx="53975" cy="77787"/>
                </a:xfrm>
                <a:custGeom>
                  <a:avLst/>
                  <a:gdLst/>
                  <a:ahLst/>
                  <a:cxnLst>
                    <a:cxn ang="0">
                      <a:pos x="3" y="0"/>
                    </a:cxn>
                    <a:cxn ang="0">
                      <a:pos x="14" y="0"/>
                    </a:cxn>
                    <a:cxn ang="0">
                      <a:pos x="16" y="3"/>
                    </a:cxn>
                    <a:cxn ang="0">
                      <a:pos x="17" y="5"/>
                    </a:cxn>
                    <a:cxn ang="0">
                      <a:pos x="17" y="7"/>
                    </a:cxn>
                    <a:cxn ang="0">
                      <a:pos x="16" y="8"/>
                    </a:cxn>
                    <a:cxn ang="0">
                      <a:pos x="13" y="10"/>
                    </a:cxn>
                    <a:cxn ang="0">
                      <a:pos x="13" y="13"/>
                    </a:cxn>
                    <a:cxn ang="0">
                      <a:pos x="17" y="13"/>
                    </a:cxn>
                    <a:cxn ang="0">
                      <a:pos x="17" y="14"/>
                    </a:cxn>
                    <a:cxn ang="0">
                      <a:pos x="22" y="25"/>
                    </a:cxn>
                    <a:cxn ang="0">
                      <a:pos x="28" y="32"/>
                    </a:cxn>
                    <a:cxn ang="0">
                      <a:pos x="33" y="41"/>
                    </a:cxn>
                    <a:cxn ang="0">
                      <a:pos x="31" y="47"/>
                    </a:cxn>
                    <a:cxn ang="0">
                      <a:pos x="35" y="57"/>
                    </a:cxn>
                    <a:cxn ang="0">
                      <a:pos x="41" y="64"/>
                    </a:cxn>
                    <a:cxn ang="0">
                      <a:pos x="50" y="69"/>
                    </a:cxn>
                    <a:cxn ang="0">
                      <a:pos x="61" y="68"/>
                    </a:cxn>
                    <a:cxn ang="0">
                      <a:pos x="64" y="75"/>
                    </a:cxn>
                    <a:cxn ang="0">
                      <a:pos x="64" y="77"/>
                    </a:cxn>
                    <a:cxn ang="0">
                      <a:pos x="63" y="79"/>
                    </a:cxn>
                    <a:cxn ang="0">
                      <a:pos x="63" y="80"/>
                    </a:cxn>
                    <a:cxn ang="0">
                      <a:pos x="64" y="82"/>
                    </a:cxn>
                    <a:cxn ang="0">
                      <a:pos x="66" y="85"/>
                    </a:cxn>
                    <a:cxn ang="0">
                      <a:pos x="67" y="86"/>
                    </a:cxn>
                    <a:cxn ang="0">
                      <a:pos x="69" y="86"/>
                    </a:cxn>
                    <a:cxn ang="0">
                      <a:pos x="69" y="88"/>
                    </a:cxn>
                    <a:cxn ang="0">
                      <a:pos x="31" y="99"/>
                    </a:cxn>
                    <a:cxn ang="0">
                      <a:pos x="0" y="7"/>
                    </a:cxn>
                    <a:cxn ang="0">
                      <a:pos x="0" y="5"/>
                    </a:cxn>
                    <a:cxn ang="0">
                      <a:pos x="2" y="2"/>
                    </a:cxn>
                    <a:cxn ang="0">
                      <a:pos x="3" y="0"/>
                    </a:cxn>
                  </a:cxnLst>
                  <a:rect l="0" t="0" r="r" b="b"/>
                  <a:pathLst>
                    <a:path w="69" h="99">
                      <a:moveTo>
                        <a:pt x="3" y="0"/>
                      </a:moveTo>
                      <a:lnTo>
                        <a:pt x="14" y="0"/>
                      </a:lnTo>
                      <a:lnTo>
                        <a:pt x="16" y="3"/>
                      </a:lnTo>
                      <a:lnTo>
                        <a:pt x="17" y="5"/>
                      </a:lnTo>
                      <a:lnTo>
                        <a:pt x="17" y="7"/>
                      </a:lnTo>
                      <a:lnTo>
                        <a:pt x="16" y="8"/>
                      </a:lnTo>
                      <a:lnTo>
                        <a:pt x="13" y="10"/>
                      </a:lnTo>
                      <a:lnTo>
                        <a:pt x="13" y="13"/>
                      </a:lnTo>
                      <a:lnTo>
                        <a:pt x="17" y="13"/>
                      </a:lnTo>
                      <a:lnTo>
                        <a:pt x="17" y="14"/>
                      </a:lnTo>
                      <a:lnTo>
                        <a:pt x="22" y="25"/>
                      </a:lnTo>
                      <a:lnTo>
                        <a:pt x="28" y="32"/>
                      </a:lnTo>
                      <a:lnTo>
                        <a:pt x="33" y="41"/>
                      </a:lnTo>
                      <a:lnTo>
                        <a:pt x="31" y="47"/>
                      </a:lnTo>
                      <a:lnTo>
                        <a:pt x="35" y="57"/>
                      </a:lnTo>
                      <a:lnTo>
                        <a:pt x="41" y="64"/>
                      </a:lnTo>
                      <a:lnTo>
                        <a:pt x="50" y="69"/>
                      </a:lnTo>
                      <a:lnTo>
                        <a:pt x="61" y="68"/>
                      </a:lnTo>
                      <a:lnTo>
                        <a:pt x="64" y="75"/>
                      </a:lnTo>
                      <a:lnTo>
                        <a:pt x="64" y="77"/>
                      </a:lnTo>
                      <a:lnTo>
                        <a:pt x="63" y="79"/>
                      </a:lnTo>
                      <a:lnTo>
                        <a:pt x="63" y="80"/>
                      </a:lnTo>
                      <a:lnTo>
                        <a:pt x="64" y="82"/>
                      </a:lnTo>
                      <a:lnTo>
                        <a:pt x="66" y="85"/>
                      </a:lnTo>
                      <a:lnTo>
                        <a:pt x="67" y="86"/>
                      </a:lnTo>
                      <a:lnTo>
                        <a:pt x="69" y="86"/>
                      </a:lnTo>
                      <a:lnTo>
                        <a:pt x="69" y="88"/>
                      </a:lnTo>
                      <a:lnTo>
                        <a:pt x="31" y="99"/>
                      </a:lnTo>
                      <a:lnTo>
                        <a:pt x="0" y="7"/>
                      </a:lnTo>
                      <a:lnTo>
                        <a:pt x="0" y="5"/>
                      </a:lnTo>
                      <a:lnTo>
                        <a:pt x="2" y="2"/>
                      </a:lnTo>
                      <a:lnTo>
                        <a:pt x="3" y="0"/>
                      </a:lnTo>
                      <a:close/>
                    </a:path>
                  </a:pathLst>
                </a:custGeom>
                <a:grpFill/>
                <a:ln w="6350" cmpd="sng">
                  <a:solidFill>
                    <a:schemeClr val="bg2"/>
                  </a:solidFill>
                  <a:round/>
                  <a:headEnd/>
                  <a:tailEnd/>
                </a:ln>
              </p:spPr>
              <p:txBody>
                <a:bodyPr/>
                <a:lstStyle/>
                <a:p>
                  <a:endParaRPr lang="en-US"/>
                </a:p>
              </p:txBody>
            </p:sp>
            <p:sp>
              <p:nvSpPr>
                <p:cNvPr id="119" name="Freeform 118"/>
                <p:cNvSpPr>
                  <a:spLocks/>
                </p:cNvSpPr>
                <p:nvPr/>
              </p:nvSpPr>
              <p:spPr bwMode="gray">
                <a:xfrm>
                  <a:off x="4519612" y="3017838"/>
                  <a:ext cx="63500" cy="147637"/>
                </a:xfrm>
                <a:custGeom>
                  <a:avLst/>
                  <a:gdLst/>
                  <a:ahLst/>
                  <a:cxnLst>
                    <a:cxn ang="0">
                      <a:pos x="12" y="0"/>
                    </a:cxn>
                    <a:cxn ang="0">
                      <a:pos x="71" y="18"/>
                    </a:cxn>
                    <a:cxn ang="0">
                      <a:pos x="67" y="27"/>
                    </a:cxn>
                    <a:cxn ang="0">
                      <a:pos x="65" y="35"/>
                    </a:cxn>
                    <a:cxn ang="0">
                      <a:pos x="61" y="46"/>
                    </a:cxn>
                    <a:cxn ang="0">
                      <a:pos x="56" y="50"/>
                    </a:cxn>
                    <a:cxn ang="0">
                      <a:pos x="56" y="55"/>
                    </a:cxn>
                    <a:cxn ang="0">
                      <a:pos x="59" y="58"/>
                    </a:cxn>
                    <a:cxn ang="0">
                      <a:pos x="75" y="58"/>
                    </a:cxn>
                    <a:cxn ang="0">
                      <a:pos x="75" y="61"/>
                    </a:cxn>
                    <a:cxn ang="0">
                      <a:pos x="76" y="64"/>
                    </a:cxn>
                    <a:cxn ang="0">
                      <a:pos x="78" y="69"/>
                    </a:cxn>
                    <a:cxn ang="0">
                      <a:pos x="79" y="72"/>
                    </a:cxn>
                    <a:cxn ang="0">
                      <a:pos x="79" y="75"/>
                    </a:cxn>
                    <a:cxn ang="0">
                      <a:pos x="81" y="77"/>
                    </a:cxn>
                    <a:cxn ang="0">
                      <a:pos x="81" y="124"/>
                    </a:cxn>
                    <a:cxn ang="0">
                      <a:pos x="75" y="141"/>
                    </a:cxn>
                    <a:cxn ang="0">
                      <a:pos x="67" y="157"/>
                    </a:cxn>
                    <a:cxn ang="0">
                      <a:pos x="65" y="163"/>
                    </a:cxn>
                    <a:cxn ang="0">
                      <a:pos x="62" y="174"/>
                    </a:cxn>
                    <a:cxn ang="0">
                      <a:pos x="57" y="183"/>
                    </a:cxn>
                    <a:cxn ang="0">
                      <a:pos x="54" y="188"/>
                    </a:cxn>
                    <a:cxn ang="0">
                      <a:pos x="54" y="185"/>
                    </a:cxn>
                    <a:cxn ang="0">
                      <a:pos x="53" y="182"/>
                    </a:cxn>
                    <a:cxn ang="0">
                      <a:pos x="51" y="177"/>
                    </a:cxn>
                    <a:cxn ang="0">
                      <a:pos x="48" y="174"/>
                    </a:cxn>
                    <a:cxn ang="0">
                      <a:pos x="45" y="174"/>
                    </a:cxn>
                    <a:cxn ang="0">
                      <a:pos x="42" y="175"/>
                    </a:cxn>
                    <a:cxn ang="0">
                      <a:pos x="40" y="177"/>
                    </a:cxn>
                    <a:cxn ang="0">
                      <a:pos x="34" y="180"/>
                    </a:cxn>
                    <a:cxn ang="0">
                      <a:pos x="29" y="171"/>
                    </a:cxn>
                    <a:cxn ang="0">
                      <a:pos x="10" y="152"/>
                    </a:cxn>
                    <a:cxn ang="0">
                      <a:pos x="7" y="143"/>
                    </a:cxn>
                    <a:cxn ang="0">
                      <a:pos x="7" y="139"/>
                    </a:cxn>
                    <a:cxn ang="0">
                      <a:pos x="4" y="136"/>
                    </a:cxn>
                    <a:cxn ang="0">
                      <a:pos x="6" y="133"/>
                    </a:cxn>
                    <a:cxn ang="0">
                      <a:pos x="12" y="125"/>
                    </a:cxn>
                    <a:cxn ang="0">
                      <a:pos x="20" y="116"/>
                    </a:cxn>
                    <a:cxn ang="0">
                      <a:pos x="29" y="104"/>
                    </a:cxn>
                    <a:cxn ang="0">
                      <a:pos x="39" y="93"/>
                    </a:cxn>
                    <a:cxn ang="0">
                      <a:pos x="23" y="80"/>
                    </a:cxn>
                    <a:cxn ang="0">
                      <a:pos x="14" y="75"/>
                    </a:cxn>
                    <a:cxn ang="0">
                      <a:pos x="7" y="68"/>
                    </a:cxn>
                    <a:cxn ang="0">
                      <a:pos x="4" y="58"/>
                    </a:cxn>
                    <a:cxn ang="0">
                      <a:pos x="4" y="46"/>
                    </a:cxn>
                    <a:cxn ang="0">
                      <a:pos x="0" y="41"/>
                    </a:cxn>
                    <a:cxn ang="0">
                      <a:pos x="0" y="38"/>
                    </a:cxn>
                    <a:cxn ang="0">
                      <a:pos x="4" y="19"/>
                    </a:cxn>
                    <a:cxn ang="0">
                      <a:pos x="12" y="0"/>
                    </a:cxn>
                  </a:cxnLst>
                  <a:rect l="0" t="0" r="r" b="b"/>
                  <a:pathLst>
                    <a:path w="81" h="188">
                      <a:moveTo>
                        <a:pt x="12" y="0"/>
                      </a:moveTo>
                      <a:lnTo>
                        <a:pt x="71" y="18"/>
                      </a:lnTo>
                      <a:lnTo>
                        <a:pt x="67" y="27"/>
                      </a:lnTo>
                      <a:lnTo>
                        <a:pt x="65" y="35"/>
                      </a:lnTo>
                      <a:lnTo>
                        <a:pt x="61" y="46"/>
                      </a:lnTo>
                      <a:lnTo>
                        <a:pt x="56" y="50"/>
                      </a:lnTo>
                      <a:lnTo>
                        <a:pt x="56" y="55"/>
                      </a:lnTo>
                      <a:lnTo>
                        <a:pt x="59" y="58"/>
                      </a:lnTo>
                      <a:lnTo>
                        <a:pt x="75" y="58"/>
                      </a:lnTo>
                      <a:lnTo>
                        <a:pt x="75" y="61"/>
                      </a:lnTo>
                      <a:lnTo>
                        <a:pt x="76" y="64"/>
                      </a:lnTo>
                      <a:lnTo>
                        <a:pt x="78" y="69"/>
                      </a:lnTo>
                      <a:lnTo>
                        <a:pt x="79" y="72"/>
                      </a:lnTo>
                      <a:lnTo>
                        <a:pt x="79" y="75"/>
                      </a:lnTo>
                      <a:lnTo>
                        <a:pt x="81" y="77"/>
                      </a:lnTo>
                      <a:lnTo>
                        <a:pt x="81" y="124"/>
                      </a:lnTo>
                      <a:lnTo>
                        <a:pt x="75" y="141"/>
                      </a:lnTo>
                      <a:lnTo>
                        <a:pt x="67" y="157"/>
                      </a:lnTo>
                      <a:lnTo>
                        <a:pt x="65" y="163"/>
                      </a:lnTo>
                      <a:lnTo>
                        <a:pt x="62" y="174"/>
                      </a:lnTo>
                      <a:lnTo>
                        <a:pt x="57" y="183"/>
                      </a:lnTo>
                      <a:lnTo>
                        <a:pt x="54" y="188"/>
                      </a:lnTo>
                      <a:lnTo>
                        <a:pt x="54" y="185"/>
                      </a:lnTo>
                      <a:lnTo>
                        <a:pt x="53" y="182"/>
                      </a:lnTo>
                      <a:lnTo>
                        <a:pt x="51" y="177"/>
                      </a:lnTo>
                      <a:lnTo>
                        <a:pt x="48" y="174"/>
                      </a:lnTo>
                      <a:lnTo>
                        <a:pt x="45" y="174"/>
                      </a:lnTo>
                      <a:lnTo>
                        <a:pt x="42" y="175"/>
                      </a:lnTo>
                      <a:lnTo>
                        <a:pt x="40" y="177"/>
                      </a:lnTo>
                      <a:lnTo>
                        <a:pt x="34" y="180"/>
                      </a:lnTo>
                      <a:lnTo>
                        <a:pt x="29" y="171"/>
                      </a:lnTo>
                      <a:lnTo>
                        <a:pt x="10" y="152"/>
                      </a:lnTo>
                      <a:lnTo>
                        <a:pt x="7" y="143"/>
                      </a:lnTo>
                      <a:lnTo>
                        <a:pt x="7" y="139"/>
                      </a:lnTo>
                      <a:lnTo>
                        <a:pt x="4" y="136"/>
                      </a:lnTo>
                      <a:lnTo>
                        <a:pt x="6" y="133"/>
                      </a:lnTo>
                      <a:lnTo>
                        <a:pt x="12" y="125"/>
                      </a:lnTo>
                      <a:lnTo>
                        <a:pt x="20" y="116"/>
                      </a:lnTo>
                      <a:lnTo>
                        <a:pt x="29" y="104"/>
                      </a:lnTo>
                      <a:lnTo>
                        <a:pt x="39" y="93"/>
                      </a:lnTo>
                      <a:lnTo>
                        <a:pt x="23" y="80"/>
                      </a:lnTo>
                      <a:lnTo>
                        <a:pt x="14" y="75"/>
                      </a:lnTo>
                      <a:lnTo>
                        <a:pt x="7" y="68"/>
                      </a:lnTo>
                      <a:lnTo>
                        <a:pt x="4" y="58"/>
                      </a:lnTo>
                      <a:lnTo>
                        <a:pt x="4" y="46"/>
                      </a:lnTo>
                      <a:lnTo>
                        <a:pt x="0" y="41"/>
                      </a:lnTo>
                      <a:lnTo>
                        <a:pt x="0" y="38"/>
                      </a:lnTo>
                      <a:lnTo>
                        <a:pt x="4" y="19"/>
                      </a:lnTo>
                      <a:lnTo>
                        <a:pt x="12" y="0"/>
                      </a:lnTo>
                      <a:close/>
                    </a:path>
                  </a:pathLst>
                </a:custGeom>
                <a:grpFill/>
                <a:ln w="6350" cmpd="sng">
                  <a:solidFill>
                    <a:schemeClr val="bg2"/>
                  </a:solidFill>
                  <a:round/>
                  <a:headEnd/>
                  <a:tailEnd/>
                </a:ln>
              </p:spPr>
              <p:txBody>
                <a:bodyPr/>
                <a:lstStyle/>
                <a:p>
                  <a:endParaRPr lang="en-US"/>
                </a:p>
              </p:txBody>
            </p:sp>
            <p:sp>
              <p:nvSpPr>
                <p:cNvPr id="120" name="Freeform 119"/>
                <p:cNvSpPr>
                  <a:spLocks/>
                </p:cNvSpPr>
                <p:nvPr/>
              </p:nvSpPr>
              <p:spPr bwMode="gray">
                <a:xfrm>
                  <a:off x="4575175" y="2992438"/>
                  <a:ext cx="79375" cy="53975"/>
                </a:xfrm>
                <a:custGeom>
                  <a:avLst/>
                  <a:gdLst/>
                  <a:ahLst/>
                  <a:cxnLst>
                    <a:cxn ang="0">
                      <a:pos x="98" y="0"/>
                    </a:cxn>
                    <a:cxn ang="0">
                      <a:pos x="100" y="0"/>
                    </a:cxn>
                    <a:cxn ang="0">
                      <a:pos x="98" y="3"/>
                    </a:cxn>
                    <a:cxn ang="0">
                      <a:pos x="95" y="8"/>
                    </a:cxn>
                    <a:cxn ang="0">
                      <a:pos x="92" y="11"/>
                    </a:cxn>
                    <a:cxn ang="0">
                      <a:pos x="89" y="16"/>
                    </a:cxn>
                    <a:cxn ang="0">
                      <a:pos x="84" y="19"/>
                    </a:cxn>
                    <a:cxn ang="0">
                      <a:pos x="80" y="20"/>
                    </a:cxn>
                    <a:cxn ang="0">
                      <a:pos x="77" y="22"/>
                    </a:cxn>
                    <a:cxn ang="0">
                      <a:pos x="72" y="30"/>
                    </a:cxn>
                    <a:cxn ang="0">
                      <a:pos x="62" y="38"/>
                    </a:cxn>
                    <a:cxn ang="0">
                      <a:pos x="52" y="44"/>
                    </a:cxn>
                    <a:cxn ang="0">
                      <a:pos x="33" y="53"/>
                    </a:cxn>
                    <a:cxn ang="0">
                      <a:pos x="27" y="58"/>
                    </a:cxn>
                    <a:cxn ang="0">
                      <a:pos x="16" y="63"/>
                    </a:cxn>
                    <a:cxn ang="0">
                      <a:pos x="9" y="66"/>
                    </a:cxn>
                    <a:cxn ang="0">
                      <a:pos x="6" y="69"/>
                    </a:cxn>
                    <a:cxn ang="0">
                      <a:pos x="3" y="69"/>
                    </a:cxn>
                    <a:cxn ang="0">
                      <a:pos x="0" y="66"/>
                    </a:cxn>
                    <a:cxn ang="0">
                      <a:pos x="3" y="60"/>
                    </a:cxn>
                    <a:cxn ang="0">
                      <a:pos x="6" y="55"/>
                    </a:cxn>
                    <a:cxn ang="0">
                      <a:pos x="11" y="52"/>
                    </a:cxn>
                    <a:cxn ang="0">
                      <a:pos x="14" y="49"/>
                    </a:cxn>
                    <a:cxn ang="0">
                      <a:pos x="19" y="45"/>
                    </a:cxn>
                    <a:cxn ang="0">
                      <a:pos x="22" y="44"/>
                    </a:cxn>
                    <a:cxn ang="0">
                      <a:pos x="23" y="42"/>
                    </a:cxn>
                    <a:cxn ang="0">
                      <a:pos x="27" y="42"/>
                    </a:cxn>
                    <a:cxn ang="0">
                      <a:pos x="30" y="41"/>
                    </a:cxn>
                    <a:cxn ang="0">
                      <a:pos x="33" y="38"/>
                    </a:cxn>
                    <a:cxn ang="0">
                      <a:pos x="34" y="35"/>
                    </a:cxn>
                    <a:cxn ang="0">
                      <a:pos x="37" y="31"/>
                    </a:cxn>
                    <a:cxn ang="0">
                      <a:pos x="39" y="28"/>
                    </a:cxn>
                    <a:cxn ang="0">
                      <a:pos x="45" y="25"/>
                    </a:cxn>
                    <a:cxn ang="0">
                      <a:pos x="53" y="25"/>
                    </a:cxn>
                    <a:cxn ang="0">
                      <a:pos x="58" y="24"/>
                    </a:cxn>
                    <a:cxn ang="0">
                      <a:pos x="62" y="20"/>
                    </a:cxn>
                    <a:cxn ang="0">
                      <a:pos x="64" y="19"/>
                    </a:cxn>
                    <a:cxn ang="0">
                      <a:pos x="67" y="19"/>
                    </a:cxn>
                    <a:cxn ang="0">
                      <a:pos x="72" y="14"/>
                    </a:cxn>
                    <a:cxn ang="0">
                      <a:pos x="73" y="11"/>
                    </a:cxn>
                    <a:cxn ang="0">
                      <a:pos x="77" y="6"/>
                    </a:cxn>
                    <a:cxn ang="0">
                      <a:pos x="77" y="11"/>
                    </a:cxn>
                    <a:cxn ang="0">
                      <a:pos x="73" y="14"/>
                    </a:cxn>
                    <a:cxn ang="0">
                      <a:pos x="72" y="17"/>
                    </a:cxn>
                    <a:cxn ang="0">
                      <a:pos x="72" y="20"/>
                    </a:cxn>
                    <a:cxn ang="0">
                      <a:pos x="77" y="20"/>
                    </a:cxn>
                    <a:cxn ang="0">
                      <a:pos x="77" y="16"/>
                    </a:cxn>
                    <a:cxn ang="0">
                      <a:pos x="78" y="13"/>
                    </a:cxn>
                    <a:cxn ang="0">
                      <a:pos x="81" y="11"/>
                    </a:cxn>
                    <a:cxn ang="0">
                      <a:pos x="83" y="8"/>
                    </a:cxn>
                    <a:cxn ang="0">
                      <a:pos x="86" y="5"/>
                    </a:cxn>
                    <a:cxn ang="0">
                      <a:pos x="88" y="2"/>
                    </a:cxn>
                    <a:cxn ang="0">
                      <a:pos x="92" y="2"/>
                    </a:cxn>
                    <a:cxn ang="0">
                      <a:pos x="92" y="5"/>
                    </a:cxn>
                    <a:cxn ang="0">
                      <a:pos x="94" y="5"/>
                    </a:cxn>
                    <a:cxn ang="0">
                      <a:pos x="98" y="0"/>
                    </a:cxn>
                  </a:cxnLst>
                  <a:rect l="0" t="0" r="r" b="b"/>
                  <a:pathLst>
                    <a:path w="100" h="69">
                      <a:moveTo>
                        <a:pt x="98" y="0"/>
                      </a:moveTo>
                      <a:lnTo>
                        <a:pt x="100" y="0"/>
                      </a:lnTo>
                      <a:lnTo>
                        <a:pt x="98" y="3"/>
                      </a:lnTo>
                      <a:lnTo>
                        <a:pt x="95" y="8"/>
                      </a:lnTo>
                      <a:lnTo>
                        <a:pt x="92" y="11"/>
                      </a:lnTo>
                      <a:lnTo>
                        <a:pt x="89" y="16"/>
                      </a:lnTo>
                      <a:lnTo>
                        <a:pt x="84" y="19"/>
                      </a:lnTo>
                      <a:lnTo>
                        <a:pt x="80" y="20"/>
                      </a:lnTo>
                      <a:lnTo>
                        <a:pt x="77" y="22"/>
                      </a:lnTo>
                      <a:lnTo>
                        <a:pt x="72" y="30"/>
                      </a:lnTo>
                      <a:lnTo>
                        <a:pt x="62" y="38"/>
                      </a:lnTo>
                      <a:lnTo>
                        <a:pt x="52" y="44"/>
                      </a:lnTo>
                      <a:lnTo>
                        <a:pt x="33" y="53"/>
                      </a:lnTo>
                      <a:lnTo>
                        <a:pt x="27" y="58"/>
                      </a:lnTo>
                      <a:lnTo>
                        <a:pt x="16" y="63"/>
                      </a:lnTo>
                      <a:lnTo>
                        <a:pt x="9" y="66"/>
                      </a:lnTo>
                      <a:lnTo>
                        <a:pt x="6" y="69"/>
                      </a:lnTo>
                      <a:lnTo>
                        <a:pt x="3" y="69"/>
                      </a:lnTo>
                      <a:lnTo>
                        <a:pt x="0" y="66"/>
                      </a:lnTo>
                      <a:lnTo>
                        <a:pt x="3" y="60"/>
                      </a:lnTo>
                      <a:lnTo>
                        <a:pt x="6" y="55"/>
                      </a:lnTo>
                      <a:lnTo>
                        <a:pt x="11" y="52"/>
                      </a:lnTo>
                      <a:lnTo>
                        <a:pt x="14" y="49"/>
                      </a:lnTo>
                      <a:lnTo>
                        <a:pt x="19" y="45"/>
                      </a:lnTo>
                      <a:lnTo>
                        <a:pt x="22" y="44"/>
                      </a:lnTo>
                      <a:lnTo>
                        <a:pt x="23" y="42"/>
                      </a:lnTo>
                      <a:lnTo>
                        <a:pt x="27" y="42"/>
                      </a:lnTo>
                      <a:lnTo>
                        <a:pt x="30" y="41"/>
                      </a:lnTo>
                      <a:lnTo>
                        <a:pt x="33" y="38"/>
                      </a:lnTo>
                      <a:lnTo>
                        <a:pt x="34" y="35"/>
                      </a:lnTo>
                      <a:lnTo>
                        <a:pt x="37" y="31"/>
                      </a:lnTo>
                      <a:lnTo>
                        <a:pt x="39" y="28"/>
                      </a:lnTo>
                      <a:lnTo>
                        <a:pt x="45" y="25"/>
                      </a:lnTo>
                      <a:lnTo>
                        <a:pt x="53" y="25"/>
                      </a:lnTo>
                      <a:lnTo>
                        <a:pt x="58" y="24"/>
                      </a:lnTo>
                      <a:lnTo>
                        <a:pt x="62" y="20"/>
                      </a:lnTo>
                      <a:lnTo>
                        <a:pt x="64" y="19"/>
                      </a:lnTo>
                      <a:lnTo>
                        <a:pt x="67" y="19"/>
                      </a:lnTo>
                      <a:lnTo>
                        <a:pt x="72" y="14"/>
                      </a:lnTo>
                      <a:lnTo>
                        <a:pt x="73" y="11"/>
                      </a:lnTo>
                      <a:lnTo>
                        <a:pt x="77" y="6"/>
                      </a:lnTo>
                      <a:lnTo>
                        <a:pt x="77" y="11"/>
                      </a:lnTo>
                      <a:lnTo>
                        <a:pt x="73" y="14"/>
                      </a:lnTo>
                      <a:lnTo>
                        <a:pt x="72" y="17"/>
                      </a:lnTo>
                      <a:lnTo>
                        <a:pt x="72" y="20"/>
                      </a:lnTo>
                      <a:lnTo>
                        <a:pt x="77" y="20"/>
                      </a:lnTo>
                      <a:lnTo>
                        <a:pt x="77" y="16"/>
                      </a:lnTo>
                      <a:lnTo>
                        <a:pt x="78" y="13"/>
                      </a:lnTo>
                      <a:lnTo>
                        <a:pt x="81" y="11"/>
                      </a:lnTo>
                      <a:lnTo>
                        <a:pt x="83" y="8"/>
                      </a:lnTo>
                      <a:lnTo>
                        <a:pt x="86" y="5"/>
                      </a:lnTo>
                      <a:lnTo>
                        <a:pt x="88" y="2"/>
                      </a:lnTo>
                      <a:lnTo>
                        <a:pt x="92" y="2"/>
                      </a:lnTo>
                      <a:lnTo>
                        <a:pt x="92" y="5"/>
                      </a:lnTo>
                      <a:lnTo>
                        <a:pt x="94" y="5"/>
                      </a:lnTo>
                      <a:lnTo>
                        <a:pt x="98" y="0"/>
                      </a:lnTo>
                      <a:close/>
                    </a:path>
                  </a:pathLst>
                </a:custGeom>
                <a:grpFill/>
                <a:ln w="6350" cmpd="sng">
                  <a:solidFill>
                    <a:schemeClr val="bg2"/>
                  </a:solidFill>
                  <a:round/>
                  <a:headEnd/>
                  <a:tailEnd/>
                </a:ln>
              </p:spPr>
              <p:txBody>
                <a:bodyPr/>
                <a:lstStyle/>
                <a:p>
                  <a:endParaRPr lang="en-US"/>
                </a:p>
              </p:txBody>
            </p:sp>
            <p:sp>
              <p:nvSpPr>
                <p:cNvPr id="121" name="Freeform 120"/>
                <p:cNvSpPr>
                  <a:spLocks/>
                </p:cNvSpPr>
                <p:nvPr/>
              </p:nvSpPr>
              <p:spPr bwMode="gray">
                <a:xfrm>
                  <a:off x="4568825" y="2938463"/>
                  <a:ext cx="85725" cy="80962"/>
                </a:xfrm>
                <a:custGeom>
                  <a:avLst/>
                  <a:gdLst/>
                  <a:ahLst/>
                  <a:cxnLst>
                    <a:cxn ang="0">
                      <a:pos x="91" y="0"/>
                    </a:cxn>
                    <a:cxn ang="0">
                      <a:pos x="108" y="47"/>
                    </a:cxn>
                    <a:cxn ang="0">
                      <a:pos x="94" y="57"/>
                    </a:cxn>
                    <a:cxn ang="0">
                      <a:pos x="77" y="66"/>
                    </a:cxn>
                    <a:cxn ang="0">
                      <a:pos x="42" y="82"/>
                    </a:cxn>
                    <a:cxn ang="0">
                      <a:pos x="27" y="91"/>
                    </a:cxn>
                    <a:cxn ang="0">
                      <a:pos x="14" y="104"/>
                    </a:cxn>
                    <a:cxn ang="0">
                      <a:pos x="9" y="99"/>
                    </a:cxn>
                    <a:cxn ang="0">
                      <a:pos x="19" y="91"/>
                    </a:cxn>
                    <a:cxn ang="0">
                      <a:pos x="14" y="88"/>
                    </a:cxn>
                    <a:cxn ang="0">
                      <a:pos x="0" y="32"/>
                    </a:cxn>
                    <a:cxn ang="0">
                      <a:pos x="92" y="0"/>
                    </a:cxn>
                    <a:cxn ang="0">
                      <a:pos x="91" y="0"/>
                    </a:cxn>
                  </a:cxnLst>
                  <a:rect l="0" t="0" r="r" b="b"/>
                  <a:pathLst>
                    <a:path w="108" h="104">
                      <a:moveTo>
                        <a:pt x="91" y="0"/>
                      </a:moveTo>
                      <a:lnTo>
                        <a:pt x="108" y="47"/>
                      </a:lnTo>
                      <a:lnTo>
                        <a:pt x="94" y="57"/>
                      </a:lnTo>
                      <a:lnTo>
                        <a:pt x="77" y="66"/>
                      </a:lnTo>
                      <a:lnTo>
                        <a:pt x="42" y="82"/>
                      </a:lnTo>
                      <a:lnTo>
                        <a:pt x="27" y="91"/>
                      </a:lnTo>
                      <a:lnTo>
                        <a:pt x="14" y="104"/>
                      </a:lnTo>
                      <a:lnTo>
                        <a:pt x="9" y="99"/>
                      </a:lnTo>
                      <a:lnTo>
                        <a:pt x="19" y="91"/>
                      </a:lnTo>
                      <a:lnTo>
                        <a:pt x="14" y="88"/>
                      </a:lnTo>
                      <a:lnTo>
                        <a:pt x="0" y="32"/>
                      </a:lnTo>
                      <a:lnTo>
                        <a:pt x="92" y="0"/>
                      </a:lnTo>
                      <a:lnTo>
                        <a:pt x="91" y="0"/>
                      </a:lnTo>
                      <a:close/>
                    </a:path>
                  </a:pathLst>
                </a:custGeom>
                <a:grpFill/>
                <a:ln w="6350" cmpd="sng">
                  <a:solidFill>
                    <a:schemeClr val="bg2"/>
                  </a:solidFill>
                  <a:round/>
                  <a:headEnd/>
                  <a:tailEnd/>
                </a:ln>
              </p:spPr>
              <p:txBody>
                <a:bodyPr/>
                <a:lstStyle/>
                <a:p>
                  <a:endParaRPr lang="en-US"/>
                </a:p>
              </p:txBody>
            </p:sp>
            <p:sp>
              <p:nvSpPr>
                <p:cNvPr id="122" name="Freeform 121"/>
                <p:cNvSpPr>
                  <a:spLocks/>
                </p:cNvSpPr>
                <p:nvPr/>
              </p:nvSpPr>
              <p:spPr bwMode="gray">
                <a:xfrm>
                  <a:off x="4640262" y="2933700"/>
                  <a:ext cx="41275" cy="42862"/>
                </a:xfrm>
                <a:custGeom>
                  <a:avLst/>
                  <a:gdLst/>
                  <a:ahLst/>
                  <a:cxnLst>
                    <a:cxn ang="0">
                      <a:pos x="22" y="0"/>
                    </a:cxn>
                    <a:cxn ang="0">
                      <a:pos x="26" y="11"/>
                    </a:cxn>
                    <a:cxn ang="0">
                      <a:pos x="36" y="19"/>
                    </a:cxn>
                    <a:cxn ang="0">
                      <a:pos x="48" y="24"/>
                    </a:cxn>
                    <a:cxn ang="0">
                      <a:pos x="48" y="25"/>
                    </a:cxn>
                    <a:cxn ang="0">
                      <a:pos x="51" y="28"/>
                    </a:cxn>
                    <a:cxn ang="0">
                      <a:pos x="51" y="30"/>
                    </a:cxn>
                    <a:cxn ang="0">
                      <a:pos x="48" y="33"/>
                    </a:cxn>
                    <a:cxn ang="0">
                      <a:pos x="44" y="33"/>
                    </a:cxn>
                    <a:cxn ang="0">
                      <a:pos x="40" y="31"/>
                    </a:cxn>
                    <a:cxn ang="0">
                      <a:pos x="37" y="25"/>
                    </a:cxn>
                    <a:cxn ang="0">
                      <a:pos x="33" y="20"/>
                    </a:cxn>
                    <a:cxn ang="0">
                      <a:pos x="30" y="19"/>
                    </a:cxn>
                    <a:cxn ang="0">
                      <a:pos x="30" y="27"/>
                    </a:cxn>
                    <a:cxn ang="0">
                      <a:pos x="31" y="31"/>
                    </a:cxn>
                    <a:cxn ang="0">
                      <a:pos x="34" y="38"/>
                    </a:cxn>
                    <a:cxn ang="0">
                      <a:pos x="34" y="41"/>
                    </a:cxn>
                    <a:cxn ang="0">
                      <a:pos x="36" y="42"/>
                    </a:cxn>
                    <a:cxn ang="0">
                      <a:pos x="34" y="45"/>
                    </a:cxn>
                    <a:cxn ang="0">
                      <a:pos x="30" y="49"/>
                    </a:cxn>
                    <a:cxn ang="0">
                      <a:pos x="25" y="50"/>
                    </a:cxn>
                    <a:cxn ang="0">
                      <a:pos x="20" y="53"/>
                    </a:cxn>
                    <a:cxn ang="0">
                      <a:pos x="15" y="55"/>
                    </a:cxn>
                    <a:cxn ang="0">
                      <a:pos x="0" y="6"/>
                    </a:cxn>
                    <a:cxn ang="0">
                      <a:pos x="22" y="0"/>
                    </a:cxn>
                  </a:cxnLst>
                  <a:rect l="0" t="0" r="r" b="b"/>
                  <a:pathLst>
                    <a:path w="51" h="55">
                      <a:moveTo>
                        <a:pt x="22" y="0"/>
                      </a:moveTo>
                      <a:lnTo>
                        <a:pt x="26" y="11"/>
                      </a:lnTo>
                      <a:lnTo>
                        <a:pt x="36" y="19"/>
                      </a:lnTo>
                      <a:lnTo>
                        <a:pt x="48" y="24"/>
                      </a:lnTo>
                      <a:lnTo>
                        <a:pt x="48" y="25"/>
                      </a:lnTo>
                      <a:lnTo>
                        <a:pt x="51" y="28"/>
                      </a:lnTo>
                      <a:lnTo>
                        <a:pt x="51" y="30"/>
                      </a:lnTo>
                      <a:lnTo>
                        <a:pt x="48" y="33"/>
                      </a:lnTo>
                      <a:lnTo>
                        <a:pt x="44" y="33"/>
                      </a:lnTo>
                      <a:lnTo>
                        <a:pt x="40" y="31"/>
                      </a:lnTo>
                      <a:lnTo>
                        <a:pt x="37" y="25"/>
                      </a:lnTo>
                      <a:lnTo>
                        <a:pt x="33" y="20"/>
                      </a:lnTo>
                      <a:lnTo>
                        <a:pt x="30" y="19"/>
                      </a:lnTo>
                      <a:lnTo>
                        <a:pt x="30" y="27"/>
                      </a:lnTo>
                      <a:lnTo>
                        <a:pt x="31" y="31"/>
                      </a:lnTo>
                      <a:lnTo>
                        <a:pt x="34" y="38"/>
                      </a:lnTo>
                      <a:lnTo>
                        <a:pt x="34" y="41"/>
                      </a:lnTo>
                      <a:lnTo>
                        <a:pt x="36" y="42"/>
                      </a:lnTo>
                      <a:lnTo>
                        <a:pt x="34" y="45"/>
                      </a:lnTo>
                      <a:lnTo>
                        <a:pt x="30" y="49"/>
                      </a:lnTo>
                      <a:lnTo>
                        <a:pt x="25" y="50"/>
                      </a:lnTo>
                      <a:lnTo>
                        <a:pt x="20" y="53"/>
                      </a:lnTo>
                      <a:lnTo>
                        <a:pt x="15" y="55"/>
                      </a:lnTo>
                      <a:lnTo>
                        <a:pt x="0" y="6"/>
                      </a:lnTo>
                      <a:lnTo>
                        <a:pt x="22" y="0"/>
                      </a:lnTo>
                      <a:close/>
                    </a:path>
                  </a:pathLst>
                </a:custGeom>
                <a:grpFill/>
                <a:ln w="6350" cmpd="sng">
                  <a:solidFill>
                    <a:schemeClr val="bg2"/>
                  </a:solidFill>
                  <a:round/>
                  <a:headEnd/>
                  <a:tailEnd/>
                </a:ln>
              </p:spPr>
              <p:txBody>
                <a:bodyPr/>
                <a:lstStyle/>
                <a:p>
                  <a:endParaRPr lang="en-US"/>
                </a:p>
              </p:txBody>
            </p:sp>
            <p:sp>
              <p:nvSpPr>
                <p:cNvPr id="123" name="Freeform 122"/>
                <p:cNvSpPr>
                  <a:spLocks/>
                </p:cNvSpPr>
                <p:nvPr/>
              </p:nvSpPr>
              <p:spPr bwMode="gray">
                <a:xfrm>
                  <a:off x="4297362" y="2789238"/>
                  <a:ext cx="285750" cy="257175"/>
                </a:xfrm>
                <a:custGeom>
                  <a:avLst/>
                  <a:gdLst/>
                  <a:ahLst/>
                  <a:cxnLst>
                    <a:cxn ang="0">
                      <a:pos x="278" y="15"/>
                    </a:cxn>
                    <a:cxn ang="0">
                      <a:pos x="292" y="45"/>
                    </a:cxn>
                    <a:cxn ang="0">
                      <a:pos x="294" y="72"/>
                    </a:cxn>
                    <a:cxn ang="0">
                      <a:pos x="301" y="86"/>
                    </a:cxn>
                    <a:cxn ang="0">
                      <a:pos x="306" y="89"/>
                    </a:cxn>
                    <a:cxn ang="0">
                      <a:pos x="305" y="97"/>
                    </a:cxn>
                    <a:cxn ang="0">
                      <a:pos x="309" y="105"/>
                    </a:cxn>
                    <a:cxn ang="0">
                      <a:pos x="314" y="103"/>
                    </a:cxn>
                    <a:cxn ang="0">
                      <a:pos x="320" y="111"/>
                    </a:cxn>
                    <a:cxn ang="0">
                      <a:pos x="326" y="126"/>
                    </a:cxn>
                    <a:cxn ang="0">
                      <a:pos x="334" y="153"/>
                    </a:cxn>
                    <a:cxn ang="0">
                      <a:pos x="339" y="164"/>
                    </a:cxn>
                    <a:cxn ang="0">
                      <a:pos x="342" y="219"/>
                    </a:cxn>
                    <a:cxn ang="0">
                      <a:pos x="361" y="278"/>
                    </a:cxn>
                    <a:cxn ang="0">
                      <a:pos x="356" y="291"/>
                    </a:cxn>
                    <a:cxn ang="0">
                      <a:pos x="355" y="297"/>
                    </a:cxn>
                    <a:cxn ang="0">
                      <a:pos x="356" y="306"/>
                    </a:cxn>
                    <a:cxn ang="0">
                      <a:pos x="351" y="308"/>
                    </a:cxn>
                    <a:cxn ang="0">
                      <a:pos x="292" y="287"/>
                    </a:cxn>
                    <a:cxn ang="0">
                      <a:pos x="270" y="276"/>
                    </a:cxn>
                    <a:cxn ang="0">
                      <a:pos x="253" y="261"/>
                    </a:cxn>
                    <a:cxn ang="0">
                      <a:pos x="244" y="256"/>
                    </a:cxn>
                    <a:cxn ang="0">
                      <a:pos x="6" y="323"/>
                    </a:cxn>
                    <a:cxn ang="0">
                      <a:pos x="32" y="258"/>
                    </a:cxn>
                    <a:cxn ang="0">
                      <a:pos x="28" y="250"/>
                    </a:cxn>
                    <a:cxn ang="0">
                      <a:pos x="17" y="225"/>
                    </a:cxn>
                    <a:cxn ang="0">
                      <a:pos x="42" y="220"/>
                    </a:cxn>
                    <a:cxn ang="0">
                      <a:pos x="81" y="203"/>
                    </a:cxn>
                    <a:cxn ang="0">
                      <a:pos x="117" y="187"/>
                    </a:cxn>
                    <a:cxn ang="0">
                      <a:pos x="147" y="162"/>
                    </a:cxn>
                    <a:cxn ang="0">
                      <a:pos x="154" y="156"/>
                    </a:cxn>
                    <a:cxn ang="0">
                      <a:pos x="156" y="150"/>
                    </a:cxn>
                    <a:cxn ang="0">
                      <a:pos x="145" y="128"/>
                    </a:cxn>
                    <a:cxn ang="0">
                      <a:pos x="147" y="109"/>
                    </a:cxn>
                    <a:cxn ang="0">
                      <a:pos x="159" y="95"/>
                    </a:cxn>
                    <a:cxn ang="0">
                      <a:pos x="162" y="79"/>
                    </a:cxn>
                    <a:cxn ang="0">
                      <a:pos x="183" y="45"/>
                    </a:cxn>
                    <a:cxn ang="0">
                      <a:pos x="273" y="0"/>
                    </a:cxn>
                  </a:cxnLst>
                  <a:rect l="0" t="0" r="r" b="b"/>
                  <a:pathLst>
                    <a:path w="361" h="323">
                      <a:moveTo>
                        <a:pt x="273" y="0"/>
                      </a:moveTo>
                      <a:lnTo>
                        <a:pt x="278" y="15"/>
                      </a:lnTo>
                      <a:lnTo>
                        <a:pt x="286" y="31"/>
                      </a:lnTo>
                      <a:lnTo>
                        <a:pt x="292" y="45"/>
                      </a:lnTo>
                      <a:lnTo>
                        <a:pt x="292" y="65"/>
                      </a:lnTo>
                      <a:lnTo>
                        <a:pt x="294" y="72"/>
                      </a:lnTo>
                      <a:lnTo>
                        <a:pt x="295" y="76"/>
                      </a:lnTo>
                      <a:lnTo>
                        <a:pt x="301" y="86"/>
                      </a:lnTo>
                      <a:lnTo>
                        <a:pt x="305" y="87"/>
                      </a:lnTo>
                      <a:lnTo>
                        <a:pt x="306" y="89"/>
                      </a:lnTo>
                      <a:lnTo>
                        <a:pt x="306" y="94"/>
                      </a:lnTo>
                      <a:lnTo>
                        <a:pt x="305" y="97"/>
                      </a:lnTo>
                      <a:lnTo>
                        <a:pt x="305" y="105"/>
                      </a:lnTo>
                      <a:lnTo>
                        <a:pt x="309" y="105"/>
                      </a:lnTo>
                      <a:lnTo>
                        <a:pt x="311" y="103"/>
                      </a:lnTo>
                      <a:lnTo>
                        <a:pt x="314" y="103"/>
                      </a:lnTo>
                      <a:lnTo>
                        <a:pt x="316" y="106"/>
                      </a:lnTo>
                      <a:lnTo>
                        <a:pt x="320" y="111"/>
                      </a:lnTo>
                      <a:lnTo>
                        <a:pt x="322" y="114"/>
                      </a:lnTo>
                      <a:lnTo>
                        <a:pt x="326" y="126"/>
                      </a:lnTo>
                      <a:lnTo>
                        <a:pt x="330" y="140"/>
                      </a:lnTo>
                      <a:lnTo>
                        <a:pt x="334" y="153"/>
                      </a:lnTo>
                      <a:lnTo>
                        <a:pt x="337" y="161"/>
                      </a:lnTo>
                      <a:lnTo>
                        <a:pt x="339" y="164"/>
                      </a:lnTo>
                      <a:lnTo>
                        <a:pt x="341" y="219"/>
                      </a:lnTo>
                      <a:lnTo>
                        <a:pt x="342" y="219"/>
                      </a:lnTo>
                      <a:lnTo>
                        <a:pt x="356" y="275"/>
                      </a:lnTo>
                      <a:lnTo>
                        <a:pt x="361" y="278"/>
                      </a:lnTo>
                      <a:lnTo>
                        <a:pt x="351" y="286"/>
                      </a:lnTo>
                      <a:lnTo>
                        <a:pt x="356" y="291"/>
                      </a:lnTo>
                      <a:lnTo>
                        <a:pt x="356" y="294"/>
                      </a:lnTo>
                      <a:lnTo>
                        <a:pt x="355" y="297"/>
                      </a:lnTo>
                      <a:lnTo>
                        <a:pt x="355" y="303"/>
                      </a:lnTo>
                      <a:lnTo>
                        <a:pt x="356" y="306"/>
                      </a:lnTo>
                      <a:lnTo>
                        <a:pt x="353" y="309"/>
                      </a:lnTo>
                      <a:lnTo>
                        <a:pt x="351" y="308"/>
                      </a:lnTo>
                      <a:lnTo>
                        <a:pt x="351" y="305"/>
                      </a:lnTo>
                      <a:lnTo>
                        <a:pt x="292" y="287"/>
                      </a:lnTo>
                      <a:lnTo>
                        <a:pt x="280" y="284"/>
                      </a:lnTo>
                      <a:lnTo>
                        <a:pt x="270" y="276"/>
                      </a:lnTo>
                      <a:lnTo>
                        <a:pt x="262" y="264"/>
                      </a:lnTo>
                      <a:lnTo>
                        <a:pt x="253" y="261"/>
                      </a:lnTo>
                      <a:lnTo>
                        <a:pt x="248" y="258"/>
                      </a:lnTo>
                      <a:lnTo>
                        <a:pt x="244" y="256"/>
                      </a:lnTo>
                      <a:lnTo>
                        <a:pt x="239" y="256"/>
                      </a:lnTo>
                      <a:lnTo>
                        <a:pt x="6" y="323"/>
                      </a:lnTo>
                      <a:lnTo>
                        <a:pt x="0" y="295"/>
                      </a:lnTo>
                      <a:lnTo>
                        <a:pt x="32" y="258"/>
                      </a:lnTo>
                      <a:lnTo>
                        <a:pt x="32" y="250"/>
                      </a:lnTo>
                      <a:lnTo>
                        <a:pt x="28" y="250"/>
                      </a:lnTo>
                      <a:lnTo>
                        <a:pt x="20" y="234"/>
                      </a:lnTo>
                      <a:lnTo>
                        <a:pt x="17" y="225"/>
                      </a:lnTo>
                      <a:lnTo>
                        <a:pt x="23" y="225"/>
                      </a:lnTo>
                      <a:lnTo>
                        <a:pt x="42" y="220"/>
                      </a:lnTo>
                      <a:lnTo>
                        <a:pt x="62" y="212"/>
                      </a:lnTo>
                      <a:lnTo>
                        <a:pt x="81" y="203"/>
                      </a:lnTo>
                      <a:lnTo>
                        <a:pt x="98" y="195"/>
                      </a:lnTo>
                      <a:lnTo>
                        <a:pt x="117" y="187"/>
                      </a:lnTo>
                      <a:lnTo>
                        <a:pt x="134" y="176"/>
                      </a:lnTo>
                      <a:lnTo>
                        <a:pt x="147" y="162"/>
                      </a:lnTo>
                      <a:lnTo>
                        <a:pt x="151" y="158"/>
                      </a:lnTo>
                      <a:lnTo>
                        <a:pt x="154" y="156"/>
                      </a:lnTo>
                      <a:lnTo>
                        <a:pt x="156" y="153"/>
                      </a:lnTo>
                      <a:lnTo>
                        <a:pt x="156" y="150"/>
                      </a:lnTo>
                      <a:lnTo>
                        <a:pt x="154" y="142"/>
                      </a:lnTo>
                      <a:lnTo>
                        <a:pt x="145" y="128"/>
                      </a:lnTo>
                      <a:lnTo>
                        <a:pt x="143" y="119"/>
                      </a:lnTo>
                      <a:lnTo>
                        <a:pt x="147" y="109"/>
                      </a:lnTo>
                      <a:lnTo>
                        <a:pt x="153" y="103"/>
                      </a:lnTo>
                      <a:lnTo>
                        <a:pt x="159" y="95"/>
                      </a:lnTo>
                      <a:lnTo>
                        <a:pt x="162" y="87"/>
                      </a:lnTo>
                      <a:lnTo>
                        <a:pt x="162" y="79"/>
                      </a:lnTo>
                      <a:lnTo>
                        <a:pt x="170" y="62"/>
                      </a:lnTo>
                      <a:lnTo>
                        <a:pt x="183" y="45"/>
                      </a:lnTo>
                      <a:lnTo>
                        <a:pt x="198" y="28"/>
                      </a:lnTo>
                      <a:lnTo>
                        <a:pt x="273" y="0"/>
                      </a:lnTo>
                      <a:close/>
                    </a:path>
                  </a:pathLst>
                </a:custGeom>
                <a:grpFill/>
                <a:ln w="6350" cmpd="sng">
                  <a:solidFill>
                    <a:schemeClr val="bg2"/>
                  </a:solidFill>
                  <a:round/>
                  <a:headEnd/>
                  <a:tailEnd/>
                </a:ln>
              </p:spPr>
              <p:txBody>
                <a:bodyPr/>
                <a:lstStyle/>
                <a:p>
                  <a:endParaRPr lang="en-US"/>
                </a:p>
              </p:txBody>
            </p:sp>
            <p:sp>
              <p:nvSpPr>
                <p:cNvPr id="124" name="Freeform 123"/>
                <p:cNvSpPr>
                  <a:spLocks/>
                </p:cNvSpPr>
                <p:nvPr/>
              </p:nvSpPr>
              <p:spPr bwMode="gray">
                <a:xfrm>
                  <a:off x="4724400" y="2944813"/>
                  <a:ext cx="14287" cy="11112"/>
                </a:xfrm>
                <a:custGeom>
                  <a:avLst/>
                  <a:gdLst/>
                  <a:ahLst/>
                  <a:cxnLst>
                    <a:cxn ang="0">
                      <a:pos x="7" y="0"/>
                    </a:cxn>
                    <a:cxn ang="0">
                      <a:pos x="12" y="0"/>
                    </a:cxn>
                    <a:cxn ang="0">
                      <a:pos x="15" y="3"/>
                    </a:cxn>
                    <a:cxn ang="0">
                      <a:pos x="17" y="6"/>
                    </a:cxn>
                    <a:cxn ang="0">
                      <a:pos x="17" y="10"/>
                    </a:cxn>
                    <a:cxn ang="0">
                      <a:pos x="18" y="13"/>
                    </a:cxn>
                    <a:cxn ang="0">
                      <a:pos x="15" y="13"/>
                    </a:cxn>
                    <a:cxn ang="0">
                      <a:pos x="12" y="14"/>
                    </a:cxn>
                    <a:cxn ang="0">
                      <a:pos x="3" y="14"/>
                    </a:cxn>
                    <a:cxn ang="0">
                      <a:pos x="0" y="13"/>
                    </a:cxn>
                    <a:cxn ang="0">
                      <a:pos x="7" y="13"/>
                    </a:cxn>
                    <a:cxn ang="0">
                      <a:pos x="12" y="8"/>
                    </a:cxn>
                    <a:cxn ang="0">
                      <a:pos x="12" y="3"/>
                    </a:cxn>
                    <a:cxn ang="0">
                      <a:pos x="11" y="2"/>
                    </a:cxn>
                    <a:cxn ang="0">
                      <a:pos x="9" y="2"/>
                    </a:cxn>
                    <a:cxn ang="0">
                      <a:pos x="7" y="0"/>
                    </a:cxn>
                  </a:cxnLst>
                  <a:rect l="0" t="0" r="r" b="b"/>
                  <a:pathLst>
                    <a:path w="18" h="14">
                      <a:moveTo>
                        <a:pt x="7" y="0"/>
                      </a:moveTo>
                      <a:lnTo>
                        <a:pt x="12" y="0"/>
                      </a:lnTo>
                      <a:lnTo>
                        <a:pt x="15" y="3"/>
                      </a:lnTo>
                      <a:lnTo>
                        <a:pt x="17" y="6"/>
                      </a:lnTo>
                      <a:lnTo>
                        <a:pt x="17" y="10"/>
                      </a:lnTo>
                      <a:lnTo>
                        <a:pt x="18" y="13"/>
                      </a:lnTo>
                      <a:lnTo>
                        <a:pt x="15" y="13"/>
                      </a:lnTo>
                      <a:lnTo>
                        <a:pt x="12" y="14"/>
                      </a:lnTo>
                      <a:lnTo>
                        <a:pt x="3" y="14"/>
                      </a:lnTo>
                      <a:lnTo>
                        <a:pt x="0" y="13"/>
                      </a:lnTo>
                      <a:lnTo>
                        <a:pt x="7" y="13"/>
                      </a:lnTo>
                      <a:lnTo>
                        <a:pt x="12" y="8"/>
                      </a:lnTo>
                      <a:lnTo>
                        <a:pt x="12" y="3"/>
                      </a:lnTo>
                      <a:lnTo>
                        <a:pt x="11" y="2"/>
                      </a:lnTo>
                      <a:lnTo>
                        <a:pt x="9" y="2"/>
                      </a:lnTo>
                      <a:lnTo>
                        <a:pt x="7" y="0"/>
                      </a:lnTo>
                      <a:close/>
                    </a:path>
                  </a:pathLst>
                </a:custGeom>
                <a:grpFill/>
                <a:ln w="6350" cmpd="sng">
                  <a:solidFill>
                    <a:schemeClr val="bg2"/>
                  </a:solidFill>
                  <a:round/>
                  <a:headEnd/>
                  <a:tailEnd/>
                </a:ln>
              </p:spPr>
              <p:txBody>
                <a:bodyPr/>
                <a:lstStyle/>
                <a:p>
                  <a:endParaRPr lang="en-US"/>
                </a:p>
              </p:txBody>
            </p:sp>
            <p:sp>
              <p:nvSpPr>
                <p:cNvPr id="125" name="Freeform 124"/>
                <p:cNvSpPr>
                  <a:spLocks/>
                </p:cNvSpPr>
                <p:nvPr/>
              </p:nvSpPr>
              <p:spPr bwMode="gray">
                <a:xfrm>
                  <a:off x="4699000" y="2949575"/>
                  <a:ext cx="14287" cy="12700"/>
                </a:xfrm>
                <a:custGeom>
                  <a:avLst/>
                  <a:gdLst/>
                  <a:ahLst/>
                  <a:cxnLst>
                    <a:cxn ang="0">
                      <a:pos x="10" y="0"/>
                    </a:cxn>
                    <a:cxn ang="0">
                      <a:pos x="11" y="2"/>
                    </a:cxn>
                    <a:cxn ang="0">
                      <a:pos x="14" y="2"/>
                    </a:cxn>
                    <a:cxn ang="0">
                      <a:pos x="18" y="3"/>
                    </a:cxn>
                    <a:cxn ang="0">
                      <a:pos x="13" y="8"/>
                    </a:cxn>
                    <a:cxn ang="0">
                      <a:pos x="8" y="9"/>
                    </a:cxn>
                    <a:cxn ang="0">
                      <a:pos x="5" y="11"/>
                    </a:cxn>
                    <a:cxn ang="0">
                      <a:pos x="0" y="14"/>
                    </a:cxn>
                    <a:cxn ang="0">
                      <a:pos x="0" y="11"/>
                    </a:cxn>
                    <a:cxn ang="0">
                      <a:pos x="3" y="5"/>
                    </a:cxn>
                    <a:cxn ang="0">
                      <a:pos x="7" y="2"/>
                    </a:cxn>
                    <a:cxn ang="0">
                      <a:pos x="10" y="0"/>
                    </a:cxn>
                  </a:cxnLst>
                  <a:rect l="0" t="0" r="r" b="b"/>
                  <a:pathLst>
                    <a:path w="18" h="14">
                      <a:moveTo>
                        <a:pt x="10" y="0"/>
                      </a:moveTo>
                      <a:lnTo>
                        <a:pt x="11" y="2"/>
                      </a:lnTo>
                      <a:lnTo>
                        <a:pt x="14" y="2"/>
                      </a:lnTo>
                      <a:lnTo>
                        <a:pt x="18" y="3"/>
                      </a:lnTo>
                      <a:lnTo>
                        <a:pt x="13" y="8"/>
                      </a:lnTo>
                      <a:lnTo>
                        <a:pt x="8" y="9"/>
                      </a:lnTo>
                      <a:lnTo>
                        <a:pt x="5" y="11"/>
                      </a:lnTo>
                      <a:lnTo>
                        <a:pt x="0" y="14"/>
                      </a:lnTo>
                      <a:lnTo>
                        <a:pt x="0" y="11"/>
                      </a:lnTo>
                      <a:lnTo>
                        <a:pt x="3" y="5"/>
                      </a:lnTo>
                      <a:lnTo>
                        <a:pt x="7" y="2"/>
                      </a:lnTo>
                      <a:lnTo>
                        <a:pt x="10" y="0"/>
                      </a:lnTo>
                      <a:close/>
                    </a:path>
                  </a:pathLst>
                </a:custGeom>
                <a:grpFill/>
                <a:ln w="6350" cmpd="sng">
                  <a:solidFill>
                    <a:schemeClr val="bg2"/>
                  </a:solidFill>
                  <a:round/>
                  <a:headEnd/>
                  <a:tailEnd/>
                </a:ln>
              </p:spPr>
              <p:txBody>
                <a:bodyPr/>
                <a:lstStyle/>
                <a:p>
                  <a:endParaRPr lang="en-US"/>
                </a:p>
              </p:txBody>
            </p:sp>
            <p:sp>
              <p:nvSpPr>
                <p:cNvPr id="126" name="Freeform 125"/>
                <p:cNvSpPr>
                  <a:spLocks/>
                </p:cNvSpPr>
                <p:nvPr/>
              </p:nvSpPr>
              <p:spPr bwMode="gray">
                <a:xfrm>
                  <a:off x="3343275" y="3267075"/>
                  <a:ext cx="338137" cy="177800"/>
                </a:xfrm>
                <a:custGeom>
                  <a:avLst/>
                  <a:gdLst/>
                  <a:ahLst/>
                  <a:cxnLst>
                    <a:cxn ang="0">
                      <a:pos x="372" y="0"/>
                    </a:cxn>
                    <a:cxn ang="0">
                      <a:pos x="377" y="0"/>
                    </a:cxn>
                    <a:cxn ang="0">
                      <a:pos x="380" y="3"/>
                    </a:cxn>
                    <a:cxn ang="0">
                      <a:pos x="382" y="6"/>
                    </a:cxn>
                    <a:cxn ang="0">
                      <a:pos x="383" y="7"/>
                    </a:cxn>
                    <a:cxn ang="0">
                      <a:pos x="387" y="7"/>
                    </a:cxn>
                    <a:cxn ang="0">
                      <a:pos x="388" y="6"/>
                    </a:cxn>
                    <a:cxn ang="0">
                      <a:pos x="391" y="4"/>
                    </a:cxn>
                    <a:cxn ang="0">
                      <a:pos x="393" y="3"/>
                    </a:cxn>
                    <a:cxn ang="0">
                      <a:pos x="394" y="4"/>
                    </a:cxn>
                    <a:cxn ang="0">
                      <a:pos x="394" y="6"/>
                    </a:cxn>
                    <a:cxn ang="0">
                      <a:pos x="396" y="7"/>
                    </a:cxn>
                    <a:cxn ang="0">
                      <a:pos x="396" y="10"/>
                    </a:cxn>
                    <a:cxn ang="0">
                      <a:pos x="394" y="14"/>
                    </a:cxn>
                    <a:cxn ang="0">
                      <a:pos x="393" y="15"/>
                    </a:cxn>
                    <a:cxn ang="0">
                      <a:pos x="391" y="18"/>
                    </a:cxn>
                    <a:cxn ang="0">
                      <a:pos x="388" y="20"/>
                    </a:cxn>
                    <a:cxn ang="0">
                      <a:pos x="385" y="26"/>
                    </a:cxn>
                    <a:cxn ang="0">
                      <a:pos x="388" y="35"/>
                    </a:cxn>
                    <a:cxn ang="0">
                      <a:pos x="394" y="42"/>
                    </a:cxn>
                    <a:cxn ang="0">
                      <a:pos x="404" y="48"/>
                    </a:cxn>
                    <a:cxn ang="0">
                      <a:pos x="412" y="54"/>
                    </a:cxn>
                    <a:cxn ang="0">
                      <a:pos x="415" y="64"/>
                    </a:cxn>
                    <a:cxn ang="0">
                      <a:pos x="426" y="212"/>
                    </a:cxn>
                    <a:cxn ang="0">
                      <a:pos x="421" y="212"/>
                    </a:cxn>
                    <a:cxn ang="0">
                      <a:pos x="405" y="214"/>
                    </a:cxn>
                    <a:cxn ang="0">
                      <a:pos x="380" y="215"/>
                    </a:cxn>
                    <a:cxn ang="0">
                      <a:pos x="349" y="217"/>
                    </a:cxn>
                    <a:cxn ang="0">
                      <a:pos x="310" y="218"/>
                    </a:cxn>
                    <a:cxn ang="0">
                      <a:pos x="266" y="220"/>
                    </a:cxn>
                    <a:cxn ang="0">
                      <a:pos x="218" y="221"/>
                    </a:cxn>
                    <a:cxn ang="0">
                      <a:pos x="164" y="223"/>
                    </a:cxn>
                    <a:cxn ang="0">
                      <a:pos x="111" y="223"/>
                    </a:cxn>
                    <a:cxn ang="0">
                      <a:pos x="2" y="220"/>
                    </a:cxn>
                    <a:cxn ang="0">
                      <a:pos x="0" y="220"/>
                    </a:cxn>
                    <a:cxn ang="0">
                      <a:pos x="0" y="201"/>
                    </a:cxn>
                    <a:cxn ang="0">
                      <a:pos x="2" y="181"/>
                    </a:cxn>
                    <a:cxn ang="0">
                      <a:pos x="2" y="4"/>
                    </a:cxn>
                    <a:cxn ang="0">
                      <a:pos x="75" y="6"/>
                    </a:cxn>
                    <a:cxn ang="0">
                      <a:pos x="200" y="6"/>
                    </a:cxn>
                    <a:cxn ang="0">
                      <a:pos x="252" y="4"/>
                    </a:cxn>
                    <a:cxn ang="0">
                      <a:pos x="296" y="3"/>
                    </a:cxn>
                    <a:cxn ang="0">
                      <a:pos x="330" y="1"/>
                    </a:cxn>
                    <a:cxn ang="0">
                      <a:pos x="357" y="1"/>
                    </a:cxn>
                    <a:cxn ang="0">
                      <a:pos x="372" y="0"/>
                    </a:cxn>
                  </a:cxnLst>
                  <a:rect l="0" t="0" r="r" b="b"/>
                  <a:pathLst>
                    <a:path w="426" h="223">
                      <a:moveTo>
                        <a:pt x="372" y="0"/>
                      </a:moveTo>
                      <a:lnTo>
                        <a:pt x="377" y="0"/>
                      </a:lnTo>
                      <a:lnTo>
                        <a:pt x="380" y="3"/>
                      </a:lnTo>
                      <a:lnTo>
                        <a:pt x="382" y="6"/>
                      </a:lnTo>
                      <a:lnTo>
                        <a:pt x="383" y="7"/>
                      </a:lnTo>
                      <a:lnTo>
                        <a:pt x="387" y="7"/>
                      </a:lnTo>
                      <a:lnTo>
                        <a:pt x="388" y="6"/>
                      </a:lnTo>
                      <a:lnTo>
                        <a:pt x="391" y="4"/>
                      </a:lnTo>
                      <a:lnTo>
                        <a:pt x="393" y="3"/>
                      </a:lnTo>
                      <a:lnTo>
                        <a:pt x="394" y="4"/>
                      </a:lnTo>
                      <a:lnTo>
                        <a:pt x="394" y="6"/>
                      </a:lnTo>
                      <a:lnTo>
                        <a:pt x="396" y="7"/>
                      </a:lnTo>
                      <a:lnTo>
                        <a:pt x="396" y="10"/>
                      </a:lnTo>
                      <a:lnTo>
                        <a:pt x="394" y="14"/>
                      </a:lnTo>
                      <a:lnTo>
                        <a:pt x="393" y="15"/>
                      </a:lnTo>
                      <a:lnTo>
                        <a:pt x="391" y="18"/>
                      </a:lnTo>
                      <a:lnTo>
                        <a:pt x="388" y="20"/>
                      </a:lnTo>
                      <a:lnTo>
                        <a:pt x="385" y="26"/>
                      </a:lnTo>
                      <a:lnTo>
                        <a:pt x="388" y="35"/>
                      </a:lnTo>
                      <a:lnTo>
                        <a:pt x="394" y="42"/>
                      </a:lnTo>
                      <a:lnTo>
                        <a:pt x="404" y="48"/>
                      </a:lnTo>
                      <a:lnTo>
                        <a:pt x="412" y="54"/>
                      </a:lnTo>
                      <a:lnTo>
                        <a:pt x="415" y="64"/>
                      </a:lnTo>
                      <a:lnTo>
                        <a:pt x="426" y="212"/>
                      </a:lnTo>
                      <a:lnTo>
                        <a:pt x="421" y="212"/>
                      </a:lnTo>
                      <a:lnTo>
                        <a:pt x="405" y="214"/>
                      </a:lnTo>
                      <a:lnTo>
                        <a:pt x="380" y="215"/>
                      </a:lnTo>
                      <a:lnTo>
                        <a:pt x="349" y="217"/>
                      </a:lnTo>
                      <a:lnTo>
                        <a:pt x="310" y="218"/>
                      </a:lnTo>
                      <a:lnTo>
                        <a:pt x="266" y="220"/>
                      </a:lnTo>
                      <a:lnTo>
                        <a:pt x="218" y="221"/>
                      </a:lnTo>
                      <a:lnTo>
                        <a:pt x="164" y="223"/>
                      </a:lnTo>
                      <a:lnTo>
                        <a:pt x="111" y="223"/>
                      </a:lnTo>
                      <a:lnTo>
                        <a:pt x="2" y="220"/>
                      </a:lnTo>
                      <a:lnTo>
                        <a:pt x="0" y="220"/>
                      </a:lnTo>
                      <a:lnTo>
                        <a:pt x="0" y="201"/>
                      </a:lnTo>
                      <a:lnTo>
                        <a:pt x="2" y="181"/>
                      </a:lnTo>
                      <a:lnTo>
                        <a:pt x="2" y="4"/>
                      </a:lnTo>
                      <a:lnTo>
                        <a:pt x="75" y="6"/>
                      </a:lnTo>
                      <a:lnTo>
                        <a:pt x="200" y="6"/>
                      </a:lnTo>
                      <a:lnTo>
                        <a:pt x="252" y="4"/>
                      </a:lnTo>
                      <a:lnTo>
                        <a:pt x="296" y="3"/>
                      </a:lnTo>
                      <a:lnTo>
                        <a:pt x="330" y="1"/>
                      </a:lnTo>
                      <a:lnTo>
                        <a:pt x="357" y="1"/>
                      </a:lnTo>
                      <a:lnTo>
                        <a:pt x="372" y="0"/>
                      </a:lnTo>
                      <a:close/>
                    </a:path>
                  </a:pathLst>
                </a:custGeom>
                <a:grpFill/>
                <a:ln w="6350" cmpd="sng">
                  <a:solidFill>
                    <a:schemeClr val="bg2"/>
                  </a:solidFill>
                  <a:round/>
                  <a:headEnd/>
                  <a:tailEnd/>
                </a:ln>
              </p:spPr>
              <p:txBody>
                <a:bodyPr/>
                <a:lstStyle/>
                <a:p>
                  <a:endParaRPr lang="en-US"/>
                </a:p>
              </p:txBody>
            </p:sp>
            <p:sp>
              <p:nvSpPr>
                <p:cNvPr id="127" name="Freeform 126"/>
                <p:cNvSpPr>
                  <a:spLocks/>
                </p:cNvSpPr>
                <p:nvPr/>
              </p:nvSpPr>
              <p:spPr bwMode="gray">
                <a:xfrm>
                  <a:off x="1922462" y="3568700"/>
                  <a:ext cx="26987" cy="17462"/>
                </a:xfrm>
                <a:custGeom>
                  <a:avLst/>
                  <a:gdLst/>
                  <a:ahLst/>
                  <a:cxnLst>
                    <a:cxn ang="0">
                      <a:pos x="28" y="0"/>
                    </a:cxn>
                    <a:cxn ang="0">
                      <a:pos x="29" y="2"/>
                    </a:cxn>
                    <a:cxn ang="0">
                      <a:pos x="29" y="3"/>
                    </a:cxn>
                    <a:cxn ang="0">
                      <a:pos x="31" y="7"/>
                    </a:cxn>
                    <a:cxn ang="0">
                      <a:pos x="33" y="8"/>
                    </a:cxn>
                    <a:cxn ang="0">
                      <a:pos x="33" y="10"/>
                    </a:cxn>
                    <a:cxn ang="0">
                      <a:pos x="26" y="24"/>
                    </a:cxn>
                    <a:cxn ang="0">
                      <a:pos x="20" y="24"/>
                    </a:cxn>
                    <a:cxn ang="0">
                      <a:pos x="11" y="21"/>
                    </a:cxn>
                    <a:cxn ang="0">
                      <a:pos x="4" y="18"/>
                    </a:cxn>
                    <a:cxn ang="0">
                      <a:pos x="0" y="13"/>
                    </a:cxn>
                    <a:cxn ang="0">
                      <a:pos x="6" y="7"/>
                    </a:cxn>
                    <a:cxn ang="0">
                      <a:pos x="15" y="2"/>
                    </a:cxn>
                    <a:cxn ang="0">
                      <a:pos x="28" y="0"/>
                    </a:cxn>
                  </a:cxnLst>
                  <a:rect l="0" t="0" r="r" b="b"/>
                  <a:pathLst>
                    <a:path w="33" h="24">
                      <a:moveTo>
                        <a:pt x="28" y="0"/>
                      </a:moveTo>
                      <a:lnTo>
                        <a:pt x="29" y="2"/>
                      </a:lnTo>
                      <a:lnTo>
                        <a:pt x="29" y="3"/>
                      </a:lnTo>
                      <a:lnTo>
                        <a:pt x="31" y="7"/>
                      </a:lnTo>
                      <a:lnTo>
                        <a:pt x="33" y="8"/>
                      </a:lnTo>
                      <a:lnTo>
                        <a:pt x="33" y="10"/>
                      </a:lnTo>
                      <a:lnTo>
                        <a:pt x="26" y="24"/>
                      </a:lnTo>
                      <a:lnTo>
                        <a:pt x="20" y="24"/>
                      </a:lnTo>
                      <a:lnTo>
                        <a:pt x="11" y="21"/>
                      </a:lnTo>
                      <a:lnTo>
                        <a:pt x="4" y="18"/>
                      </a:lnTo>
                      <a:lnTo>
                        <a:pt x="0" y="13"/>
                      </a:lnTo>
                      <a:lnTo>
                        <a:pt x="6" y="7"/>
                      </a:lnTo>
                      <a:lnTo>
                        <a:pt x="15" y="2"/>
                      </a:lnTo>
                      <a:lnTo>
                        <a:pt x="28" y="0"/>
                      </a:lnTo>
                      <a:close/>
                    </a:path>
                  </a:pathLst>
                </a:custGeom>
                <a:grpFill/>
                <a:ln w="6350" cmpd="sng">
                  <a:solidFill>
                    <a:schemeClr val="bg2"/>
                  </a:solidFill>
                  <a:round/>
                  <a:headEnd/>
                  <a:tailEnd/>
                </a:ln>
              </p:spPr>
              <p:txBody>
                <a:bodyPr/>
                <a:lstStyle/>
                <a:p>
                  <a:endParaRPr lang="en-US"/>
                </a:p>
              </p:txBody>
            </p:sp>
            <p:sp>
              <p:nvSpPr>
                <p:cNvPr id="128" name="Freeform 127"/>
                <p:cNvSpPr>
                  <a:spLocks/>
                </p:cNvSpPr>
                <p:nvPr/>
              </p:nvSpPr>
              <p:spPr bwMode="gray">
                <a:xfrm>
                  <a:off x="2006600" y="3597275"/>
                  <a:ext cx="30162" cy="26987"/>
                </a:xfrm>
                <a:custGeom>
                  <a:avLst/>
                  <a:gdLst/>
                  <a:ahLst/>
                  <a:cxnLst>
                    <a:cxn ang="0">
                      <a:pos x="12" y="0"/>
                    </a:cxn>
                    <a:cxn ang="0">
                      <a:pos x="15" y="0"/>
                    </a:cxn>
                    <a:cxn ang="0">
                      <a:pos x="17" y="1"/>
                    </a:cxn>
                    <a:cxn ang="0">
                      <a:pos x="20" y="6"/>
                    </a:cxn>
                    <a:cxn ang="0">
                      <a:pos x="20" y="8"/>
                    </a:cxn>
                    <a:cxn ang="0">
                      <a:pos x="23" y="11"/>
                    </a:cxn>
                    <a:cxn ang="0">
                      <a:pos x="25" y="14"/>
                    </a:cxn>
                    <a:cxn ang="0">
                      <a:pos x="28" y="17"/>
                    </a:cxn>
                    <a:cxn ang="0">
                      <a:pos x="32" y="20"/>
                    </a:cxn>
                    <a:cxn ang="0">
                      <a:pos x="34" y="22"/>
                    </a:cxn>
                    <a:cxn ang="0">
                      <a:pos x="34" y="23"/>
                    </a:cxn>
                    <a:cxn ang="0">
                      <a:pos x="35" y="25"/>
                    </a:cxn>
                    <a:cxn ang="0">
                      <a:pos x="35" y="26"/>
                    </a:cxn>
                    <a:cxn ang="0">
                      <a:pos x="37" y="28"/>
                    </a:cxn>
                    <a:cxn ang="0">
                      <a:pos x="37" y="31"/>
                    </a:cxn>
                    <a:cxn ang="0">
                      <a:pos x="35" y="33"/>
                    </a:cxn>
                    <a:cxn ang="0">
                      <a:pos x="32" y="33"/>
                    </a:cxn>
                    <a:cxn ang="0">
                      <a:pos x="29" y="31"/>
                    </a:cxn>
                    <a:cxn ang="0">
                      <a:pos x="25" y="30"/>
                    </a:cxn>
                    <a:cxn ang="0">
                      <a:pos x="18" y="26"/>
                    </a:cxn>
                    <a:cxn ang="0">
                      <a:pos x="12" y="26"/>
                    </a:cxn>
                    <a:cxn ang="0">
                      <a:pos x="9" y="28"/>
                    </a:cxn>
                    <a:cxn ang="0">
                      <a:pos x="1" y="17"/>
                    </a:cxn>
                    <a:cxn ang="0">
                      <a:pos x="0" y="6"/>
                    </a:cxn>
                    <a:cxn ang="0">
                      <a:pos x="9" y="6"/>
                    </a:cxn>
                    <a:cxn ang="0">
                      <a:pos x="9" y="3"/>
                    </a:cxn>
                    <a:cxn ang="0">
                      <a:pos x="12" y="0"/>
                    </a:cxn>
                  </a:cxnLst>
                  <a:rect l="0" t="0" r="r" b="b"/>
                  <a:pathLst>
                    <a:path w="37" h="33">
                      <a:moveTo>
                        <a:pt x="12" y="0"/>
                      </a:moveTo>
                      <a:lnTo>
                        <a:pt x="15" y="0"/>
                      </a:lnTo>
                      <a:lnTo>
                        <a:pt x="17" y="1"/>
                      </a:lnTo>
                      <a:lnTo>
                        <a:pt x="20" y="6"/>
                      </a:lnTo>
                      <a:lnTo>
                        <a:pt x="20" y="8"/>
                      </a:lnTo>
                      <a:lnTo>
                        <a:pt x="23" y="11"/>
                      </a:lnTo>
                      <a:lnTo>
                        <a:pt x="25" y="14"/>
                      </a:lnTo>
                      <a:lnTo>
                        <a:pt x="28" y="17"/>
                      </a:lnTo>
                      <a:lnTo>
                        <a:pt x="32" y="20"/>
                      </a:lnTo>
                      <a:lnTo>
                        <a:pt x="34" y="22"/>
                      </a:lnTo>
                      <a:lnTo>
                        <a:pt x="34" y="23"/>
                      </a:lnTo>
                      <a:lnTo>
                        <a:pt x="35" y="25"/>
                      </a:lnTo>
                      <a:lnTo>
                        <a:pt x="35" y="26"/>
                      </a:lnTo>
                      <a:lnTo>
                        <a:pt x="37" y="28"/>
                      </a:lnTo>
                      <a:lnTo>
                        <a:pt x="37" y="31"/>
                      </a:lnTo>
                      <a:lnTo>
                        <a:pt x="35" y="33"/>
                      </a:lnTo>
                      <a:lnTo>
                        <a:pt x="32" y="33"/>
                      </a:lnTo>
                      <a:lnTo>
                        <a:pt x="29" y="31"/>
                      </a:lnTo>
                      <a:lnTo>
                        <a:pt x="25" y="30"/>
                      </a:lnTo>
                      <a:lnTo>
                        <a:pt x="18" y="26"/>
                      </a:lnTo>
                      <a:lnTo>
                        <a:pt x="12" y="26"/>
                      </a:lnTo>
                      <a:lnTo>
                        <a:pt x="9" y="28"/>
                      </a:lnTo>
                      <a:lnTo>
                        <a:pt x="1" y="17"/>
                      </a:lnTo>
                      <a:lnTo>
                        <a:pt x="0" y="6"/>
                      </a:lnTo>
                      <a:lnTo>
                        <a:pt x="9" y="6"/>
                      </a:lnTo>
                      <a:lnTo>
                        <a:pt x="9" y="3"/>
                      </a:lnTo>
                      <a:lnTo>
                        <a:pt x="12" y="0"/>
                      </a:lnTo>
                      <a:close/>
                    </a:path>
                  </a:pathLst>
                </a:custGeom>
                <a:grpFill/>
                <a:ln w="6350" cmpd="sng">
                  <a:solidFill>
                    <a:schemeClr val="bg2"/>
                  </a:solidFill>
                  <a:round/>
                  <a:headEnd/>
                  <a:tailEnd/>
                </a:ln>
              </p:spPr>
              <p:txBody>
                <a:bodyPr/>
                <a:lstStyle/>
                <a:p>
                  <a:endParaRPr lang="en-US"/>
                </a:p>
              </p:txBody>
            </p:sp>
            <p:sp>
              <p:nvSpPr>
                <p:cNvPr id="129" name="Freeform 128"/>
                <p:cNvSpPr>
                  <a:spLocks/>
                </p:cNvSpPr>
                <p:nvPr/>
              </p:nvSpPr>
              <p:spPr bwMode="gray">
                <a:xfrm>
                  <a:off x="2057400" y="3622675"/>
                  <a:ext cx="28575" cy="12700"/>
                </a:xfrm>
                <a:custGeom>
                  <a:avLst/>
                  <a:gdLst/>
                  <a:ahLst/>
                  <a:cxnLst>
                    <a:cxn ang="0">
                      <a:pos x="3" y="0"/>
                    </a:cxn>
                    <a:cxn ang="0">
                      <a:pos x="6" y="0"/>
                    </a:cxn>
                    <a:cxn ang="0">
                      <a:pos x="9" y="2"/>
                    </a:cxn>
                    <a:cxn ang="0">
                      <a:pos x="14" y="2"/>
                    </a:cxn>
                    <a:cxn ang="0">
                      <a:pos x="17" y="3"/>
                    </a:cxn>
                    <a:cxn ang="0">
                      <a:pos x="29" y="3"/>
                    </a:cxn>
                    <a:cxn ang="0">
                      <a:pos x="32" y="5"/>
                    </a:cxn>
                    <a:cxn ang="0">
                      <a:pos x="36" y="5"/>
                    </a:cxn>
                    <a:cxn ang="0">
                      <a:pos x="36" y="8"/>
                    </a:cxn>
                    <a:cxn ang="0">
                      <a:pos x="34" y="10"/>
                    </a:cxn>
                    <a:cxn ang="0">
                      <a:pos x="31" y="11"/>
                    </a:cxn>
                    <a:cxn ang="0">
                      <a:pos x="28" y="14"/>
                    </a:cxn>
                    <a:cxn ang="0">
                      <a:pos x="25" y="14"/>
                    </a:cxn>
                    <a:cxn ang="0">
                      <a:pos x="23" y="16"/>
                    </a:cxn>
                    <a:cxn ang="0">
                      <a:pos x="0" y="10"/>
                    </a:cxn>
                    <a:cxn ang="0">
                      <a:pos x="3" y="0"/>
                    </a:cxn>
                  </a:cxnLst>
                  <a:rect l="0" t="0" r="r" b="b"/>
                  <a:pathLst>
                    <a:path w="36" h="16">
                      <a:moveTo>
                        <a:pt x="3" y="0"/>
                      </a:moveTo>
                      <a:lnTo>
                        <a:pt x="6" y="0"/>
                      </a:lnTo>
                      <a:lnTo>
                        <a:pt x="9" y="2"/>
                      </a:lnTo>
                      <a:lnTo>
                        <a:pt x="14" y="2"/>
                      </a:lnTo>
                      <a:lnTo>
                        <a:pt x="17" y="3"/>
                      </a:lnTo>
                      <a:lnTo>
                        <a:pt x="29" y="3"/>
                      </a:lnTo>
                      <a:lnTo>
                        <a:pt x="32" y="5"/>
                      </a:lnTo>
                      <a:lnTo>
                        <a:pt x="36" y="5"/>
                      </a:lnTo>
                      <a:lnTo>
                        <a:pt x="36" y="8"/>
                      </a:lnTo>
                      <a:lnTo>
                        <a:pt x="34" y="10"/>
                      </a:lnTo>
                      <a:lnTo>
                        <a:pt x="31" y="11"/>
                      </a:lnTo>
                      <a:lnTo>
                        <a:pt x="28" y="14"/>
                      </a:lnTo>
                      <a:lnTo>
                        <a:pt x="25" y="14"/>
                      </a:lnTo>
                      <a:lnTo>
                        <a:pt x="23" y="16"/>
                      </a:lnTo>
                      <a:lnTo>
                        <a:pt x="0" y="10"/>
                      </a:lnTo>
                      <a:lnTo>
                        <a:pt x="3" y="0"/>
                      </a:lnTo>
                      <a:close/>
                    </a:path>
                  </a:pathLst>
                </a:custGeom>
                <a:grpFill/>
                <a:ln w="6350" cmpd="sng">
                  <a:solidFill>
                    <a:schemeClr val="bg2"/>
                  </a:solidFill>
                  <a:round/>
                  <a:headEnd/>
                  <a:tailEnd/>
                </a:ln>
              </p:spPr>
              <p:txBody>
                <a:bodyPr/>
                <a:lstStyle/>
                <a:p>
                  <a:endParaRPr lang="en-US"/>
                </a:p>
              </p:txBody>
            </p:sp>
            <p:sp>
              <p:nvSpPr>
                <p:cNvPr id="130" name="Freeform 129"/>
                <p:cNvSpPr>
                  <a:spLocks/>
                </p:cNvSpPr>
                <p:nvPr/>
              </p:nvSpPr>
              <p:spPr bwMode="gray">
                <a:xfrm>
                  <a:off x="2090737" y="3636963"/>
                  <a:ext cx="36512" cy="23812"/>
                </a:xfrm>
                <a:custGeom>
                  <a:avLst/>
                  <a:gdLst/>
                  <a:ahLst/>
                  <a:cxnLst>
                    <a:cxn ang="0">
                      <a:pos x="1" y="0"/>
                    </a:cxn>
                    <a:cxn ang="0">
                      <a:pos x="3" y="0"/>
                    </a:cxn>
                    <a:cxn ang="0">
                      <a:pos x="6" y="2"/>
                    </a:cxn>
                    <a:cxn ang="0">
                      <a:pos x="11" y="3"/>
                    </a:cxn>
                    <a:cxn ang="0">
                      <a:pos x="14" y="5"/>
                    </a:cxn>
                    <a:cxn ang="0">
                      <a:pos x="16" y="5"/>
                    </a:cxn>
                    <a:cxn ang="0">
                      <a:pos x="17" y="7"/>
                    </a:cxn>
                    <a:cxn ang="0">
                      <a:pos x="28" y="7"/>
                    </a:cxn>
                    <a:cxn ang="0">
                      <a:pos x="37" y="13"/>
                    </a:cxn>
                    <a:cxn ang="0">
                      <a:pos x="44" y="19"/>
                    </a:cxn>
                    <a:cxn ang="0">
                      <a:pos x="45" y="22"/>
                    </a:cxn>
                    <a:cxn ang="0">
                      <a:pos x="45" y="24"/>
                    </a:cxn>
                    <a:cxn ang="0">
                      <a:pos x="42" y="27"/>
                    </a:cxn>
                    <a:cxn ang="0">
                      <a:pos x="39" y="28"/>
                    </a:cxn>
                    <a:cxn ang="0">
                      <a:pos x="31" y="28"/>
                    </a:cxn>
                    <a:cxn ang="0">
                      <a:pos x="28" y="32"/>
                    </a:cxn>
                    <a:cxn ang="0">
                      <a:pos x="22" y="32"/>
                    </a:cxn>
                    <a:cxn ang="0">
                      <a:pos x="17" y="27"/>
                    </a:cxn>
                    <a:cxn ang="0">
                      <a:pos x="16" y="21"/>
                    </a:cxn>
                    <a:cxn ang="0">
                      <a:pos x="12" y="18"/>
                    </a:cxn>
                    <a:cxn ang="0">
                      <a:pos x="6" y="14"/>
                    </a:cxn>
                    <a:cxn ang="0">
                      <a:pos x="5" y="13"/>
                    </a:cxn>
                    <a:cxn ang="0">
                      <a:pos x="1" y="11"/>
                    </a:cxn>
                    <a:cxn ang="0">
                      <a:pos x="1" y="10"/>
                    </a:cxn>
                    <a:cxn ang="0">
                      <a:pos x="0" y="8"/>
                    </a:cxn>
                    <a:cxn ang="0">
                      <a:pos x="0" y="2"/>
                    </a:cxn>
                    <a:cxn ang="0">
                      <a:pos x="1" y="0"/>
                    </a:cxn>
                  </a:cxnLst>
                  <a:rect l="0" t="0" r="r" b="b"/>
                  <a:pathLst>
                    <a:path w="45" h="32">
                      <a:moveTo>
                        <a:pt x="1" y="0"/>
                      </a:moveTo>
                      <a:lnTo>
                        <a:pt x="3" y="0"/>
                      </a:lnTo>
                      <a:lnTo>
                        <a:pt x="6" y="2"/>
                      </a:lnTo>
                      <a:lnTo>
                        <a:pt x="11" y="3"/>
                      </a:lnTo>
                      <a:lnTo>
                        <a:pt x="14" y="5"/>
                      </a:lnTo>
                      <a:lnTo>
                        <a:pt x="16" y="5"/>
                      </a:lnTo>
                      <a:lnTo>
                        <a:pt x="17" y="7"/>
                      </a:lnTo>
                      <a:lnTo>
                        <a:pt x="28" y="7"/>
                      </a:lnTo>
                      <a:lnTo>
                        <a:pt x="37" y="13"/>
                      </a:lnTo>
                      <a:lnTo>
                        <a:pt x="44" y="19"/>
                      </a:lnTo>
                      <a:lnTo>
                        <a:pt x="45" y="22"/>
                      </a:lnTo>
                      <a:lnTo>
                        <a:pt x="45" y="24"/>
                      </a:lnTo>
                      <a:lnTo>
                        <a:pt x="42" y="27"/>
                      </a:lnTo>
                      <a:lnTo>
                        <a:pt x="39" y="28"/>
                      </a:lnTo>
                      <a:lnTo>
                        <a:pt x="31" y="28"/>
                      </a:lnTo>
                      <a:lnTo>
                        <a:pt x="28" y="32"/>
                      </a:lnTo>
                      <a:lnTo>
                        <a:pt x="22" y="32"/>
                      </a:lnTo>
                      <a:lnTo>
                        <a:pt x="17" y="27"/>
                      </a:lnTo>
                      <a:lnTo>
                        <a:pt x="16" y="21"/>
                      </a:lnTo>
                      <a:lnTo>
                        <a:pt x="12" y="18"/>
                      </a:lnTo>
                      <a:lnTo>
                        <a:pt x="6" y="14"/>
                      </a:lnTo>
                      <a:lnTo>
                        <a:pt x="5" y="13"/>
                      </a:lnTo>
                      <a:lnTo>
                        <a:pt x="1" y="11"/>
                      </a:lnTo>
                      <a:lnTo>
                        <a:pt x="1" y="10"/>
                      </a:lnTo>
                      <a:lnTo>
                        <a:pt x="0" y="8"/>
                      </a:lnTo>
                      <a:lnTo>
                        <a:pt x="0" y="2"/>
                      </a:lnTo>
                      <a:lnTo>
                        <a:pt x="1" y="0"/>
                      </a:lnTo>
                      <a:close/>
                    </a:path>
                  </a:pathLst>
                </a:custGeom>
                <a:grpFill/>
                <a:ln w="6350" cmpd="sng">
                  <a:solidFill>
                    <a:schemeClr val="bg2"/>
                  </a:solidFill>
                  <a:round/>
                  <a:headEnd/>
                  <a:tailEnd/>
                </a:ln>
              </p:spPr>
              <p:txBody>
                <a:bodyPr/>
                <a:lstStyle/>
                <a:p>
                  <a:endParaRPr lang="en-US"/>
                </a:p>
              </p:txBody>
            </p:sp>
            <p:sp>
              <p:nvSpPr>
                <p:cNvPr id="131" name="Freeform 130"/>
                <p:cNvSpPr>
                  <a:spLocks/>
                </p:cNvSpPr>
                <p:nvPr/>
              </p:nvSpPr>
              <p:spPr bwMode="gray">
                <a:xfrm>
                  <a:off x="2120900" y="3676650"/>
                  <a:ext cx="69850" cy="76200"/>
                </a:xfrm>
                <a:custGeom>
                  <a:avLst/>
                  <a:gdLst/>
                  <a:ahLst/>
                  <a:cxnLst>
                    <a:cxn ang="0">
                      <a:pos x="17" y="0"/>
                    </a:cxn>
                    <a:cxn ang="0">
                      <a:pos x="27" y="10"/>
                    </a:cxn>
                    <a:cxn ang="0">
                      <a:pos x="59" y="24"/>
                    </a:cxn>
                    <a:cxn ang="0">
                      <a:pos x="69" y="28"/>
                    </a:cxn>
                    <a:cxn ang="0">
                      <a:pos x="69" y="38"/>
                    </a:cxn>
                    <a:cxn ang="0">
                      <a:pos x="78" y="50"/>
                    </a:cxn>
                    <a:cxn ang="0">
                      <a:pos x="80" y="50"/>
                    </a:cxn>
                    <a:cxn ang="0">
                      <a:pos x="86" y="57"/>
                    </a:cxn>
                    <a:cxn ang="0">
                      <a:pos x="86" y="58"/>
                    </a:cxn>
                    <a:cxn ang="0">
                      <a:pos x="84" y="61"/>
                    </a:cxn>
                    <a:cxn ang="0">
                      <a:pos x="75" y="68"/>
                    </a:cxn>
                    <a:cxn ang="0">
                      <a:pos x="70" y="69"/>
                    </a:cxn>
                    <a:cxn ang="0">
                      <a:pos x="63" y="71"/>
                    </a:cxn>
                    <a:cxn ang="0">
                      <a:pos x="50" y="74"/>
                    </a:cxn>
                    <a:cxn ang="0">
                      <a:pos x="39" y="83"/>
                    </a:cxn>
                    <a:cxn ang="0">
                      <a:pos x="30" y="97"/>
                    </a:cxn>
                    <a:cxn ang="0">
                      <a:pos x="28" y="97"/>
                    </a:cxn>
                    <a:cxn ang="0">
                      <a:pos x="23" y="94"/>
                    </a:cxn>
                    <a:cxn ang="0">
                      <a:pos x="17" y="89"/>
                    </a:cxn>
                    <a:cxn ang="0">
                      <a:pos x="12" y="83"/>
                    </a:cxn>
                    <a:cxn ang="0">
                      <a:pos x="11" y="71"/>
                    </a:cxn>
                    <a:cxn ang="0">
                      <a:pos x="11" y="69"/>
                    </a:cxn>
                    <a:cxn ang="0">
                      <a:pos x="12" y="68"/>
                    </a:cxn>
                    <a:cxn ang="0">
                      <a:pos x="12" y="61"/>
                    </a:cxn>
                    <a:cxn ang="0">
                      <a:pos x="11" y="58"/>
                    </a:cxn>
                    <a:cxn ang="0">
                      <a:pos x="9" y="53"/>
                    </a:cxn>
                    <a:cxn ang="0">
                      <a:pos x="5" y="49"/>
                    </a:cxn>
                    <a:cxn ang="0">
                      <a:pos x="5" y="47"/>
                    </a:cxn>
                    <a:cxn ang="0">
                      <a:pos x="2" y="44"/>
                    </a:cxn>
                    <a:cxn ang="0">
                      <a:pos x="2" y="41"/>
                    </a:cxn>
                    <a:cxn ang="0">
                      <a:pos x="0" y="38"/>
                    </a:cxn>
                    <a:cxn ang="0">
                      <a:pos x="2" y="36"/>
                    </a:cxn>
                    <a:cxn ang="0">
                      <a:pos x="2" y="33"/>
                    </a:cxn>
                    <a:cxn ang="0">
                      <a:pos x="5" y="32"/>
                    </a:cxn>
                    <a:cxn ang="0">
                      <a:pos x="9" y="32"/>
                    </a:cxn>
                    <a:cxn ang="0">
                      <a:pos x="11" y="33"/>
                    </a:cxn>
                    <a:cxn ang="0">
                      <a:pos x="14" y="33"/>
                    </a:cxn>
                    <a:cxn ang="0">
                      <a:pos x="14" y="30"/>
                    </a:cxn>
                    <a:cxn ang="0">
                      <a:pos x="16" y="27"/>
                    </a:cxn>
                    <a:cxn ang="0">
                      <a:pos x="16" y="13"/>
                    </a:cxn>
                    <a:cxn ang="0">
                      <a:pos x="14" y="10"/>
                    </a:cxn>
                    <a:cxn ang="0">
                      <a:pos x="12" y="8"/>
                    </a:cxn>
                    <a:cxn ang="0">
                      <a:pos x="17" y="0"/>
                    </a:cxn>
                  </a:cxnLst>
                  <a:rect l="0" t="0" r="r" b="b"/>
                  <a:pathLst>
                    <a:path w="86" h="97">
                      <a:moveTo>
                        <a:pt x="17" y="0"/>
                      </a:moveTo>
                      <a:lnTo>
                        <a:pt x="27" y="10"/>
                      </a:lnTo>
                      <a:lnTo>
                        <a:pt x="59" y="24"/>
                      </a:lnTo>
                      <a:lnTo>
                        <a:pt x="69" y="28"/>
                      </a:lnTo>
                      <a:lnTo>
                        <a:pt x="69" y="38"/>
                      </a:lnTo>
                      <a:lnTo>
                        <a:pt x="78" y="50"/>
                      </a:lnTo>
                      <a:lnTo>
                        <a:pt x="80" y="50"/>
                      </a:lnTo>
                      <a:lnTo>
                        <a:pt x="86" y="57"/>
                      </a:lnTo>
                      <a:lnTo>
                        <a:pt x="86" y="58"/>
                      </a:lnTo>
                      <a:lnTo>
                        <a:pt x="84" y="61"/>
                      </a:lnTo>
                      <a:lnTo>
                        <a:pt x="75" y="68"/>
                      </a:lnTo>
                      <a:lnTo>
                        <a:pt x="70" y="69"/>
                      </a:lnTo>
                      <a:lnTo>
                        <a:pt x="63" y="71"/>
                      </a:lnTo>
                      <a:lnTo>
                        <a:pt x="50" y="74"/>
                      </a:lnTo>
                      <a:lnTo>
                        <a:pt x="39" y="83"/>
                      </a:lnTo>
                      <a:lnTo>
                        <a:pt x="30" y="97"/>
                      </a:lnTo>
                      <a:lnTo>
                        <a:pt x="28" y="97"/>
                      </a:lnTo>
                      <a:lnTo>
                        <a:pt x="23" y="94"/>
                      </a:lnTo>
                      <a:lnTo>
                        <a:pt x="17" y="89"/>
                      </a:lnTo>
                      <a:lnTo>
                        <a:pt x="12" y="83"/>
                      </a:lnTo>
                      <a:lnTo>
                        <a:pt x="11" y="71"/>
                      </a:lnTo>
                      <a:lnTo>
                        <a:pt x="11" y="69"/>
                      </a:lnTo>
                      <a:lnTo>
                        <a:pt x="12" y="68"/>
                      </a:lnTo>
                      <a:lnTo>
                        <a:pt x="12" y="61"/>
                      </a:lnTo>
                      <a:lnTo>
                        <a:pt x="11" y="58"/>
                      </a:lnTo>
                      <a:lnTo>
                        <a:pt x="9" y="53"/>
                      </a:lnTo>
                      <a:lnTo>
                        <a:pt x="5" y="49"/>
                      </a:lnTo>
                      <a:lnTo>
                        <a:pt x="5" y="47"/>
                      </a:lnTo>
                      <a:lnTo>
                        <a:pt x="2" y="44"/>
                      </a:lnTo>
                      <a:lnTo>
                        <a:pt x="2" y="41"/>
                      </a:lnTo>
                      <a:lnTo>
                        <a:pt x="0" y="38"/>
                      </a:lnTo>
                      <a:lnTo>
                        <a:pt x="2" y="36"/>
                      </a:lnTo>
                      <a:lnTo>
                        <a:pt x="2" y="33"/>
                      </a:lnTo>
                      <a:lnTo>
                        <a:pt x="5" y="32"/>
                      </a:lnTo>
                      <a:lnTo>
                        <a:pt x="9" y="32"/>
                      </a:lnTo>
                      <a:lnTo>
                        <a:pt x="11" y="33"/>
                      </a:lnTo>
                      <a:lnTo>
                        <a:pt x="14" y="33"/>
                      </a:lnTo>
                      <a:lnTo>
                        <a:pt x="14" y="30"/>
                      </a:lnTo>
                      <a:lnTo>
                        <a:pt x="16" y="27"/>
                      </a:lnTo>
                      <a:lnTo>
                        <a:pt x="16" y="13"/>
                      </a:lnTo>
                      <a:lnTo>
                        <a:pt x="14" y="10"/>
                      </a:lnTo>
                      <a:lnTo>
                        <a:pt x="12" y="8"/>
                      </a:lnTo>
                      <a:lnTo>
                        <a:pt x="17" y="0"/>
                      </a:lnTo>
                      <a:close/>
                    </a:path>
                  </a:pathLst>
                </a:custGeom>
                <a:grpFill/>
                <a:ln w="6350" cmpd="sng">
                  <a:solidFill>
                    <a:schemeClr val="bg2"/>
                  </a:solidFill>
                  <a:round/>
                  <a:headEnd/>
                  <a:tailEnd/>
                </a:ln>
              </p:spPr>
              <p:txBody>
                <a:bodyPr/>
                <a:lstStyle/>
                <a:p>
                  <a:endParaRPr lang="en-US"/>
                </a:p>
              </p:txBody>
            </p:sp>
            <p:sp>
              <p:nvSpPr>
                <p:cNvPr id="132" name="Freeform 131"/>
                <p:cNvSpPr>
                  <a:spLocks/>
                </p:cNvSpPr>
                <p:nvPr/>
              </p:nvSpPr>
              <p:spPr bwMode="gray">
                <a:xfrm>
                  <a:off x="2071687" y="3643313"/>
                  <a:ext cx="9525" cy="7937"/>
                </a:xfrm>
                <a:custGeom>
                  <a:avLst/>
                  <a:gdLst/>
                  <a:ahLst/>
                  <a:cxnLst>
                    <a:cxn ang="0">
                      <a:pos x="0" y="0"/>
                    </a:cxn>
                    <a:cxn ang="0">
                      <a:pos x="10" y="0"/>
                    </a:cxn>
                    <a:cxn ang="0">
                      <a:pos x="13" y="6"/>
                    </a:cxn>
                    <a:cxn ang="0">
                      <a:pos x="5" y="11"/>
                    </a:cxn>
                    <a:cxn ang="0">
                      <a:pos x="0" y="10"/>
                    </a:cxn>
                    <a:cxn ang="0">
                      <a:pos x="0" y="0"/>
                    </a:cxn>
                  </a:cxnLst>
                  <a:rect l="0" t="0" r="r" b="b"/>
                  <a:pathLst>
                    <a:path w="13" h="11">
                      <a:moveTo>
                        <a:pt x="0" y="0"/>
                      </a:moveTo>
                      <a:lnTo>
                        <a:pt x="10" y="0"/>
                      </a:lnTo>
                      <a:lnTo>
                        <a:pt x="13" y="6"/>
                      </a:lnTo>
                      <a:lnTo>
                        <a:pt x="5" y="11"/>
                      </a:lnTo>
                      <a:lnTo>
                        <a:pt x="0" y="10"/>
                      </a:lnTo>
                      <a:lnTo>
                        <a:pt x="0" y="0"/>
                      </a:lnTo>
                      <a:close/>
                    </a:path>
                  </a:pathLst>
                </a:custGeom>
                <a:grpFill/>
                <a:ln w="6350" cmpd="sng">
                  <a:solidFill>
                    <a:schemeClr val="bg2"/>
                  </a:solidFill>
                  <a:round/>
                  <a:headEnd/>
                  <a:tailEnd/>
                </a:ln>
              </p:spPr>
              <p:txBody>
                <a:bodyPr/>
                <a:lstStyle/>
                <a:p>
                  <a:endParaRPr lang="en-US"/>
                </a:p>
              </p:txBody>
            </p:sp>
            <p:sp>
              <p:nvSpPr>
                <p:cNvPr id="133" name="Freeform 132"/>
                <p:cNvSpPr>
                  <a:spLocks/>
                </p:cNvSpPr>
                <p:nvPr/>
              </p:nvSpPr>
              <p:spPr bwMode="gray">
                <a:xfrm>
                  <a:off x="2089150" y="3659188"/>
                  <a:ext cx="9525" cy="7937"/>
                </a:xfrm>
                <a:custGeom>
                  <a:avLst/>
                  <a:gdLst/>
                  <a:ahLst/>
                  <a:cxnLst>
                    <a:cxn ang="0">
                      <a:pos x="7" y="0"/>
                    </a:cxn>
                    <a:cxn ang="0">
                      <a:pos x="8" y="0"/>
                    </a:cxn>
                    <a:cxn ang="0">
                      <a:pos x="10" y="2"/>
                    </a:cxn>
                    <a:cxn ang="0">
                      <a:pos x="11" y="5"/>
                    </a:cxn>
                    <a:cxn ang="0">
                      <a:pos x="11" y="10"/>
                    </a:cxn>
                    <a:cxn ang="0">
                      <a:pos x="10" y="11"/>
                    </a:cxn>
                    <a:cxn ang="0">
                      <a:pos x="5" y="11"/>
                    </a:cxn>
                    <a:cxn ang="0">
                      <a:pos x="2" y="10"/>
                    </a:cxn>
                    <a:cxn ang="0">
                      <a:pos x="0" y="8"/>
                    </a:cxn>
                    <a:cxn ang="0">
                      <a:pos x="0" y="7"/>
                    </a:cxn>
                    <a:cxn ang="0">
                      <a:pos x="2" y="4"/>
                    </a:cxn>
                    <a:cxn ang="0">
                      <a:pos x="3" y="2"/>
                    </a:cxn>
                    <a:cxn ang="0">
                      <a:pos x="7" y="0"/>
                    </a:cxn>
                  </a:cxnLst>
                  <a:rect l="0" t="0" r="r" b="b"/>
                  <a:pathLst>
                    <a:path w="11" h="11">
                      <a:moveTo>
                        <a:pt x="7" y="0"/>
                      </a:moveTo>
                      <a:lnTo>
                        <a:pt x="8" y="0"/>
                      </a:lnTo>
                      <a:lnTo>
                        <a:pt x="10" y="2"/>
                      </a:lnTo>
                      <a:lnTo>
                        <a:pt x="11" y="5"/>
                      </a:lnTo>
                      <a:lnTo>
                        <a:pt x="11" y="10"/>
                      </a:lnTo>
                      <a:lnTo>
                        <a:pt x="10" y="11"/>
                      </a:lnTo>
                      <a:lnTo>
                        <a:pt x="5" y="11"/>
                      </a:lnTo>
                      <a:lnTo>
                        <a:pt x="2" y="10"/>
                      </a:lnTo>
                      <a:lnTo>
                        <a:pt x="0" y="8"/>
                      </a:lnTo>
                      <a:lnTo>
                        <a:pt x="0" y="7"/>
                      </a:lnTo>
                      <a:lnTo>
                        <a:pt x="2" y="4"/>
                      </a:lnTo>
                      <a:lnTo>
                        <a:pt x="3" y="2"/>
                      </a:lnTo>
                      <a:lnTo>
                        <a:pt x="7" y="0"/>
                      </a:lnTo>
                      <a:close/>
                    </a:path>
                  </a:pathLst>
                </a:custGeom>
                <a:grpFill/>
                <a:ln w="6350" cmpd="sng">
                  <a:solidFill>
                    <a:schemeClr val="bg2"/>
                  </a:solidFill>
                  <a:round/>
                  <a:headEnd/>
                  <a:tailEnd/>
                </a:ln>
              </p:spPr>
              <p:txBody>
                <a:bodyPr/>
                <a:lstStyle/>
                <a:p>
                  <a:endParaRPr lang="en-US"/>
                </a:p>
              </p:txBody>
            </p:sp>
            <p:sp>
              <p:nvSpPr>
                <p:cNvPr id="134" name="Freeform 133"/>
                <p:cNvSpPr>
                  <a:spLocks/>
                </p:cNvSpPr>
                <p:nvPr/>
              </p:nvSpPr>
              <p:spPr bwMode="gray">
                <a:xfrm>
                  <a:off x="1898650" y="3581400"/>
                  <a:ext cx="12700" cy="9525"/>
                </a:xfrm>
                <a:custGeom>
                  <a:avLst/>
                  <a:gdLst/>
                  <a:ahLst/>
                  <a:cxnLst>
                    <a:cxn ang="0">
                      <a:pos x="5" y="0"/>
                    </a:cxn>
                    <a:cxn ang="0">
                      <a:pos x="11" y="0"/>
                    </a:cxn>
                    <a:cxn ang="0">
                      <a:pos x="14" y="1"/>
                    </a:cxn>
                    <a:cxn ang="0">
                      <a:pos x="16" y="4"/>
                    </a:cxn>
                    <a:cxn ang="0">
                      <a:pos x="16" y="7"/>
                    </a:cxn>
                    <a:cxn ang="0">
                      <a:pos x="14" y="9"/>
                    </a:cxn>
                    <a:cxn ang="0">
                      <a:pos x="11" y="10"/>
                    </a:cxn>
                    <a:cxn ang="0">
                      <a:pos x="5" y="10"/>
                    </a:cxn>
                    <a:cxn ang="0">
                      <a:pos x="2" y="9"/>
                    </a:cxn>
                    <a:cxn ang="0">
                      <a:pos x="0" y="7"/>
                    </a:cxn>
                    <a:cxn ang="0">
                      <a:pos x="0" y="4"/>
                    </a:cxn>
                    <a:cxn ang="0">
                      <a:pos x="2" y="1"/>
                    </a:cxn>
                    <a:cxn ang="0">
                      <a:pos x="5" y="0"/>
                    </a:cxn>
                  </a:cxnLst>
                  <a:rect l="0" t="0" r="r" b="b"/>
                  <a:pathLst>
                    <a:path w="16" h="10">
                      <a:moveTo>
                        <a:pt x="5" y="0"/>
                      </a:moveTo>
                      <a:lnTo>
                        <a:pt x="11" y="0"/>
                      </a:lnTo>
                      <a:lnTo>
                        <a:pt x="14" y="1"/>
                      </a:lnTo>
                      <a:lnTo>
                        <a:pt x="16" y="4"/>
                      </a:lnTo>
                      <a:lnTo>
                        <a:pt x="16" y="7"/>
                      </a:lnTo>
                      <a:lnTo>
                        <a:pt x="14" y="9"/>
                      </a:lnTo>
                      <a:lnTo>
                        <a:pt x="11" y="10"/>
                      </a:lnTo>
                      <a:lnTo>
                        <a:pt x="5" y="10"/>
                      </a:lnTo>
                      <a:lnTo>
                        <a:pt x="2" y="9"/>
                      </a:lnTo>
                      <a:lnTo>
                        <a:pt x="0" y="7"/>
                      </a:lnTo>
                      <a:lnTo>
                        <a:pt x="0" y="4"/>
                      </a:lnTo>
                      <a:lnTo>
                        <a:pt x="2" y="1"/>
                      </a:lnTo>
                      <a:lnTo>
                        <a:pt x="5" y="0"/>
                      </a:lnTo>
                      <a:close/>
                    </a:path>
                  </a:pathLst>
                </a:custGeom>
                <a:grpFill/>
                <a:ln w="6350" cmpd="sng">
                  <a:solidFill>
                    <a:schemeClr val="bg2"/>
                  </a:solidFill>
                  <a:round/>
                  <a:headEnd/>
                  <a:tailEnd/>
                </a:ln>
              </p:spPr>
              <p:txBody>
                <a:bodyPr/>
                <a:lstStyle/>
                <a:p>
                  <a:endParaRPr lang="en-US"/>
                </a:p>
              </p:txBody>
            </p:sp>
            <p:sp>
              <p:nvSpPr>
                <p:cNvPr id="135" name="Freeform 134"/>
                <p:cNvSpPr>
                  <a:spLocks/>
                </p:cNvSpPr>
                <p:nvPr/>
              </p:nvSpPr>
              <p:spPr bwMode="gray">
                <a:xfrm>
                  <a:off x="3733800" y="2716213"/>
                  <a:ext cx="519112" cy="409575"/>
                </a:xfrm>
                <a:custGeom>
                  <a:avLst/>
                  <a:gdLst/>
                  <a:ahLst/>
                  <a:cxnLst>
                    <a:cxn ang="0">
                      <a:pos x="216" y="7"/>
                    </a:cxn>
                    <a:cxn ang="0">
                      <a:pos x="273" y="21"/>
                    </a:cxn>
                    <a:cxn ang="0">
                      <a:pos x="324" y="50"/>
                    </a:cxn>
                    <a:cxn ang="0">
                      <a:pos x="348" y="67"/>
                    </a:cxn>
                    <a:cxn ang="0">
                      <a:pos x="370" y="82"/>
                    </a:cxn>
                    <a:cxn ang="0">
                      <a:pos x="368" y="107"/>
                    </a:cxn>
                    <a:cxn ang="0">
                      <a:pos x="382" y="132"/>
                    </a:cxn>
                    <a:cxn ang="0">
                      <a:pos x="402" y="139"/>
                    </a:cxn>
                    <a:cxn ang="0">
                      <a:pos x="495" y="146"/>
                    </a:cxn>
                    <a:cxn ang="0">
                      <a:pos x="626" y="178"/>
                    </a:cxn>
                    <a:cxn ang="0">
                      <a:pos x="650" y="206"/>
                    </a:cxn>
                    <a:cxn ang="0">
                      <a:pos x="640" y="215"/>
                    </a:cxn>
                    <a:cxn ang="0">
                      <a:pos x="650" y="237"/>
                    </a:cxn>
                    <a:cxn ang="0">
                      <a:pos x="612" y="228"/>
                    </a:cxn>
                    <a:cxn ang="0">
                      <a:pos x="584" y="212"/>
                    </a:cxn>
                    <a:cxn ang="0">
                      <a:pos x="560" y="200"/>
                    </a:cxn>
                    <a:cxn ang="0">
                      <a:pos x="567" y="209"/>
                    </a:cxn>
                    <a:cxn ang="0">
                      <a:pos x="576" y="272"/>
                    </a:cxn>
                    <a:cxn ang="0">
                      <a:pos x="582" y="325"/>
                    </a:cxn>
                    <a:cxn ang="0">
                      <a:pos x="560" y="375"/>
                    </a:cxn>
                    <a:cxn ang="0">
                      <a:pos x="528" y="317"/>
                    </a:cxn>
                    <a:cxn ang="0">
                      <a:pos x="487" y="317"/>
                    </a:cxn>
                    <a:cxn ang="0">
                      <a:pos x="476" y="347"/>
                    </a:cxn>
                    <a:cxn ang="0">
                      <a:pos x="460" y="318"/>
                    </a:cxn>
                    <a:cxn ang="0">
                      <a:pos x="474" y="240"/>
                    </a:cxn>
                    <a:cxn ang="0">
                      <a:pos x="427" y="209"/>
                    </a:cxn>
                    <a:cxn ang="0">
                      <a:pos x="382" y="200"/>
                    </a:cxn>
                    <a:cxn ang="0">
                      <a:pos x="374" y="226"/>
                    </a:cxn>
                    <a:cxn ang="0">
                      <a:pos x="371" y="262"/>
                    </a:cxn>
                    <a:cxn ang="0">
                      <a:pos x="354" y="270"/>
                    </a:cxn>
                    <a:cxn ang="0">
                      <a:pos x="335" y="273"/>
                    </a:cxn>
                    <a:cxn ang="0">
                      <a:pos x="330" y="307"/>
                    </a:cxn>
                    <a:cxn ang="0">
                      <a:pos x="330" y="379"/>
                    </a:cxn>
                    <a:cxn ang="0">
                      <a:pos x="340" y="492"/>
                    </a:cxn>
                    <a:cxn ang="0">
                      <a:pos x="280" y="501"/>
                    </a:cxn>
                    <a:cxn ang="0">
                      <a:pos x="257" y="417"/>
                    </a:cxn>
                    <a:cxn ang="0">
                      <a:pos x="268" y="298"/>
                    </a:cxn>
                    <a:cxn ang="0">
                      <a:pos x="269" y="256"/>
                    </a:cxn>
                    <a:cxn ang="0">
                      <a:pos x="235" y="317"/>
                    </a:cxn>
                    <a:cxn ang="0">
                      <a:pos x="262" y="239"/>
                    </a:cxn>
                    <a:cxn ang="0">
                      <a:pos x="294" y="209"/>
                    </a:cxn>
                    <a:cxn ang="0">
                      <a:pos x="305" y="209"/>
                    </a:cxn>
                    <a:cxn ang="0">
                      <a:pos x="332" y="197"/>
                    </a:cxn>
                    <a:cxn ang="0">
                      <a:pos x="374" y="189"/>
                    </a:cxn>
                    <a:cxn ang="0">
                      <a:pos x="435" y="175"/>
                    </a:cxn>
                    <a:cxn ang="0">
                      <a:pos x="363" y="148"/>
                    </a:cxn>
                    <a:cxn ang="0">
                      <a:pos x="346" y="137"/>
                    </a:cxn>
                    <a:cxn ang="0">
                      <a:pos x="251" y="170"/>
                    </a:cxn>
                    <a:cxn ang="0">
                      <a:pos x="224" y="143"/>
                    </a:cxn>
                    <a:cxn ang="0">
                      <a:pos x="193" y="140"/>
                    </a:cxn>
                    <a:cxn ang="0">
                      <a:pos x="190" y="112"/>
                    </a:cxn>
                    <a:cxn ang="0">
                      <a:pos x="141" y="159"/>
                    </a:cxn>
                    <a:cxn ang="0">
                      <a:pos x="90" y="186"/>
                    </a:cxn>
                    <a:cxn ang="0">
                      <a:pos x="71" y="175"/>
                    </a:cxn>
                    <a:cxn ang="0">
                      <a:pos x="58" y="168"/>
                    </a:cxn>
                    <a:cxn ang="0">
                      <a:pos x="22" y="165"/>
                    </a:cxn>
                    <a:cxn ang="0">
                      <a:pos x="104" y="95"/>
                    </a:cxn>
                    <a:cxn ang="0">
                      <a:pos x="130" y="70"/>
                    </a:cxn>
                    <a:cxn ang="0">
                      <a:pos x="165" y="32"/>
                    </a:cxn>
                    <a:cxn ang="0">
                      <a:pos x="165" y="17"/>
                    </a:cxn>
                    <a:cxn ang="0">
                      <a:pos x="183" y="20"/>
                    </a:cxn>
                  </a:cxnLst>
                  <a:rect l="0" t="0" r="r" b="b"/>
                  <a:pathLst>
                    <a:path w="654" h="517">
                      <a:moveTo>
                        <a:pt x="179" y="0"/>
                      </a:moveTo>
                      <a:lnTo>
                        <a:pt x="194" y="0"/>
                      </a:lnTo>
                      <a:lnTo>
                        <a:pt x="199" y="3"/>
                      </a:lnTo>
                      <a:lnTo>
                        <a:pt x="204" y="4"/>
                      </a:lnTo>
                      <a:lnTo>
                        <a:pt x="210" y="7"/>
                      </a:lnTo>
                      <a:lnTo>
                        <a:pt x="216" y="7"/>
                      </a:lnTo>
                      <a:lnTo>
                        <a:pt x="230" y="6"/>
                      </a:lnTo>
                      <a:lnTo>
                        <a:pt x="244" y="1"/>
                      </a:lnTo>
                      <a:lnTo>
                        <a:pt x="258" y="0"/>
                      </a:lnTo>
                      <a:lnTo>
                        <a:pt x="266" y="3"/>
                      </a:lnTo>
                      <a:lnTo>
                        <a:pt x="269" y="11"/>
                      </a:lnTo>
                      <a:lnTo>
                        <a:pt x="273" y="21"/>
                      </a:lnTo>
                      <a:lnTo>
                        <a:pt x="276" y="29"/>
                      </a:lnTo>
                      <a:lnTo>
                        <a:pt x="282" y="39"/>
                      </a:lnTo>
                      <a:lnTo>
                        <a:pt x="291" y="45"/>
                      </a:lnTo>
                      <a:lnTo>
                        <a:pt x="302" y="50"/>
                      </a:lnTo>
                      <a:lnTo>
                        <a:pt x="319" y="51"/>
                      </a:lnTo>
                      <a:lnTo>
                        <a:pt x="324" y="50"/>
                      </a:lnTo>
                      <a:lnTo>
                        <a:pt x="334" y="45"/>
                      </a:lnTo>
                      <a:lnTo>
                        <a:pt x="338" y="43"/>
                      </a:lnTo>
                      <a:lnTo>
                        <a:pt x="343" y="45"/>
                      </a:lnTo>
                      <a:lnTo>
                        <a:pt x="346" y="51"/>
                      </a:lnTo>
                      <a:lnTo>
                        <a:pt x="346" y="59"/>
                      </a:lnTo>
                      <a:lnTo>
                        <a:pt x="348" y="67"/>
                      </a:lnTo>
                      <a:lnTo>
                        <a:pt x="351" y="71"/>
                      </a:lnTo>
                      <a:lnTo>
                        <a:pt x="352" y="73"/>
                      </a:lnTo>
                      <a:lnTo>
                        <a:pt x="357" y="75"/>
                      </a:lnTo>
                      <a:lnTo>
                        <a:pt x="360" y="78"/>
                      </a:lnTo>
                      <a:lnTo>
                        <a:pt x="365" y="79"/>
                      </a:lnTo>
                      <a:lnTo>
                        <a:pt x="370" y="82"/>
                      </a:lnTo>
                      <a:lnTo>
                        <a:pt x="373" y="89"/>
                      </a:lnTo>
                      <a:lnTo>
                        <a:pt x="373" y="92"/>
                      </a:lnTo>
                      <a:lnTo>
                        <a:pt x="371" y="95"/>
                      </a:lnTo>
                      <a:lnTo>
                        <a:pt x="370" y="96"/>
                      </a:lnTo>
                      <a:lnTo>
                        <a:pt x="368" y="100"/>
                      </a:lnTo>
                      <a:lnTo>
                        <a:pt x="368" y="107"/>
                      </a:lnTo>
                      <a:lnTo>
                        <a:pt x="370" y="111"/>
                      </a:lnTo>
                      <a:lnTo>
                        <a:pt x="379" y="115"/>
                      </a:lnTo>
                      <a:lnTo>
                        <a:pt x="384" y="115"/>
                      </a:lnTo>
                      <a:lnTo>
                        <a:pt x="384" y="123"/>
                      </a:lnTo>
                      <a:lnTo>
                        <a:pt x="382" y="128"/>
                      </a:lnTo>
                      <a:lnTo>
                        <a:pt x="382" y="132"/>
                      </a:lnTo>
                      <a:lnTo>
                        <a:pt x="384" y="142"/>
                      </a:lnTo>
                      <a:lnTo>
                        <a:pt x="382" y="143"/>
                      </a:lnTo>
                      <a:lnTo>
                        <a:pt x="382" y="146"/>
                      </a:lnTo>
                      <a:lnTo>
                        <a:pt x="384" y="146"/>
                      </a:lnTo>
                      <a:lnTo>
                        <a:pt x="398" y="142"/>
                      </a:lnTo>
                      <a:lnTo>
                        <a:pt x="402" y="139"/>
                      </a:lnTo>
                      <a:lnTo>
                        <a:pt x="407" y="137"/>
                      </a:lnTo>
                      <a:lnTo>
                        <a:pt x="407" y="151"/>
                      </a:lnTo>
                      <a:lnTo>
                        <a:pt x="465" y="151"/>
                      </a:lnTo>
                      <a:lnTo>
                        <a:pt x="473" y="150"/>
                      </a:lnTo>
                      <a:lnTo>
                        <a:pt x="485" y="148"/>
                      </a:lnTo>
                      <a:lnTo>
                        <a:pt x="495" y="146"/>
                      </a:lnTo>
                      <a:lnTo>
                        <a:pt x="501" y="143"/>
                      </a:lnTo>
                      <a:lnTo>
                        <a:pt x="574" y="143"/>
                      </a:lnTo>
                      <a:lnTo>
                        <a:pt x="590" y="146"/>
                      </a:lnTo>
                      <a:lnTo>
                        <a:pt x="604" y="154"/>
                      </a:lnTo>
                      <a:lnTo>
                        <a:pt x="615" y="165"/>
                      </a:lnTo>
                      <a:lnTo>
                        <a:pt x="626" y="178"/>
                      </a:lnTo>
                      <a:lnTo>
                        <a:pt x="637" y="187"/>
                      </a:lnTo>
                      <a:lnTo>
                        <a:pt x="640" y="189"/>
                      </a:lnTo>
                      <a:lnTo>
                        <a:pt x="646" y="195"/>
                      </a:lnTo>
                      <a:lnTo>
                        <a:pt x="648" y="198"/>
                      </a:lnTo>
                      <a:lnTo>
                        <a:pt x="650" y="203"/>
                      </a:lnTo>
                      <a:lnTo>
                        <a:pt x="650" y="206"/>
                      </a:lnTo>
                      <a:lnTo>
                        <a:pt x="648" y="207"/>
                      </a:lnTo>
                      <a:lnTo>
                        <a:pt x="645" y="209"/>
                      </a:lnTo>
                      <a:lnTo>
                        <a:pt x="642" y="209"/>
                      </a:lnTo>
                      <a:lnTo>
                        <a:pt x="639" y="211"/>
                      </a:lnTo>
                      <a:lnTo>
                        <a:pt x="635" y="211"/>
                      </a:lnTo>
                      <a:lnTo>
                        <a:pt x="640" y="215"/>
                      </a:lnTo>
                      <a:lnTo>
                        <a:pt x="646" y="218"/>
                      </a:lnTo>
                      <a:lnTo>
                        <a:pt x="653" y="225"/>
                      </a:lnTo>
                      <a:lnTo>
                        <a:pt x="654" y="228"/>
                      </a:lnTo>
                      <a:lnTo>
                        <a:pt x="654" y="236"/>
                      </a:lnTo>
                      <a:lnTo>
                        <a:pt x="651" y="237"/>
                      </a:lnTo>
                      <a:lnTo>
                        <a:pt x="650" y="237"/>
                      </a:lnTo>
                      <a:lnTo>
                        <a:pt x="645" y="239"/>
                      </a:lnTo>
                      <a:lnTo>
                        <a:pt x="642" y="239"/>
                      </a:lnTo>
                      <a:lnTo>
                        <a:pt x="631" y="237"/>
                      </a:lnTo>
                      <a:lnTo>
                        <a:pt x="623" y="232"/>
                      </a:lnTo>
                      <a:lnTo>
                        <a:pt x="614" y="228"/>
                      </a:lnTo>
                      <a:lnTo>
                        <a:pt x="612" y="228"/>
                      </a:lnTo>
                      <a:lnTo>
                        <a:pt x="609" y="229"/>
                      </a:lnTo>
                      <a:lnTo>
                        <a:pt x="606" y="232"/>
                      </a:lnTo>
                      <a:lnTo>
                        <a:pt x="603" y="232"/>
                      </a:lnTo>
                      <a:lnTo>
                        <a:pt x="601" y="223"/>
                      </a:lnTo>
                      <a:lnTo>
                        <a:pt x="593" y="217"/>
                      </a:lnTo>
                      <a:lnTo>
                        <a:pt x="584" y="212"/>
                      </a:lnTo>
                      <a:lnTo>
                        <a:pt x="576" y="206"/>
                      </a:lnTo>
                      <a:lnTo>
                        <a:pt x="570" y="197"/>
                      </a:lnTo>
                      <a:lnTo>
                        <a:pt x="568" y="198"/>
                      </a:lnTo>
                      <a:lnTo>
                        <a:pt x="565" y="198"/>
                      </a:lnTo>
                      <a:lnTo>
                        <a:pt x="563" y="200"/>
                      </a:lnTo>
                      <a:lnTo>
                        <a:pt x="560" y="200"/>
                      </a:lnTo>
                      <a:lnTo>
                        <a:pt x="557" y="201"/>
                      </a:lnTo>
                      <a:lnTo>
                        <a:pt x="556" y="203"/>
                      </a:lnTo>
                      <a:lnTo>
                        <a:pt x="556" y="204"/>
                      </a:lnTo>
                      <a:lnTo>
                        <a:pt x="559" y="207"/>
                      </a:lnTo>
                      <a:lnTo>
                        <a:pt x="563" y="209"/>
                      </a:lnTo>
                      <a:lnTo>
                        <a:pt x="567" y="209"/>
                      </a:lnTo>
                      <a:lnTo>
                        <a:pt x="568" y="215"/>
                      </a:lnTo>
                      <a:lnTo>
                        <a:pt x="574" y="222"/>
                      </a:lnTo>
                      <a:lnTo>
                        <a:pt x="581" y="229"/>
                      </a:lnTo>
                      <a:lnTo>
                        <a:pt x="584" y="239"/>
                      </a:lnTo>
                      <a:lnTo>
                        <a:pt x="581" y="256"/>
                      </a:lnTo>
                      <a:lnTo>
                        <a:pt x="576" y="272"/>
                      </a:lnTo>
                      <a:lnTo>
                        <a:pt x="573" y="286"/>
                      </a:lnTo>
                      <a:lnTo>
                        <a:pt x="573" y="292"/>
                      </a:lnTo>
                      <a:lnTo>
                        <a:pt x="574" y="295"/>
                      </a:lnTo>
                      <a:lnTo>
                        <a:pt x="576" y="304"/>
                      </a:lnTo>
                      <a:lnTo>
                        <a:pt x="581" y="314"/>
                      </a:lnTo>
                      <a:lnTo>
                        <a:pt x="582" y="325"/>
                      </a:lnTo>
                      <a:lnTo>
                        <a:pt x="584" y="331"/>
                      </a:lnTo>
                      <a:lnTo>
                        <a:pt x="582" y="343"/>
                      </a:lnTo>
                      <a:lnTo>
                        <a:pt x="578" y="353"/>
                      </a:lnTo>
                      <a:lnTo>
                        <a:pt x="571" y="361"/>
                      </a:lnTo>
                      <a:lnTo>
                        <a:pt x="565" y="367"/>
                      </a:lnTo>
                      <a:lnTo>
                        <a:pt x="560" y="375"/>
                      </a:lnTo>
                      <a:lnTo>
                        <a:pt x="559" y="379"/>
                      </a:lnTo>
                      <a:lnTo>
                        <a:pt x="559" y="384"/>
                      </a:lnTo>
                      <a:lnTo>
                        <a:pt x="551" y="373"/>
                      </a:lnTo>
                      <a:lnTo>
                        <a:pt x="546" y="361"/>
                      </a:lnTo>
                      <a:lnTo>
                        <a:pt x="534" y="329"/>
                      </a:lnTo>
                      <a:lnTo>
                        <a:pt x="528" y="317"/>
                      </a:lnTo>
                      <a:lnTo>
                        <a:pt x="518" y="307"/>
                      </a:lnTo>
                      <a:lnTo>
                        <a:pt x="507" y="304"/>
                      </a:lnTo>
                      <a:lnTo>
                        <a:pt x="502" y="306"/>
                      </a:lnTo>
                      <a:lnTo>
                        <a:pt x="499" y="307"/>
                      </a:lnTo>
                      <a:lnTo>
                        <a:pt x="490" y="314"/>
                      </a:lnTo>
                      <a:lnTo>
                        <a:pt x="487" y="317"/>
                      </a:lnTo>
                      <a:lnTo>
                        <a:pt x="484" y="323"/>
                      </a:lnTo>
                      <a:lnTo>
                        <a:pt x="484" y="326"/>
                      </a:lnTo>
                      <a:lnTo>
                        <a:pt x="482" y="329"/>
                      </a:lnTo>
                      <a:lnTo>
                        <a:pt x="482" y="337"/>
                      </a:lnTo>
                      <a:lnTo>
                        <a:pt x="481" y="342"/>
                      </a:lnTo>
                      <a:lnTo>
                        <a:pt x="476" y="347"/>
                      </a:lnTo>
                      <a:lnTo>
                        <a:pt x="473" y="347"/>
                      </a:lnTo>
                      <a:lnTo>
                        <a:pt x="470" y="345"/>
                      </a:lnTo>
                      <a:lnTo>
                        <a:pt x="465" y="343"/>
                      </a:lnTo>
                      <a:lnTo>
                        <a:pt x="462" y="339"/>
                      </a:lnTo>
                      <a:lnTo>
                        <a:pt x="459" y="329"/>
                      </a:lnTo>
                      <a:lnTo>
                        <a:pt x="460" y="318"/>
                      </a:lnTo>
                      <a:lnTo>
                        <a:pt x="467" y="309"/>
                      </a:lnTo>
                      <a:lnTo>
                        <a:pt x="471" y="300"/>
                      </a:lnTo>
                      <a:lnTo>
                        <a:pt x="477" y="290"/>
                      </a:lnTo>
                      <a:lnTo>
                        <a:pt x="479" y="278"/>
                      </a:lnTo>
                      <a:lnTo>
                        <a:pt x="477" y="256"/>
                      </a:lnTo>
                      <a:lnTo>
                        <a:pt x="474" y="240"/>
                      </a:lnTo>
                      <a:lnTo>
                        <a:pt x="467" y="229"/>
                      </a:lnTo>
                      <a:lnTo>
                        <a:pt x="454" y="222"/>
                      </a:lnTo>
                      <a:lnTo>
                        <a:pt x="438" y="215"/>
                      </a:lnTo>
                      <a:lnTo>
                        <a:pt x="435" y="214"/>
                      </a:lnTo>
                      <a:lnTo>
                        <a:pt x="431" y="211"/>
                      </a:lnTo>
                      <a:lnTo>
                        <a:pt x="427" y="209"/>
                      </a:lnTo>
                      <a:lnTo>
                        <a:pt x="423" y="204"/>
                      </a:lnTo>
                      <a:lnTo>
                        <a:pt x="421" y="204"/>
                      </a:lnTo>
                      <a:lnTo>
                        <a:pt x="412" y="203"/>
                      </a:lnTo>
                      <a:lnTo>
                        <a:pt x="401" y="198"/>
                      </a:lnTo>
                      <a:lnTo>
                        <a:pt x="391" y="197"/>
                      </a:lnTo>
                      <a:lnTo>
                        <a:pt x="382" y="200"/>
                      </a:lnTo>
                      <a:lnTo>
                        <a:pt x="377" y="204"/>
                      </a:lnTo>
                      <a:lnTo>
                        <a:pt x="376" y="209"/>
                      </a:lnTo>
                      <a:lnTo>
                        <a:pt x="373" y="214"/>
                      </a:lnTo>
                      <a:lnTo>
                        <a:pt x="373" y="222"/>
                      </a:lnTo>
                      <a:lnTo>
                        <a:pt x="374" y="223"/>
                      </a:lnTo>
                      <a:lnTo>
                        <a:pt x="374" y="226"/>
                      </a:lnTo>
                      <a:lnTo>
                        <a:pt x="371" y="228"/>
                      </a:lnTo>
                      <a:lnTo>
                        <a:pt x="363" y="236"/>
                      </a:lnTo>
                      <a:lnTo>
                        <a:pt x="363" y="240"/>
                      </a:lnTo>
                      <a:lnTo>
                        <a:pt x="365" y="245"/>
                      </a:lnTo>
                      <a:lnTo>
                        <a:pt x="366" y="248"/>
                      </a:lnTo>
                      <a:lnTo>
                        <a:pt x="371" y="262"/>
                      </a:lnTo>
                      <a:lnTo>
                        <a:pt x="371" y="265"/>
                      </a:lnTo>
                      <a:lnTo>
                        <a:pt x="370" y="270"/>
                      </a:lnTo>
                      <a:lnTo>
                        <a:pt x="365" y="275"/>
                      </a:lnTo>
                      <a:lnTo>
                        <a:pt x="359" y="275"/>
                      </a:lnTo>
                      <a:lnTo>
                        <a:pt x="355" y="273"/>
                      </a:lnTo>
                      <a:lnTo>
                        <a:pt x="354" y="270"/>
                      </a:lnTo>
                      <a:lnTo>
                        <a:pt x="354" y="262"/>
                      </a:lnTo>
                      <a:lnTo>
                        <a:pt x="355" y="259"/>
                      </a:lnTo>
                      <a:lnTo>
                        <a:pt x="355" y="251"/>
                      </a:lnTo>
                      <a:lnTo>
                        <a:pt x="349" y="254"/>
                      </a:lnTo>
                      <a:lnTo>
                        <a:pt x="343" y="262"/>
                      </a:lnTo>
                      <a:lnTo>
                        <a:pt x="335" y="273"/>
                      </a:lnTo>
                      <a:lnTo>
                        <a:pt x="329" y="284"/>
                      </a:lnTo>
                      <a:lnTo>
                        <a:pt x="326" y="292"/>
                      </a:lnTo>
                      <a:lnTo>
                        <a:pt x="326" y="297"/>
                      </a:lnTo>
                      <a:lnTo>
                        <a:pt x="329" y="300"/>
                      </a:lnTo>
                      <a:lnTo>
                        <a:pt x="330" y="303"/>
                      </a:lnTo>
                      <a:lnTo>
                        <a:pt x="330" y="307"/>
                      </a:lnTo>
                      <a:lnTo>
                        <a:pt x="329" y="317"/>
                      </a:lnTo>
                      <a:lnTo>
                        <a:pt x="327" y="325"/>
                      </a:lnTo>
                      <a:lnTo>
                        <a:pt x="324" y="332"/>
                      </a:lnTo>
                      <a:lnTo>
                        <a:pt x="323" y="340"/>
                      </a:lnTo>
                      <a:lnTo>
                        <a:pt x="324" y="362"/>
                      </a:lnTo>
                      <a:lnTo>
                        <a:pt x="330" y="379"/>
                      </a:lnTo>
                      <a:lnTo>
                        <a:pt x="346" y="411"/>
                      </a:lnTo>
                      <a:lnTo>
                        <a:pt x="352" y="428"/>
                      </a:lnTo>
                      <a:lnTo>
                        <a:pt x="354" y="448"/>
                      </a:lnTo>
                      <a:lnTo>
                        <a:pt x="349" y="464"/>
                      </a:lnTo>
                      <a:lnTo>
                        <a:pt x="343" y="478"/>
                      </a:lnTo>
                      <a:lnTo>
                        <a:pt x="340" y="492"/>
                      </a:lnTo>
                      <a:lnTo>
                        <a:pt x="337" y="503"/>
                      </a:lnTo>
                      <a:lnTo>
                        <a:pt x="330" y="511"/>
                      </a:lnTo>
                      <a:lnTo>
                        <a:pt x="323" y="515"/>
                      </a:lnTo>
                      <a:lnTo>
                        <a:pt x="307" y="517"/>
                      </a:lnTo>
                      <a:lnTo>
                        <a:pt x="291" y="512"/>
                      </a:lnTo>
                      <a:lnTo>
                        <a:pt x="280" y="501"/>
                      </a:lnTo>
                      <a:lnTo>
                        <a:pt x="273" y="484"/>
                      </a:lnTo>
                      <a:lnTo>
                        <a:pt x="269" y="465"/>
                      </a:lnTo>
                      <a:lnTo>
                        <a:pt x="269" y="445"/>
                      </a:lnTo>
                      <a:lnTo>
                        <a:pt x="268" y="437"/>
                      </a:lnTo>
                      <a:lnTo>
                        <a:pt x="263" y="428"/>
                      </a:lnTo>
                      <a:lnTo>
                        <a:pt x="257" y="417"/>
                      </a:lnTo>
                      <a:lnTo>
                        <a:pt x="255" y="404"/>
                      </a:lnTo>
                      <a:lnTo>
                        <a:pt x="258" y="381"/>
                      </a:lnTo>
                      <a:lnTo>
                        <a:pt x="263" y="357"/>
                      </a:lnTo>
                      <a:lnTo>
                        <a:pt x="266" y="332"/>
                      </a:lnTo>
                      <a:lnTo>
                        <a:pt x="266" y="315"/>
                      </a:lnTo>
                      <a:lnTo>
                        <a:pt x="268" y="298"/>
                      </a:lnTo>
                      <a:lnTo>
                        <a:pt x="274" y="279"/>
                      </a:lnTo>
                      <a:lnTo>
                        <a:pt x="279" y="259"/>
                      </a:lnTo>
                      <a:lnTo>
                        <a:pt x="285" y="243"/>
                      </a:lnTo>
                      <a:lnTo>
                        <a:pt x="277" y="243"/>
                      </a:lnTo>
                      <a:lnTo>
                        <a:pt x="273" y="248"/>
                      </a:lnTo>
                      <a:lnTo>
                        <a:pt x="269" y="256"/>
                      </a:lnTo>
                      <a:lnTo>
                        <a:pt x="268" y="267"/>
                      </a:lnTo>
                      <a:lnTo>
                        <a:pt x="266" y="275"/>
                      </a:lnTo>
                      <a:lnTo>
                        <a:pt x="266" y="282"/>
                      </a:lnTo>
                      <a:lnTo>
                        <a:pt x="257" y="297"/>
                      </a:lnTo>
                      <a:lnTo>
                        <a:pt x="240" y="314"/>
                      </a:lnTo>
                      <a:lnTo>
                        <a:pt x="235" y="317"/>
                      </a:lnTo>
                      <a:lnTo>
                        <a:pt x="235" y="312"/>
                      </a:lnTo>
                      <a:lnTo>
                        <a:pt x="238" y="301"/>
                      </a:lnTo>
                      <a:lnTo>
                        <a:pt x="251" y="279"/>
                      </a:lnTo>
                      <a:lnTo>
                        <a:pt x="254" y="267"/>
                      </a:lnTo>
                      <a:lnTo>
                        <a:pt x="257" y="253"/>
                      </a:lnTo>
                      <a:lnTo>
                        <a:pt x="262" y="239"/>
                      </a:lnTo>
                      <a:lnTo>
                        <a:pt x="271" y="229"/>
                      </a:lnTo>
                      <a:lnTo>
                        <a:pt x="279" y="225"/>
                      </a:lnTo>
                      <a:lnTo>
                        <a:pt x="280" y="223"/>
                      </a:lnTo>
                      <a:lnTo>
                        <a:pt x="283" y="222"/>
                      </a:lnTo>
                      <a:lnTo>
                        <a:pt x="285" y="218"/>
                      </a:lnTo>
                      <a:lnTo>
                        <a:pt x="294" y="209"/>
                      </a:lnTo>
                      <a:lnTo>
                        <a:pt x="294" y="217"/>
                      </a:lnTo>
                      <a:lnTo>
                        <a:pt x="293" y="218"/>
                      </a:lnTo>
                      <a:lnTo>
                        <a:pt x="293" y="220"/>
                      </a:lnTo>
                      <a:lnTo>
                        <a:pt x="298" y="220"/>
                      </a:lnTo>
                      <a:lnTo>
                        <a:pt x="302" y="215"/>
                      </a:lnTo>
                      <a:lnTo>
                        <a:pt x="305" y="209"/>
                      </a:lnTo>
                      <a:lnTo>
                        <a:pt x="307" y="204"/>
                      </a:lnTo>
                      <a:lnTo>
                        <a:pt x="309" y="201"/>
                      </a:lnTo>
                      <a:lnTo>
                        <a:pt x="310" y="200"/>
                      </a:lnTo>
                      <a:lnTo>
                        <a:pt x="315" y="198"/>
                      </a:lnTo>
                      <a:lnTo>
                        <a:pt x="318" y="197"/>
                      </a:lnTo>
                      <a:lnTo>
                        <a:pt x="332" y="197"/>
                      </a:lnTo>
                      <a:lnTo>
                        <a:pt x="337" y="193"/>
                      </a:lnTo>
                      <a:lnTo>
                        <a:pt x="343" y="190"/>
                      </a:lnTo>
                      <a:lnTo>
                        <a:pt x="349" y="186"/>
                      </a:lnTo>
                      <a:lnTo>
                        <a:pt x="357" y="184"/>
                      </a:lnTo>
                      <a:lnTo>
                        <a:pt x="368" y="186"/>
                      </a:lnTo>
                      <a:lnTo>
                        <a:pt x="374" y="189"/>
                      </a:lnTo>
                      <a:lnTo>
                        <a:pt x="382" y="190"/>
                      </a:lnTo>
                      <a:lnTo>
                        <a:pt x="385" y="190"/>
                      </a:lnTo>
                      <a:lnTo>
                        <a:pt x="387" y="189"/>
                      </a:lnTo>
                      <a:lnTo>
                        <a:pt x="387" y="179"/>
                      </a:lnTo>
                      <a:lnTo>
                        <a:pt x="429" y="179"/>
                      </a:lnTo>
                      <a:lnTo>
                        <a:pt x="435" y="175"/>
                      </a:lnTo>
                      <a:lnTo>
                        <a:pt x="418" y="164"/>
                      </a:lnTo>
                      <a:lnTo>
                        <a:pt x="402" y="153"/>
                      </a:lnTo>
                      <a:lnTo>
                        <a:pt x="395" y="151"/>
                      </a:lnTo>
                      <a:lnTo>
                        <a:pt x="384" y="150"/>
                      </a:lnTo>
                      <a:lnTo>
                        <a:pt x="373" y="150"/>
                      </a:lnTo>
                      <a:lnTo>
                        <a:pt x="363" y="148"/>
                      </a:lnTo>
                      <a:lnTo>
                        <a:pt x="360" y="145"/>
                      </a:lnTo>
                      <a:lnTo>
                        <a:pt x="360" y="143"/>
                      </a:lnTo>
                      <a:lnTo>
                        <a:pt x="365" y="139"/>
                      </a:lnTo>
                      <a:lnTo>
                        <a:pt x="365" y="125"/>
                      </a:lnTo>
                      <a:lnTo>
                        <a:pt x="355" y="129"/>
                      </a:lnTo>
                      <a:lnTo>
                        <a:pt x="346" y="137"/>
                      </a:lnTo>
                      <a:lnTo>
                        <a:pt x="337" y="142"/>
                      </a:lnTo>
                      <a:lnTo>
                        <a:pt x="316" y="142"/>
                      </a:lnTo>
                      <a:lnTo>
                        <a:pt x="301" y="150"/>
                      </a:lnTo>
                      <a:lnTo>
                        <a:pt x="287" y="159"/>
                      </a:lnTo>
                      <a:lnTo>
                        <a:pt x="269" y="167"/>
                      </a:lnTo>
                      <a:lnTo>
                        <a:pt x="251" y="170"/>
                      </a:lnTo>
                      <a:lnTo>
                        <a:pt x="248" y="168"/>
                      </a:lnTo>
                      <a:lnTo>
                        <a:pt x="243" y="164"/>
                      </a:lnTo>
                      <a:lnTo>
                        <a:pt x="241" y="161"/>
                      </a:lnTo>
                      <a:lnTo>
                        <a:pt x="241" y="157"/>
                      </a:lnTo>
                      <a:lnTo>
                        <a:pt x="240" y="156"/>
                      </a:lnTo>
                      <a:lnTo>
                        <a:pt x="224" y="143"/>
                      </a:lnTo>
                      <a:lnTo>
                        <a:pt x="213" y="142"/>
                      </a:lnTo>
                      <a:lnTo>
                        <a:pt x="205" y="143"/>
                      </a:lnTo>
                      <a:lnTo>
                        <a:pt x="193" y="153"/>
                      </a:lnTo>
                      <a:lnTo>
                        <a:pt x="187" y="156"/>
                      </a:lnTo>
                      <a:lnTo>
                        <a:pt x="187" y="145"/>
                      </a:lnTo>
                      <a:lnTo>
                        <a:pt x="193" y="140"/>
                      </a:lnTo>
                      <a:lnTo>
                        <a:pt x="201" y="131"/>
                      </a:lnTo>
                      <a:lnTo>
                        <a:pt x="207" y="120"/>
                      </a:lnTo>
                      <a:lnTo>
                        <a:pt x="212" y="107"/>
                      </a:lnTo>
                      <a:lnTo>
                        <a:pt x="216" y="100"/>
                      </a:lnTo>
                      <a:lnTo>
                        <a:pt x="210" y="100"/>
                      </a:lnTo>
                      <a:lnTo>
                        <a:pt x="190" y="112"/>
                      </a:lnTo>
                      <a:lnTo>
                        <a:pt x="174" y="128"/>
                      </a:lnTo>
                      <a:lnTo>
                        <a:pt x="158" y="145"/>
                      </a:lnTo>
                      <a:lnTo>
                        <a:pt x="152" y="151"/>
                      </a:lnTo>
                      <a:lnTo>
                        <a:pt x="147" y="154"/>
                      </a:lnTo>
                      <a:lnTo>
                        <a:pt x="143" y="156"/>
                      </a:lnTo>
                      <a:lnTo>
                        <a:pt x="141" y="159"/>
                      </a:lnTo>
                      <a:lnTo>
                        <a:pt x="140" y="161"/>
                      </a:lnTo>
                      <a:lnTo>
                        <a:pt x="126" y="164"/>
                      </a:lnTo>
                      <a:lnTo>
                        <a:pt x="116" y="170"/>
                      </a:lnTo>
                      <a:lnTo>
                        <a:pt x="108" y="178"/>
                      </a:lnTo>
                      <a:lnTo>
                        <a:pt x="99" y="184"/>
                      </a:lnTo>
                      <a:lnTo>
                        <a:pt x="90" y="186"/>
                      </a:lnTo>
                      <a:lnTo>
                        <a:pt x="80" y="186"/>
                      </a:lnTo>
                      <a:lnTo>
                        <a:pt x="77" y="184"/>
                      </a:lnTo>
                      <a:lnTo>
                        <a:pt x="72" y="182"/>
                      </a:lnTo>
                      <a:lnTo>
                        <a:pt x="69" y="181"/>
                      </a:lnTo>
                      <a:lnTo>
                        <a:pt x="68" y="178"/>
                      </a:lnTo>
                      <a:lnTo>
                        <a:pt x="71" y="175"/>
                      </a:lnTo>
                      <a:lnTo>
                        <a:pt x="75" y="173"/>
                      </a:lnTo>
                      <a:lnTo>
                        <a:pt x="82" y="167"/>
                      </a:lnTo>
                      <a:lnTo>
                        <a:pt x="83" y="162"/>
                      </a:lnTo>
                      <a:lnTo>
                        <a:pt x="83" y="156"/>
                      </a:lnTo>
                      <a:lnTo>
                        <a:pt x="74" y="156"/>
                      </a:lnTo>
                      <a:lnTo>
                        <a:pt x="58" y="168"/>
                      </a:lnTo>
                      <a:lnTo>
                        <a:pt x="39" y="179"/>
                      </a:lnTo>
                      <a:lnTo>
                        <a:pt x="21" y="186"/>
                      </a:lnTo>
                      <a:lnTo>
                        <a:pt x="0" y="187"/>
                      </a:lnTo>
                      <a:lnTo>
                        <a:pt x="5" y="178"/>
                      </a:lnTo>
                      <a:lnTo>
                        <a:pt x="14" y="170"/>
                      </a:lnTo>
                      <a:lnTo>
                        <a:pt x="22" y="165"/>
                      </a:lnTo>
                      <a:lnTo>
                        <a:pt x="32" y="157"/>
                      </a:lnTo>
                      <a:lnTo>
                        <a:pt x="44" y="142"/>
                      </a:lnTo>
                      <a:lnTo>
                        <a:pt x="54" y="128"/>
                      </a:lnTo>
                      <a:lnTo>
                        <a:pt x="68" y="115"/>
                      </a:lnTo>
                      <a:lnTo>
                        <a:pt x="79" y="107"/>
                      </a:lnTo>
                      <a:lnTo>
                        <a:pt x="104" y="95"/>
                      </a:lnTo>
                      <a:lnTo>
                        <a:pt x="113" y="87"/>
                      </a:lnTo>
                      <a:lnTo>
                        <a:pt x="119" y="76"/>
                      </a:lnTo>
                      <a:lnTo>
                        <a:pt x="118" y="79"/>
                      </a:lnTo>
                      <a:lnTo>
                        <a:pt x="124" y="78"/>
                      </a:lnTo>
                      <a:lnTo>
                        <a:pt x="127" y="75"/>
                      </a:lnTo>
                      <a:lnTo>
                        <a:pt x="130" y="70"/>
                      </a:lnTo>
                      <a:lnTo>
                        <a:pt x="133" y="61"/>
                      </a:lnTo>
                      <a:lnTo>
                        <a:pt x="133" y="46"/>
                      </a:lnTo>
                      <a:lnTo>
                        <a:pt x="136" y="40"/>
                      </a:lnTo>
                      <a:lnTo>
                        <a:pt x="144" y="36"/>
                      </a:lnTo>
                      <a:lnTo>
                        <a:pt x="155" y="34"/>
                      </a:lnTo>
                      <a:lnTo>
                        <a:pt x="165" y="32"/>
                      </a:lnTo>
                      <a:lnTo>
                        <a:pt x="163" y="31"/>
                      </a:lnTo>
                      <a:lnTo>
                        <a:pt x="163" y="28"/>
                      </a:lnTo>
                      <a:lnTo>
                        <a:pt x="161" y="25"/>
                      </a:lnTo>
                      <a:lnTo>
                        <a:pt x="161" y="20"/>
                      </a:lnTo>
                      <a:lnTo>
                        <a:pt x="163" y="17"/>
                      </a:lnTo>
                      <a:lnTo>
                        <a:pt x="165" y="17"/>
                      </a:lnTo>
                      <a:lnTo>
                        <a:pt x="168" y="18"/>
                      </a:lnTo>
                      <a:lnTo>
                        <a:pt x="171" y="21"/>
                      </a:lnTo>
                      <a:lnTo>
                        <a:pt x="177" y="25"/>
                      </a:lnTo>
                      <a:lnTo>
                        <a:pt x="179" y="25"/>
                      </a:lnTo>
                      <a:lnTo>
                        <a:pt x="182" y="23"/>
                      </a:lnTo>
                      <a:lnTo>
                        <a:pt x="183" y="20"/>
                      </a:lnTo>
                      <a:lnTo>
                        <a:pt x="183" y="15"/>
                      </a:lnTo>
                      <a:lnTo>
                        <a:pt x="182" y="14"/>
                      </a:lnTo>
                      <a:lnTo>
                        <a:pt x="180" y="11"/>
                      </a:lnTo>
                      <a:lnTo>
                        <a:pt x="179" y="9"/>
                      </a:lnTo>
                      <a:lnTo>
                        <a:pt x="179" y="0"/>
                      </a:lnTo>
                      <a:close/>
                    </a:path>
                  </a:pathLst>
                </a:custGeom>
                <a:grpFill/>
                <a:ln w="6350" cmpd="sng">
                  <a:solidFill>
                    <a:schemeClr val="bg2"/>
                  </a:solidFill>
                  <a:round/>
                  <a:headEnd/>
                  <a:tailEnd/>
                </a:ln>
              </p:spPr>
              <p:txBody>
                <a:bodyPr/>
                <a:lstStyle/>
                <a:p>
                  <a:endParaRPr lang="en-US"/>
                </a:p>
              </p:txBody>
            </p:sp>
            <p:sp>
              <p:nvSpPr>
                <p:cNvPr id="136" name="Freeform 135"/>
                <p:cNvSpPr>
                  <a:spLocks/>
                </p:cNvSpPr>
                <p:nvPr/>
              </p:nvSpPr>
              <p:spPr bwMode="gray">
                <a:xfrm>
                  <a:off x="4281487" y="2855913"/>
                  <a:ext cx="144462" cy="117475"/>
                </a:xfrm>
                <a:custGeom>
                  <a:avLst/>
                  <a:gdLst/>
                  <a:ahLst/>
                  <a:cxnLst>
                    <a:cxn ang="0">
                      <a:pos x="183" y="0"/>
                    </a:cxn>
                    <a:cxn ang="0">
                      <a:pos x="183" y="3"/>
                    </a:cxn>
                    <a:cxn ang="0">
                      <a:pos x="180" y="11"/>
                    </a:cxn>
                    <a:cxn ang="0">
                      <a:pos x="174" y="19"/>
                    </a:cxn>
                    <a:cxn ang="0">
                      <a:pos x="168" y="25"/>
                    </a:cxn>
                    <a:cxn ang="0">
                      <a:pos x="164" y="35"/>
                    </a:cxn>
                    <a:cxn ang="0">
                      <a:pos x="166" y="44"/>
                    </a:cxn>
                    <a:cxn ang="0">
                      <a:pos x="175" y="58"/>
                    </a:cxn>
                    <a:cxn ang="0">
                      <a:pos x="177" y="66"/>
                    </a:cxn>
                    <a:cxn ang="0">
                      <a:pos x="177" y="69"/>
                    </a:cxn>
                    <a:cxn ang="0">
                      <a:pos x="175" y="72"/>
                    </a:cxn>
                    <a:cxn ang="0">
                      <a:pos x="172" y="74"/>
                    </a:cxn>
                    <a:cxn ang="0">
                      <a:pos x="168" y="78"/>
                    </a:cxn>
                    <a:cxn ang="0">
                      <a:pos x="155" y="92"/>
                    </a:cxn>
                    <a:cxn ang="0">
                      <a:pos x="138" y="103"/>
                    </a:cxn>
                    <a:cxn ang="0">
                      <a:pos x="119" y="111"/>
                    </a:cxn>
                    <a:cxn ang="0">
                      <a:pos x="102" y="119"/>
                    </a:cxn>
                    <a:cxn ang="0">
                      <a:pos x="83" y="128"/>
                    </a:cxn>
                    <a:cxn ang="0">
                      <a:pos x="63" y="136"/>
                    </a:cxn>
                    <a:cxn ang="0">
                      <a:pos x="44" y="141"/>
                    </a:cxn>
                    <a:cxn ang="0">
                      <a:pos x="36" y="139"/>
                    </a:cxn>
                    <a:cxn ang="0">
                      <a:pos x="27" y="142"/>
                    </a:cxn>
                    <a:cxn ang="0">
                      <a:pos x="19" y="146"/>
                    </a:cxn>
                    <a:cxn ang="0">
                      <a:pos x="8" y="147"/>
                    </a:cxn>
                    <a:cxn ang="0">
                      <a:pos x="2" y="147"/>
                    </a:cxn>
                    <a:cxn ang="0">
                      <a:pos x="0" y="146"/>
                    </a:cxn>
                    <a:cxn ang="0">
                      <a:pos x="0" y="141"/>
                    </a:cxn>
                    <a:cxn ang="0">
                      <a:pos x="3" y="139"/>
                    </a:cxn>
                    <a:cxn ang="0">
                      <a:pos x="5" y="136"/>
                    </a:cxn>
                    <a:cxn ang="0">
                      <a:pos x="5" y="135"/>
                    </a:cxn>
                    <a:cxn ang="0">
                      <a:pos x="10" y="116"/>
                    </a:cxn>
                    <a:cxn ang="0">
                      <a:pos x="22" y="99"/>
                    </a:cxn>
                    <a:cxn ang="0">
                      <a:pos x="39" y="85"/>
                    </a:cxn>
                    <a:cxn ang="0">
                      <a:pos x="60" y="72"/>
                    </a:cxn>
                    <a:cxn ang="0">
                      <a:pos x="80" y="66"/>
                    </a:cxn>
                    <a:cxn ang="0">
                      <a:pos x="99" y="63"/>
                    </a:cxn>
                    <a:cxn ang="0">
                      <a:pos x="121" y="63"/>
                    </a:cxn>
                    <a:cxn ang="0">
                      <a:pos x="133" y="60"/>
                    </a:cxn>
                    <a:cxn ang="0">
                      <a:pos x="143" y="53"/>
                    </a:cxn>
                    <a:cxn ang="0">
                      <a:pos x="149" y="42"/>
                    </a:cxn>
                    <a:cxn ang="0">
                      <a:pos x="153" y="31"/>
                    </a:cxn>
                    <a:cxn ang="0">
                      <a:pos x="160" y="21"/>
                    </a:cxn>
                    <a:cxn ang="0">
                      <a:pos x="168" y="13"/>
                    </a:cxn>
                    <a:cxn ang="0">
                      <a:pos x="177" y="8"/>
                    </a:cxn>
                    <a:cxn ang="0">
                      <a:pos x="179" y="5"/>
                    </a:cxn>
                    <a:cxn ang="0">
                      <a:pos x="182" y="3"/>
                    </a:cxn>
                    <a:cxn ang="0">
                      <a:pos x="183" y="0"/>
                    </a:cxn>
                  </a:cxnLst>
                  <a:rect l="0" t="0" r="r" b="b"/>
                  <a:pathLst>
                    <a:path w="183" h="147">
                      <a:moveTo>
                        <a:pt x="183" y="0"/>
                      </a:moveTo>
                      <a:lnTo>
                        <a:pt x="183" y="3"/>
                      </a:lnTo>
                      <a:lnTo>
                        <a:pt x="180" y="11"/>
                      </a:lnTo>
                      <a:lnTo>
                        <a:pt x="174" y="19"/>
                      </a:lnTo>
                      <a:lnTo>
                        <a:pt x="168" y="25"/>
                      </a:lnTo>
                      <a:lnTo>
                        <a:pt x="164" y="35"/>
                      </a:lnTo>
                      <a:lnTo>
                        <a:pt x="166" y="44"/>
                      </a:lnTo>
                      <a:lnTo>
                        <a:pt x="175" y="58"/>
                      </a:lnTo>
                      <a:lnTo>
                        <a:pt x="177" y="66"/>
                      </a:lnTo>
                      <a:lnTo>
                        <a:pt x="177" y="69"/>
                      </a:lnTo>
                      <a:lnTo>
                        <a:pt x="175" y="72"/>
                      </a:lnTo>
                      <a:lnTo>
                        <a:pt x="172" y="74"/>
                      </a:lnTo>
                      <a:lnTo>
                        <a:pt x="168" y="78"/>
                      </a:lnTo>
                      <a:lnTo>
                        <a:pt x="155" y="92"/>
                      </a:lnTo>
                      <a:lnTo>
                        <a:pt x="138" y="103"/>
                      </a:lnTo>
                      <a:lnTo>
                        <a:pt x="119" y="111"/>
                      </a:lnTo>
                      <a:lnTo>
                        <a:pt x="102" y="119"/>
                      </a:lnTo>
                      <a:lnTo>
                        <a:pt x="83" y="128"/>
                      </a:lnTo>
                      <a:lnTo>
                        <a:pt x="63" y="136"/>
                      </a:lnTo>
                      <a:lnTo>
                        <a:pt x="44" y="141"/>
                      </a:lnTo>
                      <a:lnTo>
                        <a:pt x="36" y="139"/>
                      </a:lnTo>
                      <a:lnTo>
                        <a:pt x="27" y="142"/>
                      </a:lnTo>
                      <a:lnTo>
                        <a:pt x="19" y="146"/>
                      </a:lnTo>
                      <a:lnTo>
                        <a:pt x="8" y="147"/>
                      </a:lnTo>
                      <a:lnTo>
                        <a:pt x="2" y="147"/>
                      </a:lnTo>
                      <a:lnTo>
                        <a:pt x="0" y="146"/>
                      </a:lnTo>
                      <a:lnTo>
                        <a:pt x="0" y="141"/>
                      </a:lnTo>
                      <a:lnTo>
                        <a:pt x="3" y="139"/>
                      </a:lnTo>
                      <a:lnTo>
                        <a:pt x="5" y="136"/>
                      </a:lnTo>
                      <a:lnTo>
                        <a:pt x="5" y="135"/>
                      </a:lnTo>
                      <a:lnTo>
                        <a:pt x="10" y="116"/>
                      </a:lnTo>
                      <a:lnTo>
                        <a:pt x="22" y="99"/>
                      </a:lnTo>
                      <a:lnTo>
                        <a:pt x="39" y="85"/>
                      </a:lnTo>
                      <a:lnTo>
                        <a:pt x="60" y="72"/>
                      </a:lnTo>
                      <a:lnTo>
                        <a:pt x="80" y="66"/>
                      </a:lnTo>
                      <a:lnTo>
                        <a:pt x="99" y="63"/>
                      </a:lnTo>
                      <a:lnTo>
                        <a:pt x="121" y="63"/>
                      </a:lnTo>
                      <a:lnTo>
                        <a:pt x="133" y="60"/>
                      </a:lnTo>
                      <a:lnTo>
                        <a:pt x="143" y="53"/>
                      </a:lnTo>
                      <a:lnTo>
                        <a:pt x="149" y="42"/>
                      </a:lnTo>
                      <a:lnTo>
                        <a:pt x="153" y="31"/>
                      </a:lnTo>
                      <a:lnTo>
                        <a:pt x="160" y="21"/>
                      </a:lnTo>
                      <a:lnTo>
                        <a:pt x="168" y="13"/>
                      </a:lnTo>
                      <a:lnTo>
                        <a:pt x="177" y="8"/>
                      </a:lnTo>
                      <a:lnTo>
                        <a:pt x="179" y="5"/>
                      </a:lnTo>
                      <a:lnTo>
                        <a:pt x="182" y="3"/>
                      </a:lnTo>
                      <a:lnTo>
                        <a:pt x="183" y="0"/>
                      </a:lnTo>
                      <a:close/>
                    </a:path>
                  </a:pathLst>
                </a:custGeom>
                <a:grpFill/>
                <a:ln w="6350" cmpd="sng">
                  <a:solidFill>
                    <a:schemeClr val="bg2"/>
                  </a:solidFill>
                  <a:round/>
                  <a:headEnd/>
                  <a:tailEnd/>
                </a:ln>
              </p:spPr>
              <p:txBody>
                <a:bodyPr/>
                <a:lstStyle/>
                <a:p>
                  <a:endParaRPr lang="en-US"/>
                </a:p>
              </p:txBody>
            </p:sp>
            <p:sp>
              <p:nvSpPr>
                <p:cNvPr id="137" name="Freeform 136"/>
                <p:cNvSpPr>
                  <a:spLocks/>
                </p:cNvSpPr>
                <p:nvPr/>
              </p:nvSpPr>
              <p:spPr bwMode="gray">
                <a:xfrm>
                  <a:off x="4149725" y="2987675"/>
                  <a:ext cx="173037" cy="120650"/>
                </a:xfrm>
                <a:custGeom>
                  <a:avLst/>
                  <a:gdLst/>
                  <a:ahLst/>
                  <a:cxnLst>
                    <a:cxn ang="0">
                      <a:pos x="215" y="0"/>
                    </a:cxn>
                    <a:cxn ang="0">
                      <a:pos x="219" y="0"/>
                    </a:cxn>
                    <a:cxn ang="0">
                      <a:pos x="219" y="8"/>
                    </a:cxn>
                    <a:cxn ang="0">
                      <a:pos x="204" y="23"/>
                    </a:cxn>
                    <a:cxn ang="0">
                      <a:pos x="188" y="41"/>
                    </a:cxn>
                    <a:cxn ang="0">
                      <a:pos x="174" y="59"/>
                    </a:cxn>
                    <a:cxn ang="0">
                      <a:pos x="158" y="75"/>
                    </a:cxn>
                    <a:cxn ang="0">
                      <a:pos x="141" y="89"/>
                    </a:cxn>
                    <a:cxn ang="0">
                      <a:pos x="126" y="100"/>
                    </a:cxn>
                    <a:cxn ang="0">
                      <a:pos x="115" y="111"/>
                    </a:cxn>
                    <a:cxn ang="0">
                      <a:pos x="104" y="123"/>
                    </a:cxn>
                    <a:cxn ang="0">
                      <a:pos x="91" y="133"/>
                    </a:cxn>
                    <a:cxn ang="0">
                      <a:pos x="88" y="134"/>
                    </a:cxn>
                    <a:cxn ang="0">
                      <a:pos x="83" y="136"/>
                    </a:cxn>
                    <a:cxn ang="0">
                      <a:pos x="72" y="136"/>
                    </a:cxn>
                    <a:cxn ang="0">
                      <a:pos x="69" y="137"/>
                    </a:cxn>
                    <a:cxn ang="0">
                      <a:pos x="66" y="141"/>
                    </a:cxn>
                    <a:cxn ang="0">
                      <a:pos x="65" y="144"/>
                    </a:cxn>
                    <a:cxn ang="0">
                      <a:pos x="57" y="151"/>
                    </a:cxn>
                    <a:cxn ang="0">
                      <a:pos x="52" y="151"/>
                    </a:cxn>
                    <a:cxn ang="0">
                      <a:pos x="47" y="150"/>
                    </a:cxn>
                    <a:cxn ang="0">
                      <a:pos x="44" y="148"/>
                    </a:cxn>
                    <a:cxn ang="0">
                      <a:pos x="35" y="145"/>
                    </a:cxn>
                    <a:cxn ang="0">
                      <a:pos x="33" y="145"/>
                    </a:cxn>
                    <a:cxn ang="0">
                      <a:pos x="30" y="147"/>
                    </a:cxn>
                    <a:cxn ang="0">
                      <a:pos x="29" y="148"/>
                    </a:cxn>
                    <a:cxn ang="0">
                      <a:pos x="29" y="150"/>
                    </a:cxn>
                    <a:cxn ang="0">
                      <a:pos x="22" y="145"/>
                    </a:cxn>
                    <a:cxn ang="0">
                      <a:pos x="16" y="142"/>
                    </a:cxn>
                    <a:cxn ang="0">
                      <a:pos x="8" y="141"/>
                    </a:cxn>
                    <a:cxn ang="0">
                      <a:pos x="2" y="139"/>
                    </a:cxn>
                    <a:cxn ang="0">
                      <a:pos x="0" y="133"/>
                    </a:cxn>
                    <a:cxn ang="0">
                      <a:pos x="11" y="105"/>
                    </a:cxn>
                    <a:cxn ang="0">
                      <a:pos x="18" y="109"/>
                    </a:cxn>
                    <a:cxn ang="0">
                      <a:pos x="38" y="109"/>
                    </a:cxn>
                    <a:cxn ang="0">
                      <a:pos x="44" y="100"/>
                    </a:cxn>
                    <a:cxn ang="0">
                      <a:pos x="54" y="92"/>
                    </a:cxn>
                    <a:cxn ang="0">
                      <a:pos x="61" y="86"/>
                    </a:cxn>
                    <a:cxn ang="0">
                      <a:pos x="69" y="78"/>
                    </a:cxn>
                    <a:cxn ang="0">
                      <a:pos x="75" y="67"/>
                    </a:cxn>
                    <a:cxn ang="0">
                      <a:pos x="82" y="58"/>
                    </a:cxn>
                    <a:cxn ang="0">
                      <a:pos x="88" y="50"/>
                    </a:cxn>
                    <a:cxn ang="0">
                      <a:pos x="97" y="44"/>
                    </a:cxn>
                    <a:cxn ang="0">
                      <a:pos x="110" y="42"/>
                    </a:cxn>
                    <a:cxn ang="0">
                      <a:pos x="118" y="42"/>
                    </a:cxn>
                    <a:cxn ang="0">
                      <a:pos x="130" y="41"/>
                    </a:cxn>
                    <a:cxn ang="0">
                      <a:pos x="143" y="41"/>
                    </a:cxn>
                    <a:cxn ang="0">
                      <a:pos x="147" y="28"/>
                    </a:cxn>
                    <a:cxn ang="0">
                      <a:pos x="160" y="17"/>
                    </a:cxn>
                    <a:cxn ang="0">
                      <a:pos x="177" y="8"/>
                    </a:cxn>
                    <a:cxn ang="0">
                      <a:pos x="197" y="1"/>
                    </a:cxn>
                    <a:cxn ang="0">
                      <a:pos x="215" y="0"/>
                    </a:cxn>
                  </a:cxnLst>
                  <a:rect l="0" t="0" r="r" b="b"/>
                  <a:pathLst>
                    <a:path w="219" h="151">
                      <a:moveTo>
                        <a:pt x="215" y="0"/>
                      </a:moveTo>
                      <a:lnTo>
                        <a:pt x="219" y="0"/>
                      </a:lnTo>
                      <a:lnTo>
                        <a:pt x="219" y="8"/>
                      </a:lnTo>
                      <a:lnTo>
                        <a:pt x="204" y="23"/>
                      </a:lnTo>
                      <a:lnTo>
                        <a:pt x="188" y="41"/>
                      </a:lnTo>
                      <a:lnTo>
                        <a:pt x="174" y="59"/>
                      </a:lnTo>
                      <a:lnTo>
                        <a:pt x="158" y="75"/>
                      </a:lnTo>
                      <a:lnTo>
                        <a:pt x="141" y="89"/>
                      </a:lnTo>
                      <a:lnTo>
                        <a:pt x="126" y="100"/>
                      </a:lnTo>
                      <a:lnTo>
                        <a:pt x="115" y="111"/>
                      </a:lnTo>
                      <a:lnTo>
                        <a:pt x="104" y="123"/>
                      </a:lnTo>
                      <a:lnTo>
                        <a:pt x="91" y="133"/>
                      </a:lnTo>
                      <a:lnTo>
                        <a:pt x="88" y="134"/>
                      </a:lnTo>
                      <a:lnTo>
                        <a:pt x="83" y="136"/>
                      </a:lnTo>
                      <a:lnTo>
                        <a:pt x="72" y="136"/>
                      </a:lnTo>
                      <a:lnTo>
                        <a:pt x="69" y="137"/>
                      </a:lnTo>
                      <a:lnTo>
                        <a:pt x="66" y="141"/>
                      </a:lnTo>
                      <a:lnTo>
                        <a:pt x="65" y="144"/>
                      </a:lnTo>
                      <a:lnTo>
                        <a:pt x="57" y="151"/>
                      </a:lnTo>
                      <a:lnTo>
                        <a:pt x="52" y="151"/>
                      </a:lnTo>
                      <a:lnTo>
                        <a:pt x="47" y="150"/>
                      </a:lnTo>
                      <a:lnTo>
                        <a:pt x="44" y="148"/>
                      </a:lnTo>
                      <a:lnTo>
                        <a:pt x="35" y="145"/>
                      </a:lnTo>
                      <a:lnTo>
                        <a:pt x="33" y="145"/>
                      </a:lnTo>
                      <a:lnTo>
                        <a:pt x="30" y="147"/>
                      </a:lnTo>
                      <a:lnTo>
                        <a:pt x="29" y="148"/>
                      </a:lnTo>
                      <a:lnTo>
                        <a:pt x="29" y="150"/>
                      </a:lnTo>
                      <a:lnTo>
                        <a:pt x="22" y="145"/>
                      </a:lnTo>
                      <a:lnTo>
                        <a:pt x="16" y="142"/>
                      </a:lnTo>
                      <a:lnTo>
                        <a:pt x="8" y="141"/>
                      </a:lnTo>
                      <a:lnTo>
                        <a:pt x="2" y="139"/>
                      </a:lnTo>
                      <a:lnTo>
                        <a:pt x="0" y="133"/>
                      </a:lnTo>
                      <a:lnTo>
                        <a:pt x="11" y="105"/>
                      </a:lnTo>
                      <a:lnTo>
                        <a:pt x="18" y="109"/>
                      </a:lnTo>
                      <a:lnTo>
                        <a:pt x="38" y="109"/>
                      </a:lnTo>
                      <a:lnTo>
                        <a:pt x="44" y="100"/>
                      </a:lnTo>
                      <a:lnTo>
                        <a:pt x="54" y="92"/>
                      </a:lnTo>
                      <a:lnTo>
                        <a:pt x="61" y="86"/>
                      </a:lnTo>
                      <a:lnTo>
                        <a:pt x="69" y="78"/>
                      </a:lnTo>
                      <a:lnTo>
                        <a:pt x="75" y="67"/>
                      </a:lnTo>
                      <a:lnTo>
                        <a:pt x="82" y="58"/>
                      </a:lnTo>
                      <a:lnTo>
                        <a:pt x="88" y="50"/>
                      </a:lnTo>
                      <a:lnTo>
                        <a:pt x="97" y="44"/>
                      </a:lnTo>
                      <a:lnTo>
                        <a:pt x="110" y="42"/>
                      </a:lnTo>
                      <a:lnTo>
                        <a:pt x="118" y="42"/>
                      </a:lnTo>
                      <a:lnTo>
                        <a:pt x="130" y="41"/>
                      </a:lnTo>
                      <a:lnTo>
                        <a:pt x="143" y="41"/>
                      </a:lnTo>
                      <a:lnTo>
                        <a:pt x="147" y="28"/>
                      </a:lnTo>
                      <a:lnTo>
                        <a:pt x="160" y="17"/>
                      </a:lnTo>
                      <a:lnTo>
                        <a:pt x="177" y="8"/>
                      </a:lnTo>
                      <a:lnTo>
                        <a:pt x="197" y="1"/>
                      </a:lnTo>
                      <a:lnTo>
                        <a:pt x="215" y="0"/>
                      </a:lnTo>
                      <a:close/>
                    </a:path>
                  </a:pathLst>
                </a:custGeom>
                <a:grpFill/>
                <a:ln w="6350" cmpd="sng">
                  <a:solidFill>
                    <a:schemeClr val="bg2"/>
                  </a:solidFill>
                  <a:round/>
                  <a:headEnd/>
                  <a:tailEnd/>
                </a:ln>
              </p:spPr>
              <p:txBody>
                <a:bodyPr/>
                <a:lstStyle/>
                <a:p>
                  <a:endParaRPr lang="en-US"/>
                </a:p>
              </p:txBody>
            </p:sp>
          </p:grpSp>
        </p:grpSp>
        <p:grpSp>
          <p:nvGrpSpPr>
            <p:cNvPr id="9" name="Group 8"/>
            <p:cNvGrpSpPr/>
            <p:nvPr/>
          </p:nvGrpSpPr>
          <p:grpSpPr bwMode="gray">
            <a:xfrm>
              <a:off x="2174875" y="1060450"/>
              <a:ext cx="2936874" cy="2357438"/>
              <a:chOff x="2308225" y="717550"/>
              <a:chExt cx="2936874" cy="2357438"/>
            </a:xfrm>
            <a:grpFill/>
          </p:grpSpPr>
          <p:sp>
            <p:nvSpPr>
              <p:cNvPr id="10" name="Freeform 9"/>
              <p:cNvSpPr>
                <a:spLocks/>
              </p:cNvSpPr>
              <p:nvPr/>
            </p:nvSpPr>
            <p:spPr bwMode="gray">
              <a:xfrm>
                <a:off x="3079750" y="1343025"/>
                <a:ext cx="325437" cy="266700"/>
              </a:xfrm>
              <a:custGeom>
                <a:avLst/>
                <a:gdLst/>
                <a:ahLst/>
                <a:cxnLst>
                  <a:cxn ang="0">
                    <a:pos x="267" y="7"/>
                  </a:cxn>
                  <a:cxn ang="0">
                    <a:pos x="287" y="11"/>
                  </a:cxn>
                  <a:cxn ang="0">
                    <a:pos x="308" y="39"/>
                  </a:cxn>
                  <a:cxn ang="0">
                    <a:pos x="320" y="102"/>
                  </a:cxn>
                  <a:cxn ang="0">
                    <a:pos x="328" y="153"/>
                  </a:cxn>
                  <a:cxn ang="0">
                    <a:pos x="319" y="168"/>
                  </a:cxn>
                  <a:cxn ang="0">
                    <a:pos x="330" y="183"/>
                  </a:cxn>
                  <a:cxn ang="0">
                    <a:pos x="334" y="194"/>
                  </a:cxn>
                  <a:cxn ang="0">
                    <a:pos x="359" y="211"/>
                  </a:cxn>
                  <a:cxn ang="0">
                    <a:pos x="384" y="230"/>
                  </a:cxn>
                  <a:cxn ang="0">
                    <a:pos x="408" y="243"/>
                  </a:cxn>
                  <a:cxn ang="0">
                    <a:pos x="394" y="271"/>
                  </a:cxn>
                  <a:cxn ang="0">
                    <a:pos x="388" y="268"/>
                  </a:cxn>
                  <a:cxn ang="0">
                    <a:pos x="380" y="269"/>
                  </a:cxn>
                  <a:cxn ang="0">
                    <a:pos x="364" y="263"/>
                  </a:cxn>
                  <a:cxn ang="0">
                    <a:pos x="350" y="268"/>
                  </a:cxn>
                  <a:cxn ang="0">
                    <a:pos x="344" y="263"/>
                  </a:cxn>
                  <a:cxn ang="0">
                    <a:pos x="344" y="280"/>
                  </a:cxn>
                  <a:cxn ang="0">
                    <a:pos x="356" y="296"/>
                  </a:cxn>
                  <a:cxn ang="0">
                    <a:pos x="375" y="286"/>
                  </a:cxn>
                  <a:cxn ang="0">
                    <a:pos x="375" y="294"/>
                  </a:cxn>
                  <a:cxn ang="0">
                    <a:pos x="373" y="304"/>
                  </a:cxn>
                  <a:cxn ang="0">
                    <a:pos x="380" y="324"/>
                  </a:cxn>
                  <a:cxn ang="0">
                    <a:pos x="347" y="336"/>
                  </a:cxn>
                  <a:cxn ang="0">
                    <a:pos x="325" y="333"/>
                  </a:cxn>
                  <a:cxn ang="0">
                    <a:pos x="295" y="325"/>
                  </a:cxn>
                  <a:cxn ang="0">
                    <a:pos x="294" y="319"/>
                  </a:cxn>
                  <a:cxn ang="0">
                    <a:pos x="300" y="313"/>
                  </a:cxn>
                  <a:cxn ang="0">
                    <a:pos x="292" y="308"/>
                  </a:cxn>
                  <a:cxn ang="0">
                    <a:pos x="281" y="302"/>
                  </a:cxn>
                  <a:cxn ang="0">
                    <a:pos x="269" y="305"/>
                  </a:cxn>
                  <a:cxn ang="0">
                    <a:pos x="264" y="288"/>
                  </a:cxn>
                  <a:cxn ang="0">
                    <a:pos x="247" y="300"/>
                  </a:cxn>
                  <a:cxn ang="0">
                    <a:pos x="225" y="311"/>
                  </a:cxn>
                  <a:cxn ang="0">
                    <a:pos x="169" y="329"/>
                  </a:cxn>
                  <a:cxn ang="0">
                    <a:pos x="129" y="329"/>
                  </a:cxn>
                  <a:cxn ang="0">
                    <a:pos x="81" y="324"/>
                  </a:cxn>
                  <a:cxn ang="0">
                    <a:pos x="75" y="302"/>
                  </a:cxn>
                  <a:cxn ang="0">
                    <a:pos x="75" y="285"/>
                  </a:cxn>
                  <a:cxn ang="0">
                    <a:pos x="76" y="269"/>
                  </a:cxn>
                  <a:cxn ang="0">
                    <a:pos x="32" y="255"/>
                  </a:cxn>
                  <a:cxn ang="0">
                    <a:pos x="3" y="222"/>
                  </a:cxn>
                  <a:cxn ang="0">
                    <a:pos x="197" y="46"/>
                  </a:cxn>
                  <a:cxn ang="0">
                    <a:pos x="211" y="52"/>
                  </a:cxn>
                  <a:cxn ang="0">
                    <a:pos x="215" y="36"/>
                  </a:cxn>
                  <a:cxn ang="0">
                    <a:pos x="201" y="24"/>
                  </a:cxn>
                  <a:cxn ang="0">
                    <a:pos x="203" y="13"/>
                  </a:cxn>
                  <a:cxn ang="0">
                    <a:pos x="222" y="21"/>
                  </a:cxn>
                  <a:cxn ang="0">
                    <a:pos x="233" y="39"/>
                  </a:cxn>
                  <a:cxn ang="0">
                    <a:pos x="242" y="111"/>
                  </a:cxn>
                  <a:cxn ang="0">
                    <a:pos x="248" y="132"/>
                  </a:cxn>
                  <a:cxn ang="0">
                    <a:pos x="259" y="100"/>
                  </a:cxn>
                  <a:cxn ang="0">
                    <a:pos x="255" y="69"/>
                  </a:cxn>
                  <a:cxn ang="0">
                    <a:pos x="253" y="14"/>
                  </a:cxn>
                </a:cxnLst>
                <a:rect l="0" t="0" r="r" b="b"/>
                <a:pathLst>
                  <a:path w="409" h="336">
                    <a:moveTo>
                      <a:pt x="255" y="0"/>
                    </a:moveTo>
                    <a:lnTo>
                      <a:pt x="261" y="0"/>
                    </a:lnTo>
                    <a:lnTo>
                      <a:pt x="267" y="7"/>
                    </a:lnTo>
                    <a:lnTo>
                      <a:pt x="273" y="8"/>
                    </a:lnTo>
                    <a:lnTo>
                      <a:pt x="280" y="8"/>
                    </a:lnTo>
                    <a:lnTo>
                      <a:pt x="287" y="11"/>
                    </a:lnTo>
                    <a:lnTo>
                      <a:pt x="298" y="18"/>
                    </a:lnTo>
                    <a:lnTo>
                      <a:pt x="305" y="27"/>
                    </a:lnTo>
                    <a:lnTo>
                      <a:pt x="308" y="39"/>
                    </a:lnTo>
                    <a:lnTo>
                      <a:pt x="309" y="53"/>
                    </a:lnTo>
                    <a:lnTo>
                      <a:pt x="314" y="78"/>
                    </a:lnTo>
                    <a:lnTo>
                      <a:pt x="320" y="102"/>
                    </a:lnTo>
                    <a:lnTo>
                      <a:pt x="327" y="124"/>
                    </a:lnTo>
                    <a:lnTo>
                      <a:pt x="328" y="147"/>
                    </a:lnTo>
                    <a:lnTo>
                      <a:pt x="328" y="153"/>
                    </a:lnTo>
                    <a:lnTo>
                      <a:pt x="327" y="158"/>
                    </a:lnTo>
                    <a:lnTo>
                      <a:pt x="325" y="161"/>
                    </a:lnTo>
                    <a:lnTo>
                      <a:pt x="319" y="168"/>
                    </a:lnTo>
                    <a:lnTo>
                      <a:pt x="323" y="171"/>
                    </a:lnTo>
                    <a:lnTo>
                      <a:pt x="330" y="177"/>
                    </a:lnTo>
                    <a:lnTo>
                      <a:pt x="330" y="183"/>
                    </a:lnTo>
                    <a:lnTo>
                      <a:pt x="331" y="186"/>
                    </a:lnTo>
                    <a:lnTo>
                      <a:pt x="333" y="191"/>
                    </a:lnTo>
                    <a:lnTo>
                      <a:pt x="334" y="194"/>
                    </a:lnTo>
                    <a:lnTo>
                      <a:pt x="337" y="204"/>
                    </a:lnTo>
                    <a:lnTo>
                      <a:pt x="350" y="205"/>
                    </a:lnTo>
                    <a:lnTo>
                      <a:pt x="359" y="211"/>
                    </a:lnTo>
                    <a:lnTo>
                      <a:pt x="367" y="218"/>
                    </a:lnTo>
                    <a:lnTo>
                      <a:pt x="375" y="225"/>
                    </a:lnTo>
                    <a:lnTo>
                      <a:pt x="384" y="230"/>
                    </a:lnTo>
                    <a:lnTo>
                      <a:pt x="395" y="235"/>
                    </a:lnTo>
                    <a:lnTo>
                      <a:pt x="405" y="239"/>
                    </a:lnTo>
                    <a:lnTo>
                      <a:pt x="408" y="243"/>
                    </a:lnTo>
                    <a:lnTo>
                      <a:pt x="409" y="246"/>
                    </a:lnTo>
                    <a:lnTo>
                      <a:pt x="409" y="271"/>
                    </a:lnTo>
                    <a:lnTo>
                      <a:pt x="394" y="271"/>
                    </a:lnTo>
                    <a:lnTo>
                      <a:pt x="391" y="269"/>
                    </a:lnTo>
                    <a:lnTo>
                      <a:pt x="389" y="268"/>
                    </a:lnTo>
                    <a:lnTo>
                      <a:pt x="388" y="268"/>
                    </a:lnTo>
                    <a:lnTo>
                      <a:pt x="384" y="271"/>
                    </a:lnTo>
                    <a:lnTo>
                      <a:pt x="383" y="271"/>
                    </a:lnTo>
                    <a:lnTo>
                      <a:pt x="380" y="269"/>
                    </a:lnTo>
                    <a:lnTo>
                      <a:pt x="378" y="268"/>
                    </a:lnTo>
                    <a:lnTo>
                      <a:pt x="369" y="263"/>
                    </a:lnTo>
                    <a:lnTo>
                      <a:pt x="364" y="263"/>
                    </a:lnTo>
                    <a:lnTo>
                      <a:pt x="361" y="264"/>
                    </a:lnTo>
                    <a:lnTo>
                      <a:pt x="358" y="268"/>
                    </a:lnTo>
                    <a:lnTo>
                      <a:pt x="350" y="268"/>
                    </a:lnTo>
                    <a:lnTo>
                      <a:pt x="348" y="266"/>
                    </a:lnTo>
                    <a:lnTo>
                      <a:pt x="345" y="264"/>
                    </a:lnTo>
                    <a:lnTo>
                      <a:pt x="344" y="263"/>
                    </a:lnTo>
                    <a:lnTo>
                      <a:pt x="342" y="268"/>
                    </a:lnTo>
                    <a:lnTo>
                      <a:pt x="342" y="271"/>
                    </a:lnTo>
                    <a:lnTo>
                      <a:pt x="344" y="280"/>
                    </a:lnTo>
                    <a:lnTo>
                      <a:pt x="348" y="289"/>
                    </a:lnTo>
                    <a:lnTo>
                      <a:pt x="352" y="300"/>
                    </a:lnTo>
                    <a:lnTo>
                      <a:pt x="356" y="296"/>
                    </a:lnTo>
                    <a:lnTo>
                      <a:pt x="361" y="293"/>
                    </a:lnTo>
                    <a:lnTo>
                      <a:pt x="367" y="289"/>
                    </a:lnTo>
                    <a:lnTo>
                      <a:pt x="375" y="286"/>
                    </a:lnTo>
                    <a:lnTo>
                      <a:pt x="377" y="289"/>
                    </a:lnTo>
                    <a:lnTo>
                      <a:pt x="377" y="293"/>
                    </a:lnTo>
                    <a:lnTo>
                      <a:pt x="375" y="294"/>
                    </a:lnTo>
                    <a:lnTo>
                      <a:pt x="375" y="296"/>
                    </a:lnTo>
                    <a:lnTo>
                      <a:pt x="373" y="299"/>
                    </a:lnTo>
                    <a:lnTo>
                      <a:pt x="373" y="304"/>
                    </a:lnTo>
                    <a:lnTo>
                      <a:pt x="383" y="304"/>
                    </a:lnTo>
                    <a:lnTo>
                      <a:pt x="383" y="316"/>
                    </a:lnTo>
                    <a:lnTo>
                      <a:pt x="380" y="324"/>
                    </a:lnTo>
                    <a:lnTo>
                      <a:pt x="370" y="330"/>
                    </a:lnTo>
                    <a:lnTo>
                      <a:pt x="359" y="335"/>
                    </a:lnTo>
                    <a:lnTo>
                      <a:pt x="347" y="336"/>
                    </a:lnTo>
                    <a:lnTo>
                      <a:pt x="336" y="336"/>
                    </a:lnTo>
                    <a:lnTo>
                      <a:pt x="333" y="335"/>
                    </a:lnTo>
                    <a:lnTo>
                      <a:pt x="325" y="333"/>
                    </a:lnTo>
                    <a:lnTo>
                      <a:pt x="314" y="330"/>
                    </a:lnTo>
                    <a:lnTo>
                      <a:pt x="303" y="329"/>
                    </a:lnTo>
                    <a:lnTo>
                      <a:pt x="295" y="325"/>
                    </a:lnTo>
                    <a:lnTo>
                      <a:pt x="292" y="324"/>
                    </a:lnTo>
                    <a:lnTo>
                      <a:pt x="292" y="322"/>
                    </a:lnTo>
                    <a:lnTo>
                      <a:pt x="294" y="319"/>
                    </a:lnTo>
                    <a:lnTo>
                      <a:pt x="297" y="318"/>
                    </a:lnTo>
                    <a:lnTo>
                      <a:pt x="298" y="316"/>
                    </a:lnTo>
                    <a:lnTo>
                      <a:pt x="300" y="313"/>
                    </a:lnTo>
                    <a:lnTo>
                      <a:pt x="300" y="310"/>
                    </a:lnTo>
                    <a:lnTo>
                      <a:pt x="295" y="308"/>
                    </a:lnTo>
                    <a:lnTo>
                      <a:pt x="292" y="308"/>
                    </a:lnTo>
                    <a:lnTo>
                      <a:pt x="289" y="307"/>
                    </a:lnTo>
                    <a:lnTo>
                      <a:pt x="286" y="300"/>
                    </a:lnTo>
                    <a:lnTo>
                      <a:pt x="281" y="302"/>
                    </a:lnTo>
                    <a:lnTo>
                      <a:pt x="280" y="304"/>
                    </a:lnTo>
                    <a:lnTo>
                      <a:pt x="276" y="305"/>
                    </a:lnTo>
                    <a:lnTo>
                      <a:pt x="269" y="305"/>
                    </a:lnTo>
                    <a:lnTo>
                      <a:pt x="265" y="304"/>
                    </a:lnTo>
                    <a:lnTo>
                      <a:pt x="264" y="300"/>
                    </a:lnTo>
                    <a:lnTo>
                      <a:pt x="264" y="288"/>
                    </a:lnTo>
                    <a:lnTo>
                      <a:pt x="256" y="289"/>
                    </a:lnTo>
                    <a:lnTo>
                      <a:pt x="251" y="294"/>
                    </a:lnTo>
                    <a:lnTo>
                      <a:pt x="247" y="300"/>
                    </a:lnTo>
                    <a:lnTo>
                      <a:pt x="244" y="305"/>
                    </a:lnTo>
                    <a:lnTo>
                      <a:pt x="239" y="310"/>
                    </a:lnTo>
                    <a:lnTo>
                      <a:pt x="225" y="311"/>
                    </a:lnTo>
                    <a:lnTo>
                      <a:pt x="208" y="314"/>
                    </a:lnTo>
                    <a:lnTo>
                      <a:pt x="183" y="324"/>
                    </a:lnTo>
                    <a:lnTo>
                      <a:pt x="169" y="329"/>
                    </a:lnTo>
                    <a:lnTo>
                      <a:pt x="151" y="330"/>
                    </a:lnTo>
                    <a:lnTo>
                      <a:pt x="143" y="330"/>
                    </a:lnTo>
                    <a:lnTo>
                      <a:pt x="129" y="329"/>
                    </a:lnTo>
                    <a:lnTo>
                      <a:pt x="115" y="325"/>
                    </a:lnTo>
                    <a:lnTo>
                      <a:pt x="104" y="324"/>
                    </a:lnTo>
                    <a:lnTo>
                      <a:pt x="81" y="324"/>
                    </a:lnTo>
                    <a:lnTo>
                      <a:pt x="79" y="314"/>
                    </a:lnTo>
                    <a:lnTo>
                      <a:pt x="76" y="308"/>
                    </a:lnTo>
                    <a:lnTo>
                      <a:pt x="75" y="302"/>
                    </a:lnTo>
                    <a:lnTo>
                      <a:pt x="73" y="294"/>
                    </a:lnTo>
                    <a:lnTo>
                      <a:pt x="73" y="289"/>
                    </a:lnTo>
                    <a:lnTo>
                      <a:pt x="75" y="285"/>
                    </a:lnTo>
                    <a:lnTo>
                      <a:pt x="78" y="282"/>
                    </a:lnTo>
                    <a:lnTo>
                      <a:pt x="78" y="277"/>
                    </a:lnTo>
                    <a:lnTo>
                      <a:pt x="76" y="269"/>
                    </a:lnTo>
                    <a:lnTo>
                      <a:pt x="70" y="263"/>
                    </a:lnTo>
                    <a:lnTo>
                      <a:pt x="61" y="260"/>
                    </a:lnTo>
                    <a:lnTo>
                      <a:pt x="32" y="255"/>
                    </a:lnTo>
                    <a:lnTo>
                      <a:pt x="20" y="247"/>
                    </a:lnTo>
                    <a:lnTo>
                      <a:pt x="9" y="236"/>
                    </a:lnTo>
                    <a:lnTo>
                      <a:pt x="3" y="222"/>
                    </a:lnTo>
                    <a:lnTo>
                      <a:pt x="0" y="208"/>
                    </a:lnTo>
                    <a:lnTo>
                      <a:pt x="162" y="211"/>
                    </a:lnTo>
                    <a:lnTo>
                      <a:pt x="197" y="46"/>
                    </a:lnTo>
                    <a:lnTo>
                      <a:pt x="200" y="47"/>
                    </a:lnTo>
                    <a:lnTo>
                      <a:pt x="204" y="49"/>
                    </a:lnTo>
                    <a:lnTo>
                      <a:pt x="211" y="52"/>
                    </a:lnTo>
                    <a:lnTo>
                      <a:pt x="214" y="49"/>
                    </a:lnTo>
                    <a:lnTo>
                      <a:pt x="215" y="46"/>
                    </a:lnTo>
                    <a:lnTo>
                      <a:pt x="215" y="36"/>
                    </a:lnTo>
                    <a:lnTo>
                      <a:pt x="208" y="28"/>
                    </a:lnTo>
                    <a:lnTo>
                      <a:pt x="203" y="27"/>
                    </a:lnTo>
                    <a:lnTo>
                      <a:pt x="201" y="24"/>
                    </a:lnTo>
                    <a:lnTo>
                      <a:pt x="198" y="21"/>
                    </a:lnTo>
                    <a:lnTo>
                      <a:pt x="198" y="18"/>
                    </a:lnTo>
                    <a:lnTo>
                      <a:pt x="203" y="13"/>
                    </a:lnTo>
                    <a:lnTo>
                      <a:pt x="208" y="13"/>
                    </a:lnTo>
                    <a:lnTo>
                      <a:pt x="215" y="16"/>
                    </a:lnTo>
                    <a:lnTo>
                      <a:pt x="222" y="21"/>
                    </a:lnTo>
                    <a:lnTo>
                      <a:pt x="228" y="28"/>
                    </a:lnTo>
                    <a:lnTo>
                      <a:pt x="233" y="33"/>
                    </a:lnTo>
                    <a:lnTo>
                      <a:pt x="233" y="39"/>
                    </a:lnTo>
                    <a:lnTo>
                      <a:pt x="234" y="52"/>
                    </a:lnTo>
                    <a:lnTo>
                      <a:pt x="242" y="83"/>
                    </a:lnTo>
                    <a:lnTo>
                      <a:pt x="242" y="111"/>
                    </a:lnTo>
                    <a:lnTo>
                      <a:pt x="245" y="114"/>
                    </a:lnTo>
                    <a:lnTo>
                      <a:pt x="248" y="124"/>
                    </a:lnTo>
                    <a:lnTo>
                      <a:pt x="248" y="132"/>
                    </a:lnTo>
                    <a:lnTo>
                      <a:pt x="253" y="122"/>
                    </a:lnTo>
                    <a:lnTo>
                      <a:pt x="258" y="111"/>
                    </a:lnTo>
                    <a:lnTo>
                      <a:pt x="259" y="100"/>
                    </a:lnTo>
                    <a:lnTo>
                      <a:pt x="258" y="91"/>
                    </a:lnTo>
                    <a:lnTo>
                      <a:pt x="256" y="78"/>
                    </a:lnTo>
                    <a:lnTo>
                      <a:pt x="255" y="69"/>
                    </a:lnTo>
                    <a:lnTo>
                      <a:pt x="255" y="46"/>
                    </a:lnTo>
                    <a:lnTo>
                      <a:pt x="253" y="28"/>
                    </a:lnTo>
                    <a:lnTo>
                      <a:pt x="253" y="14"/>
                    </a:lnTo>
                    <a:lnTo>
                      <a:pt x="255" y="0"/>
                    </a:lnTo>
                    <a:close/>
                  </a:path>
                </a:pathLst>
              </a:custGeom>
              <a:grpFill/>
              <a:ln w="6350" cmpd="sng">
                <a:solidFill>
                  <a:schemeClr val="bg2"/>
                </a:solidFill>
                <a:round/>
                <a:headEnd/>
                <a:tailEnd/>
              </a:ln>
            </p:spPr>
            <p:txBody>
              <a:bodyPr/>
              <a:lstStyle/>
              <a:p>
                <a:endParaRPr lang="en-US"/>
              </a:p>
            </p:txBody>
          </p:sp>
          <p:sp>
            <p:nvSpPr>
              <p:cNvPr id="11" name="Freeform 10"/>
              <p:cNvSpPr>
                <a:spLocks noEditPoints="1"/>
              </p:cNvSpPr>
              <p:nvPr/>
            </p:nvSpPr>
            <p:spPr bwMode="gray">
              <a:xfrm>
                <a:off x="2970212" y="1428750"/>
                <a:ext cx="860425" cy="687387"/>
              </a:xfrm>
              <a:custGeom>
                <a:avLst/>
                <a:gdLst/>
                <a:ahLst/>
                <a:cxnLst>
                  <a:cxn ang="0">
                    <a:pos x="704" y="12"/>
                  </a:cxn>
                  <a:cxn ang="0">
                    <a:pos x="737" y="76"/>
                  </a:cxn>
                  <a:cxn ang="0">
                    <a:pos x="754" y="129"/>
                  </a:cxn>
                  <a:cxn ang="0">
                    <a:pos x="762" y="154"/>
                  </a:cxn>
                  <a:cxn ang="0">
                    <a:pos x="806" y="172"/>
                  </a:cxn>
                  <a:cxn ang="0">
                    <a:pos x="809" y="222"/>
                  </a:cxn>
                  <a:cxn ang="0">
                    <a:pos x="831" y="212"/>
                  </a:cxn>
                  <a:cxn ang="0">
                    <a:pos x="834" y="169"/>
                  </a:cxn>
                  <a:cxn ang="0">
                    <a:pos x="877" y="237"/>
                  </a:cxn>
                  <a:cxn ang="0">
                    <a:pos x="918" y="298"/>
                  </a:cxn>
                  <a:cxn ang="0">
                    <a:pos x="935" y="275"/>
                  </a:cxn>
                  <a:cxn ang="0">
                    <a:pos x="935" y="203"/>
                  </a:cxn>
                  <a:cxn ang="0">
                    <a:pos x="923" y="120"/>
                  </a:cxn>
                  <a:cxn ang="0">
                    <a:pos x="976" y="95"/>
                  </a:cxn>
                  <a:cxn ang="0">
                    <a:pos x="1025" y="120"/>
                  </a:cxn>
                  <a:cxn ang="0">
                    <a:pos x="1032" y="142"/>
                  </a:cxn>
                  <a:cxn ang="0">
                    <a:pos x="1050" y="172"/>
                  </a:cxn>
                  <a:cxn ang="0">
                    <a:pos x="1062" y="231"/>
                  </a:cxn>
                  <a:cxn ang="0">
                    <a:pos x="1064" y="314"/>
                  </a:cxn>
                  <a:cxn ang="0">
                    <a:pos x="1042" y="333"/>
                  </a:cxn>
                  <a:cxn ang="0">
                    <a:pos x="1018" y="337"/>
                  </a:cxn>
                  <a:cxn ang="0">
                    <a:pos x="984" y="359"/>
                  </a:cxn>
                  <a:cxn ang="0">
                    <a:pos x="943" y="350"/>
                  </a:cxn>
                  <a:cxn ang="0">
                    <a:pos x="963" y="394"/>
                  </a:cxn>
                  <a:cxn ang="0">
                    <a:pos x="956" y="450"/>
                  </a:cxn>
                  <a:cxn ang="0">
                    <a:pos x="931" y="528"/>
                  </a:cxn>
                  <a:cxn ang="0">
                    <a:pos x="884" y="569"/>
                  </a:cxn>
                  <a:cxn ang="0">
                    <a:pos x="863" y="605"/>
                  </a:cxn>
                  <a:cxn ang="0">
                    <a:pos x="827" y="647"/>
                  </a:cxn>
                  <a:cxn ang="0">
                    <a:pos x="815" y="678"/>
                  </a:cxn>
                  <a:cxn ang="0">
                    <a:pos x="779" y="750"/>
                  </a:cxn>
                  <a:cxn ang="0">
                    <a:pos x="757" y="848"/>
                  </a:cxn>
                  <a:cxn ang="0">
                    <a:pos x="607" y="866"/>
                  </a:cxn>
                  <a:cxn ang="0">
                    <a:pos x="41" y="67"/>
                  </a:cxn>
                  <a:cxn ang="0">
                    <a:pos x="94" y="133"/>
                  </a:cxn>
                  <a:cxn ang="0">
                    <a:pos x="153" y="161"/>
                  </a:cxn>
                  <a:cxn ang="0">
                    <a:pos x="194" y="215"/>
                  </a:cxn>
                  <a:cxn ang="0">
                    <a:pos x="156" y="234"/>
                  </a:cxn>
                  <a:cxn ang="0">
                    <a:pos x="169" y="251"/>
                  </a:cxn>
                  <a:cxn ang="0">
                    <a:pos x="271" y="265"/>
                  </a:cxn>
                  <a:cxn ang="0">
                    <a:pos x="305" y="275"/>
                  </a:cxn>
                  <a:cxn ang="0">
                    <a:pos x="324" y="294"/>
                  </a:cxn>
                  <a:cxn ang="0">
                    <a:pos x="352" y="303"/>
                  </a:cxn>
                  <a:cxn ang="0">
                    <a:pos x="360" y="270"/>
                  </a:cxn>
                  <a:cxn ang="0">
                    <a:pos x="396" y="254"/>
                  </a:cxn>
                  <a:cxn ang="0">
                    <a:pos x="418" y="245"/>
                  </a:cxn>
                  <a:cxn ang="0">
                    <a:pos x="341" y="256"/>
                  </a:cxn>
                  <a:cxn ang="0">
                    <a:pos x="386" y="220"/>
                  </a:cxn>
                  <a:cxn ang="0">
                    <a:pos x="430" y="245"/>
                  </a:cxn>
                  <a:cxn ang="0">
                    <a:pos x="483" y="284"/>
                  </a:cxn>
                  <a:cxn ang="0">
                    <a:pos x="568" y="303"/>
                  </a:cxn>
                  <a:cxn ang="0">
                    <a:pos x="605" y="278"/>
                  </a:cxn>
                  <a:cxn ang="0">
                    <a:pos x="618" y="248"/>
                  </a:cxn>
                  <a:cxn ang="0">
                    <a:pos x="657" y="272"/>
                  </a:cxn>
                  <a:cxn ang="0">
                    <a:pos x="669" y="306"/>
                  </a:cxn>
                  <a:cxn ang="0">
                    <a:pos x="679" y="326"/>
                  </a:cxn>
                  <a:cxn ang="0">
                    <a:pos x="683" y="300"/>
                  </a:cxn>
                  <a:cxn ang="0">
                    <a:pos x="710" y="262"/>
                  </a:cxn>
                  <a:cxn ang="0">
                    <a:pos x="735" y="190"/>
                  </a:cxn>
                  <a:cxn ang="0">
                    <a:pos x="685" y="161"/>
                  </a:cxn>
                  <a:cxn ang="0">
                    <a:pos x="651" y="104"/>
                  </a:cxn>
                  <a:cxn ang="0">
                    <a:pos x="643" y="65"/>
                  </a:cxn>
                  <a:cxn ang="0">
                    <a:pos x="657" y="31"/>
                  </a:cxn>
                </a:cxnLst>
                <a:rect l="0" t="0" r="r" b="b"/>
                <a:pathLst>
                  <a:path w="1082" h="866">
                    <a:moveTo>
                      <a:pt x="760" y="856"/>
                    </a:moveTo>
                    <a:lnTo>
                      <a:pt x="760" y="858"/>
                    </a:lnTo>
                    <a:lnTo>
                      <a:pt x="760" y="856"/>
                    </a:lnTo>
                    <a:close/>
                    <a:moveTo>
                      <a:pt x="666" y="0"/>
                    </a:moveTo>
                    <a:lnTo>
                      <a:pt x="690" y="0"/>
                    </a:lnTo>
                    <a:lnTo>
                      <a:pt x="699" y="9"/>
                    </a:lnTo>
                    <a:lnTo>
                      <a:pt x="704" y="12"/>
                    </a:lnTo>
                    <a:lnTo>
                      <a:pt x="707" y="15"/>
                    </a:lnTo>
                    <a:lnTo>
                      <a:pt x="709" y="18"/>
                    </a:lnTo>
                    <a:lnTo>
                      <a:pt x="710" y="20"/>
                    </a:lnTo>
                    <a:lnTo>
                      <a:pt x="719" y="34"/>
                    </a:lnTo>
                    <a:lnTo>
                      <a:pt x="724" y="48"/>
                    </a:lnTo>
                    <a:lnTo>
                      <a:pt x="730" y="65"/>
                    </a:lnTo>
                    <a:lnTo>
                      <a:pt x="737" y="76"/>
                    </a:lnTo>
                    <a:lnTo>
                      <a:pt x="746" y="86"/>
                    </a:lnTo>
                    <a:lnTo>
                      <a:pt x="755" y="92"/>
                    </a:lnTo>
                    <a:lnTo>
                      <a:pt x="763" y="101"/>
                    </a:lnTo>
                    <a:lnTo>
                      <a:pt x="766" y="112"/>
                    </a:lnTo>
                    <a:lnTo>
                      <a:pt x="765" y="120"/>
                    </a:lnTo>
                    <a:lnTo>
                      <a:pt x="759" y="126"/>
                    </a:lnTo>
                    <a:lnTo>
                      <a:pt x="754" y="129"/>
                    </a:lnTo>
                    <a:lnTo>
                      <a:pt x="748" y="134"/>
                    </a:lnTo>
                    <a:lnTo>
                      <a:pt x="746" y="142"/>
                    </a:lnTo>
                    <a:lnTo>
                      <a:pt x="746" y="147"/>
                    </a:lnTo>
                    <a:lnTo>
                      <a:pt x="749" y="150"/>
                    </a:lnTo>
                    <a:lnTo>
                      <a:pt x="751" y="153"/>
                    </a:lnTo>
                    <a:lnTo>
                      <a:pt x="755" y="154"/>
                    </a:lnTo>
                    <a:lnTo>
                      <a:pt x="762" y="154"/>
                    </a:lnTo>
                    <a:lnTo>
                      <a:pt x="771" y="150"/>
                    </a:lnTo>
                    <a:lnTo>
                      <a:pt x="776" y="150"/>
                    </a:lnTo>
                    <a:lnTo>
                      <a:pt x="784" y="151"/>
                    </a:lnTo>
                    <a:lnTo>
                      <a:pt x="793" y="154"/>
                    </a:lnTo>
                    <a:lnTo>
                      <a:pt x="802" y="161"/>
                    </a:lnTo>
                    <a:lnTo>
                      <a:pt x="806" y="167"/>
                    </a:lnTo>
                    <a:lnTo>
                      <a:pt x="806" y="172"/>
                    </a:lnTo>
                    <a:lnTo>
                      <a:pt x="804" y="175"/>
                    </a:lnTo>
                    <a:lnTo>
                      <a:pt x="801" y="178"/>
                    </a:lnTo>
                    <a:lnTo>
                      <a:pt x="799" y="181"/>
                    </a:lnTo>
                    <a:lnTo>
                      <a:pt x="799" y="184"/>
                    </a:lnTo>
                    <a:lnTo>
                      <a:pt x="801" y="195"/>
                    </a:lnTo>
                    <a:lnTo>
                      <a:pt x="804" y="209"/>
                    </a:lnTo>
                    <a:lnTo>
                      <a:pt x="809" y="222"/>
                    </a:lnTo>
                    <a:lnTo>
                      <a:pt x="815" y="233"/>
                    </a:lnTo>
                    <a:lnTo>
                      <a:pt x="823" y="236"/>
                    </a:lnTo>
                    <a:lnTo>
                      <a:pt x="827" y="236"/>
                    </a:lnTo>
                    <a:lnTo>
                      <a:pt x="829" y="234"/>
                    </a:lnTo>
                    <a:lnTo>
                      <a:pt x="832" y="228"/>
                    </a:lnTo>
                    <a:lnTo>
                      <a:pt x="832" y="223"/>
                    </a:lnTo>
                    <a:lnTo>
                      <a:pt x="831" y="212"/>
                    </a:lnTo>
                    <a:lnTo>
                      <a:pt x="826" y="201"/>
                    </a:lnTo>
                    <a:lnTo>
                      <a:pt x="824" y="190"/>
                    </a:lnTo>
                    <a:lnTo>
                      <a:pt x="824" y="184"/>
                    </a:lnTo>
                    <a:lnTo>
                      <a:pt x="826" y="181"/>
                    </a:lnTo>
                    <a:lnTo>
                      <a:pt x="827" y="176"/>
                    </a:lnTo>
                    <a:lnTo>
                      <a:pt x="831" y="175"/>
                    </a:lnTo>
                    <a:lnTo>
                      <a:pt x="834" y="169"/>
                    </a:lnTo>
                    <a:lnTo>
                      <a:pt x="851" y="175"/>
                    </a:lnTo>
                    <a:lnTo>
                      <a:pt x="867" y="189"/>
                    </a:lnTo>
                    <a:lnTo>
                      <a:pt x="877" y="206"/>
                    </a:lnTo>
                    <a:lnTo>
                      <a:pt x="882" y="225"/>
                    </a:lnTo>
                    <a:lnTo>
                      <a:pt x="882" y="229"/>
                    </a:lnTo>
                    <a:lnTo>
                      <a:pt x="881" y="234"/>
                    </a:lnTo>
                    <a:lnTo>
                      <a:pt x="877" y="237"/>
                    </a:lnTo>
                    <a:lnTo>
                      <a:pt x="876" y="240"/>
                    </a:lnTo>
                    <a:lnTo>
                      <a:pt x="876" y="245"/>
                    </a:lnTo>
                    <a:lnTo>
                      <a:pt x="879" y="256"/>
                    </a:lnTo>
                    <a:lnTo>
                      <a:pt x="885" y="270"/>
                    </a:lnTo>
                    <a:lnTo>
                      <a:pt x="895" y="284"/>
                    </a:lnTo>
                    <a:lnTo>
                      <a:pt x="906" y="294"/>
                    </a:lnTo>
                    <a:lnTo>
                      <a:pt x="918" y="298"/>
                    </a:lnTo>
                    <a:lnTo>
                      <a:pt x="921" y="297"/>
                    </a:lnTo>
                    <a:lnTo>
                      <a:pt x="923" y="295"/>
                    </a:lnTo>
                    <a:lnTo>
                      <a:pt x="928" y="292"/>
                    </a:lnTo>
                    <a:lnTo>
                      <a:pt x="931" y="289"/>
                    </a:lnTo>
                    <a:lnTo>
                      <a:pt x="932" y="286"/>
                    </a:lnTo>
                    <a:lnTo>
                      <a:pt x="935" y="283"/>
                    </a:lnTo>
                    <a:lnTo>
                      <a:pt x="935" y="275"/>
                    </a:lnTo>
                    <a:lnTo>
                      <a:pt x="931" y="265"/>
                    </a:lnTo>
                    <a:lnTo>
                      <a:pt x="931" y="254"/>
                    </a:lnTo>
                    <a:lnTo>
                      <a:pt x="932" y="250"/>
                    </a:lnTo>
                    <a:lnTo>
                      <a:pt x="934" y="247"/>
                    </a:lnTo>
                    <a:lnTo>
                      <a:pt x="934" y="242"/>
                    </a:lnTo>
                    <a:lnTo>
                      <a:pt x="935" y="237"/>
                    </a:lnTo>
                    <a:lnTo>
                      <a:pt x="935" y="203"/>
                    </a:lnTo>
                    <a:lnTo>
                      <a:pt x="938" y="197"/>
                    </a:lnTo>
                    <a:lnTo>
                      <a:pt x="942" y="187"/>
                    </a:lnTo>
                    <a:lnTo>
                      <a:pt x="943" y="184"/>
                    </a:lnTo>
                    <a:lnTo>
                      <a:pt x="946" y="179"/>
                    </a:lnTo>
                    <a:lnTo>
                      <a:pt x="943" y="167"/>
                    </a:lnTo>
                    <a:lnTo>
                      <a:pt x="924" y="134"/>
                    </a:lnTo>
                    <a:lnTo>
                      <a:pt x="923" y="120"/>
                    </a:lnTo>
                    <a:lnTo>
                      <a:pt x="923" y="114"/>
                    </a:lnTo>
                    <a:lnTo>
                      <a:pt x="926" y="109"/>
                    </a:lnTo>
                    <a:lnTo>
                      <a:pt x="928" y="106"/>
                    </a:lnTo>
                    <a:lnTo>
                      <a:pt x="942" y="101"/>
                    </a:lnTo>
                    <a:lnTo>
                      <a:pt x="962" y="101"/>
                    </a:lnTo>
                    <a:lnTo>
                      <a:pt x="971" y="98"/>
                    </a:lnTo>
                    <a:lnTo>
                      <a:pt x="976" y="95"/>
                    </a:lnTo>
                    <a:lnTo>
                      <a:pt x="985" y="92"/>
                    </a:lnTo>
                    <a:lnTo>
                      <a:pt x="993" y="97"/>
                    </a:lnTo>
                    <a:lnTo>
                      <a:pt x="1003" y="106"/>
                    </a:lnTo>
                    <a:lnTo>
                      <a:pt x="1010" y="117"/>
                    </a:lnTo>
                    <a:lnTo>
                      <a:pt x="1020" y="122"/>
                    </a:lnTo>
                    <a:lnTo>
                      <a:pt x="1021" y="122"/>
                    </a:lnTo>
                    <a:lnTo>
                      <a:pt x="1025" y="120"/>
                    </a:lnTo>
                    <a:lnTo>
                      <a:pt x="1037" y="120"/>
                    </a:lnTo>
                    <a:lnTo>
                      <a:pt x="1039" y="122"/>
                    </a:lnTo>
                    <a:lnTo>
                      <a:pt x="1039" y="129"/>
                    </a:lnTo>
                    <a:lnTo>
                      <a:pt x="1037" y="133"/>
                    </a:lnTo>
                    <a:lnTo>
                      <a:pt x="1034" y="134"/>
                    </a:lnTo>
                    <a:lnTo>
                      <a:pt x="1032" y="137"/>
                    </a:lnTo>
                    <a:lnTo>
                      <a:pt x="1032" y="142"/>
                    </a:lnTo>
                    <a:lnTo>
                      <a:pt x="1034" y="145"/>
                    </a:lnTo>
                    <a:lnTo>
                      <a:pt x="1039" y="150"/>
                    </a:lnTo>
                    <a:lnTo>
                      <a:pt x="1045" y="153"/>
                    </a:lnTo>
                    <a:lnTo>
                      <a:pt x="1048" y="156"/>
                    </a:lnTo>
                    <a:lnTo>
                      <a:pt x="1050" y="159"/>
                    </a:lnTo>
                    <a:lnTo>
                      <a:pt x="1051" y="164"/>
                    </a:lnTo>
                    <a:lnTo>
                      <a:pt x="1050" y="172"/>
                    </a:lnTo>
                    <a:lnTo>
                      <a:pt x="1039" y="183"/>
                    </a:lnTo>
                    <a:lnTo>
                      <a:pt x="1032" y="187"/>
                    </a:lnTo>
                    <a:lnTo>
                      <a:pt x="1031" y="195"/>
                    </a:lnTo>
                    <a:lnTo>
                      <a:pt x="1034" y="208"/>
                    </a:lnTo>
                    <a:lnTo>
                      <a:pt x="1042" y="215"/>
                    </a:lnTo>
                    <a:lnTo>
                      <a:pt x="1051" y="223"/>
                    </a:lnTo>
                    <a:lnTo>
                      <a:pt x="1062" y="231"/>
                    </a:lnTo>
                    <a:lnTo>
                      <a:pt x="1071" y="239"/>
                    </a:lnTo>
                    <a:lnTo>
                      <a:pt x="1079" y="247"/>
                    </a:lnTo>
                    <a:lnTo>
                      <a:pt x="1082" y="259"/>
                    </a:lnTo>
                    <a:lnTo>
                      <a:pt x="1079" y="278"/>
                    </a:lnTo>
                    <a:lnTo>
                      <a:pt x="1071" y="294"/>
                    </a:lnTo>
                    <a:lnTo>
                      <a:pt x="1064" y="308"/>
                    </a:lnTo>
                    <a:lnTo>
                      <a:pt x="1064" y="314"/>
                    </a:lnTo>
                    <a:lnTo>
                      <a:pt x="1062" y="320"/>
                    </a:lnTo>
                    <a:lnTo>
                      <a:pt x="1060" y="328"/>
                    </a:lnTo>
                    <a:lnTo>
                      <a:pt x="1057" y="336"/>
                    </a:lnTo>
                    <a:lnTo>
                      <a:pt x="1053" y="339"/>
                    </a:lnTo>
                    <a:lnTo>
                      <a:pt x="1048" y="337"/>
                    </a:lnTo>
                    <a:lnTo>
                      <a:pt x="1045" y="336"/>
                    </a:lnTo>
                    <a:lnTo>
                      <a:pt x="1042" y="333"/>
                    </a:lnTo>
                    <a:lnTo>
                      <a:pt x="1037" y="331"/>
                    </a:lnTo>
                    <a:lnTo>
                      <a:pt x="1034" y="330"/>
                    </a:lnTo>
                    <a:lnTo>
                      <a:pt x="1029" y="328"/>
                    </a:lnTo>
                    <a:lnTo>
                      <a:pt x="1025" y="328"/>
                    </a:lnTo>
                    <a:lnTo>
                      <a:pt x="1021" y="330"/>
                    </a:lnTo>
                    <a:lnTo>
                      <a:pt x="1018" y="333"/>
                    </a:lnTo>
                    <a:lnTo>
                      <a:pt x="1018" y="337"/>
                    </a:lnTo>
                    <a:lnTo>
                      <a:pt x="1020" y="342"/>
                    </a:lnTo>
                    <a:lnTo>
                      <a:pt x="1023" y="347"/>
                    </a:lnTo>
                    <a:lnTo>
                      <a:pt x="1037" y="356"/>
                    </a:lnTo>
                    <a:lnTo>
                      <a:pt x="1037" y="362"/>
                    </a:lnTo>
                    <a:lnTo>
                      <a:pt x="1026" y="362"/>
                    </a:lnTo>
                    <a:lnTo>
                      <a:pt x="1012" y="359"/>
                    </a:lnTo>
                    <a:lnTo>
                      <a:pt x="984" y="359"/>
                    </a:lnTo>
                    <a:lnTo>
                      <a:pt x="978" y="358"/>
                    </a:lnTo>
                    <a:lnTo>
                      <a:pt x="973" y="351"/>
                    </a:lnTo>
                    <a:lnTo>
                      <a:pt x="965" y="347"/>
                    </a:lnTo>
                    <a:lnTo>
                      <a:pt x="956" y="345"/>
                    </a:lnTo>
                    <a:lnTo>
                      <a:pt x="951" y="345"/>
                    </a:lnTo>
                    <a:lnTo>
                      <a:pt x="945" y="348"/>
                    </a:lnTo>
                    <a:lnTo>
                      <a:pt x="943" y="350"/>
                    </a:lnTo>
                    <a:lnTo>
                      <a:pt x="943" y="358"/>
                    </a:lnTo>
                    <a:lnTo>
                      <a:pt x="949" y="364"/>
                    </a:lnTo>
                    <a:lnTo>
                      <a:pt x="953" y="365"/>
                    </a:lnTo>
                    <a:lnTo>
                      <a:pt x="962" y="369"/>
                    </a:lnTo>
                    <a:lnTo>
                      <a:pt x="967" y="369"/>
                    </a:lnTo>
                    <a:lnTo>
                      <a:pt x="967" y="378"/>
                    </a:lnTo>
                    <a:lnTo>
                      <a:pt x="963" y="394"/>
                    </a:lnTo>
                    <a:lnTo>
                      <a:pt x="956" y="408"/>
                    </a:lnTo>
                    <a:lnTo>
                      <a:pt x="946" y="423"/>
                    </a:lnTo>
                    <a:lnTo>
                      <a:pt x="943" y="439"/>
                    </a:lnTo>
                    <a:lnTo>
                      <a:pt x="945" y="442"/>
                    </a:lnTo>
                    <a:lnTo>
                      <a:pt x="946" y="444"/>
                    </a:lnTo>
                    <a:lnTo>
                      <a:pt x="953" y="447"/>
                    </a:lnTo>
                    <a:lnTo>
                      <a:pt x="956" y="450"/>
                    </a:lnTo>
                    <a:lnTo>
                      <a:pt x="959" y="456"/>
                    </a:lnTo>
                    <a:lnTo>
                      <a:pt x="956" y="467"/>
                    </a:lnTo>
                    <a:lnTo>
                      <a:pt x="949" y="480"/>
                    </a:lnTo>
                    <a:lnTo>
                      <a:pt x="943" y="491"/>
                    </a:lnTo>
                    <a:lnTo>
                      <a:pt x="938" y="506"/>
                    </a:lnTo>
                    <a:lnTo>
                      <a:pt x="935" y="519"/>
                    </a:lnTo>
                    <a:lnTo>
                      <a:pt x="931" y="528"/>
                    </a:lnTo>
                    <a:lnTo>
                      <a:pt x="924" y="536"/>
                    </a:lnTo>
                    <a:lnTo>
                      <a:pt x="912" y="541"/>
                    </a:lnTo>
                    <a:lnTo>
                      <a:pt x="896" y="542"/>
                    </a:lnTo>
                    <a:lnTo>
                      <a:pt x="888" y="545"/>
                    </a:lnTo>
                    <a:lnTo>
                      <a:pt x="885" y="550"/>
                    </a:lnTo>
                    <a:lnTo>
                      <a:pt x="884" y="559"/>
                    </a:lnTo>
                    <a:lnTo>
                      <a:pt x="884" y="569"/>
                    </a:lnTo>
                    <a:lnTo>
                      <a:pt x="881" y="575"/>
                    </a:lnTo>
                    <a:lnTo>
                      <a:pt x="874" y="578"/>
                    </a:lnTo>
                    <a:lnTo>
                      <a:pt x="867" y="581"/>
                    </a:lnTo>
                    <a:lnTo>
                      <a:pt x="860" y="584"/>
                    </a:lnTo>
                    <a:lnTo>
                      <a:pt x="857" y="592"/>
                    </a:lnTo>
                    <a:lnTo>
                      <a:pt x="859" y="598"/>
                    </a:lnTo>
                    <a:lnTo>
                      <a:pt x="863" y="605"/>
                    </a:lnTo>
                    <a:lnTo>
                      <a:pt x="867" y="611"/>
                    </a:lnTo>
                    <a:lnTo>
                      <a:pt x="868" y="617"/>
                    </a:lnTo>
                    <a:lnTo>
                      <a:pt x="863" y="630"/>
                    </a:lnTo>
                    <a:lnTo>
                      <a:pt x="856" y="639"/>
                    </a:lnTo>
                    <a:lnTo>
                      <a:pt x="846" y="645"/>
                    </a:lnTo>
                    <a:lnTo>
                      <a:pt x="832" y="645"/>
                    </a:lnTo>
                    <a:lnTo>
                      <a:pt x="827" y="647"/>
                    </a:lnTo>
                    <a:lnTo>
                      <a:pt x="824" y="647"/>
                    </a:lnTo>
                    <a:lnTo>
                      <a:pt x="823" y="648"/>
                    </a:lnTo>
                    <a:lnTo>
                      <a:pt x="821" y="652"/>
                    </a:lnTo>
                    <a:lnTo>
                      <a:pt x="821" y="653"/>
                    </a:lnTo>
                    <a:lnTo>
                      <a:pt x="823" y="656"/>
                    </a:lnTo>
                    <a:lnTo>
                      <a:pt x="823" y="666"/>
                    </a:lnTo>
                    <a:lnTo>
                      <a:pt x="815" y="678"/>
                    </a:lnTo>
                    <a:lnTo>
                      <a:pt x="806" y="692"/>
                    </a:lnTo>
                    <a:lnTo>
                      <a:pt x="796" y="708"/>
                    </a:lnTo>
                    <a:lnTo>
                      <a:pt x="793" y="720"/>
                    </a:lnTo>
                    <a:lnTo>
                      <a:pt x="791" y="731"/>
                    </a:lnTo>
                    <a:lnTo>
                      <a:pt x="788" y="739"/>
                    </a:lnTo>
                    <a:lnTo>
                      <a:pt x="784" y="745"/>
                    </a:lnTo>
                    <a:lnTo>
                      <a:pt x="779" y="750"/>
                    </a:lnTo>
                    <a:lnTo>
                      <a:pt x="776" y="756"/>
                    </a:lnTo>
                    <a:lnTo>
                      <a:pt x="768" y="778"/>
                    </a:lnTo>
                    <a:lnTo>
                      <a:pt x="762" y="802"/>
                    </a:lnTo>
                    <a:lnTo>
                      <a:pt x="760" y="825"/>
                    </a:lnTo>
                    <a:lnTo>
                      <a:pt x="759" y="836"/>
                    </a:lnTo>
                    <a:lnTo>
                      <a:pt x="759" y="842"/>
                    </a:lnTo>
                    <a:lnTo>
                      <a:pt x="757" y="848"/>
                    </a:lnTo>
                    <a:lnTo>
                      <a:pt x="760" y="856"/>
                    </a:lnTo>
                    <a:lnTo>
                      <a:pt x="759" y="858"/>
                    </a:lnTo>
                    <a:lnTo>
                      <a:pt x="757" y="858"/>
                    </a:lnTo>
                    <a:lnTo>
                      <a:pt x="719" y="861"/>
                    </a:lnTo>
                    <a:lnTo>
                      <a:pt x="682" y="863"/>
                    </a:lnTo>
                    <a:lnTo>
                      <a:pt x="643" y="864"/>
                    </a:lnTo>
                    <a:lnTo>
                      <a:pt x="607" y="866"/>
                    </a:lnTo>
                    <a:lnTo>
                      <a:pt x="502" y="866"/>
                    </a:lnTo>
                    <a:lnTo>
                      <a:pt x="502" y="553"/>
                    </a:lnTo>
                    <a:lnTo>
                      <a:pt x="272" y="494"/>
                    </a:lnTo>
                    <a:lnTo>
                      <a:pt x="227" y="431"/>
                    </a:lnTo>
                    <a:lnTo>
                      <a:pt x="183" y="428"/>
                    </a:lnTo>
                    <a:lnTo>
                      <a:pt x="0" y="187"/>
                    </a:lnTo>
                    <a:lnTo>
                      <a:pt x="41" y="67"/>
                    </a:lnTo>
                    <a:lnTo>
                      <a:pt x="47" y="78"/>
                    </a:lnTo>
                    <a:lnTo>
                      <a:pt x="52" y="90"/>
                    </a:lnTo>
                    <a:lnTo>
                      <a:pt x="58" y="100"/>
                    </a:lnTo>
                    <a:lnTo>
                      <a:pt x="67" y="109"/>
                    </a:lnTo>
                    <a:lnTo>
                      <a:pt x="77" y="117"/>
                    </a:lnTo>
                    <a:lnTo>
                      <a:pt x="88" y="120"/>
                    </a:lnTo>
                    <a:lnTo>
                      <a:pt x="94" y="133"/>
                    </a:lnTo>
                    <a:lnTo>
                      <a:pt x="105" y="144"/>
                    </a:lnTo>
                    <a:lnTo>
                      <a:pt x="117" y="154"/>
                    </a:lnTo>
                    <a:lnTo>
                      <a:pt x="131" y="162"/>
                    </a:lnTo>
                    <a:lnTo>
                      <a:pt x="144" y="165"/>
                    </a:lnTo>
                    <a:lnTo>
                      <a:pt x="147" y="165"/>
                    </a:lnTo>
                    <a:lnTo>
                      <a:pt x="150" y="164"/>
                    </a:lnTo>
                    <a:lnTo>
                      <a:pt x="153" y="161"/>
                    </a:lnTo>
                    <a:lnTo>
                      <a:pt x="156" y="161"/>
                    </a:lnTo>
                    <a:lnTo>
                      <a:pt x="166" y="164"/>
                    </a:lnTo>
                    <a:lnTo>
                      <a:pt x="177" y="173"/>
                    </a:lnTo>
                    <a:lnTo>
                      <a:pt x="185" y="186"/>
                    </a:lnTo>
                    <a:lnTo>
                      <a:pt x="191" y="200"/>
                    </a:lnTo>
                    <a:lnTo>
                      <a:pt x="194" y="212"/>
                    </a:lnTo>
                    <a:lnTo>
                      <a:pt x="194" y="215"/>
                    </a:lnTo>
                    <a:lnTo>
                      <a:pt x="192" y="219"/>
                    </a:lnTo>
                    <a:lnTo>
                      <a:pt x="192" y="223"/>
                    </a:lnTo>
                    <a:lnTo>
                      <a:pt x="194" y="226"/>
                    </a:lnTo>
                    <a:lnTo>
                      <a:pt x="169" y="226"/>
                    </a:lnTo>
                    <a:lnTo>
                      <a:pt x="164" y="228"/>
                    </a:lnTo>
                    <a:lnTo>
                      <a:pt x="159" y="231"/>
                    </a:lnTo>
                    <a:lnTo>
                      <a:pt x="156" y="234"/>
                    </a:lnTo>
                    <a:lnTo>
                      <a:pt x="153" y="239"/>
                    </a:lnTo>
                    <a:lnTo>
                      <a:pt x="153" y="244"/>
                    </a:lnTo>
                    <a:lnTo>
                      <a:pt x="155" y="247"/>
                    </a:lnTo>
                    <a:lnTo>
                      <a:pt x="156" y="248"/>
                    </a:lnTo>
                    <a:lnTo>
                      <a:pt x="159" y="250"/>
                    </a:lnTo>
                    <a:lnTo>
                      <a:pt x="166" y="250"/>
                    </a:lnTo>
                    <a:lnTo>
                      <a:pt x="169" y="251"/>
                    </a:lnTo>
                    <a:lnTo>
                      <a:pt x="172" y="251"/>
                    </a:lnTo>
                    <a:lnTo>
                      <a:pt x="188" y="259"/>
                    </a:lnTo>
                    <a:lnTo>
                      <a:pt x="203" y="265"/>
                    </a:lnTo>
                    <a:lnTo>
                      <a:pt x="219" y="270"/>
                    </a:lnTo>
                    <a:lnTo>
                      <a:pt x="239" y="272"/>
                    </a:lnTo>
                    <a:lnTo>
                      <a:pt x="256" y="270"/>
                    </a:lnTo>
                    <a:lnTo>
                      <a:pt x="271" y="265"/>
                    </a:lnTo>
                    <a:lnTo>
                      <a:pt x="285" y="262"/>
                    </a:lnTo>
                    <a:lnTo>
                      <a:pt x="299" y="261"/>
                    </a:lnTo>
                    <a:lnTo>
                      <a:pt x="300" y="261"/>
                    </a:lnTo>
                    <a:lnTo>
                      <a:pt x="302" y="264"/>
                    </a:lnTo>
                    <a:lnTo>
                      <a:pt x="303" y="265"/>
                    </a:lnTo>
                    <a:lnTo>
                      <a:pt x="303" y="272"/>
                    </a:lnTo>
                    <a:lnTo>
                      <a:pt x="305" y="275"/>
                    </a:lnTo>
                    <a:lnTo>
                      <a:pt x="305" y="280"/>
                    </a:lnTo>
                    <a:lnTo>
                      <a:pt x="308" y="281"/>
                    </a:lnTo>
                    <a:lnTo>
                      <a:pt x="310" y="281"/>
                    </a:lnTo>
                    <a:lnTo>
                      <a:pt x="313" y="283"/>
                    </a:lnTo>
                    <a:lnTo>
                      <a:pt x="316" y="281"/>
                    </a:lnTo>
                    <a:lnTo>
                      <a:pt x="319" y="281"/>
                    </a:lnTo>
                    <a:lnTo>
                      <a:pt x="324" y="294"/>
                    </a:lnTo>
                    <a:lnTo>
                      <a:pt x="328" y="303"/>
                    </a:lnTo>
                    <a:lnTo>
                      <a:pt x="336" y="309"/>
                    </a:lnTo>
                    <a:lnTo>
                      <a:pt x="346" y="315"/>
                    </a:lnTo>
                    <a:lnTo>
                      <a:pt x="349" y="319"/>
                    </a:lnTo>
                    <a:lnTo>
                      <a:pt x="355" y="312"/>
                    </a:lnTo>
                    <a:lnTo>
                      <a:pt x="355" y="306"/>
                    </a:lnTo>
                    <a:lnTo>
                      <a:pt x="352" y="303"/>
                    </a:lnTo>
                    <a:lnTo>
                      <a:pt x="349" y="297"/>
                    </a:lnTo>
                    <a:lnTo>
                      <a:pt x="346" y="294"/>
                    </a:lnTo>
                    <a:lnTo>
                      <a:pt x="346" y="290"/>
                    </a:lnTo>
                    <a:lnTo>
                      <a:pt x="352" y="284"/>
                    </a:lnTo>
                    <a:lnTo>
                      <a:pt x="353" y="280"/>
                    </a:lnTo>
                    <a:lnTo>
                      <a:pt x="357" y="273"/>
                    </a:lnTo>
                    <a:lnTo>
                      <a:pt x="360" y="270"/>
                    </a:lnTo>
                    <a:lnTo>
                      <a:pt x="364" y="267"/>
                    </a:lnTo>
                    <a:lnTo>
                      <a:pt x="369" y="267"/>
                    </a:lnTo>
                    <a:lnTo>
                      <a:pt x="374" y="265"/>
                    </a:lnTo>
                    <a:lnTo>
                      <a:pt x="383" y="265"/>
                    </a:lnTo>
                    <a:lnTo>
                      <a:pt x="388" y="264"/>
                    </a:lnTo>
                    <a:lnTo>
                      <a:pt x="389" y="261"/>
                    </a:lnTo>
                    <a:lnTo>
                      <a:pt x="396" y="254"/>
                    </a:lnTo>
                    <a:lnTo>
                      <a:pt x="397" y="251"/>
                    </a:lnTo>
                    <a:lnTo>
                      <a:pt x="402" y="250"/>
                    </a:lnTo>
                    <a:lnTo>
                      <a:pt x="405" y="248"/>
                    </a:lnTo>
                    <a:lnTo>
                      <a:pt x="408" y="248"/>
                    </a:lnTo>
                    <a:lnTo>
                      <a:pt x="413" y="247"/>
                    </a:lnTo>
                    <a:lnTo>
                      <a:pt x="414" y="247"/>
                    </a:lnTo>
                    <a:lnTo>
                      <a:pt x="418" y="245"/>
                    </a:lnTo>
                    <a:lnTo>
                      <a:pt x="418" y="234"/>
                    </a:lnTo>
                    <a:lnTo>
                      <a:pt x="407" y="234"/>
                    </a:lnTo>
                    <a:lnTo>
                      <a:pt x="394" y="237"/>
                    </a:lnTo>
                    <a:lnTo>
                      <a:pt x="378" y="247"/>
                    </a:lnTo>
                    <a:lnTo>
                      <a:pt x="364" y="254"/>
                    </a:lnTo>
                    <a:lnTo>
                      <a:pt x="350" y="259"/>
                    </a:lnTo>
                    <a:lnTo>
                      <a:pt x="341" y="256"/>
                    </a:lnTo>
                    <a:lnTo>
                      <a:pt x="338" y="251"/>
                    </a:lnTo>
                    <a:lnTo>
                      <a:pt x="335" y="242"/>
                    </a:lnTo>
                    <a:lnTo>
                      <a:pt x="339" y="234"/>
                    </a:lnTo>
                    <a:lnTo>
                      <a:pt x="349" y="228"/>
                    </a:lnTo>
                    <a:lnTo>
                      <a:pt x="363" y="225"/>
                    </a:lnTo>
                    <a:lnTo>
                      <a:pt x="375" y="222"/>
                    </a:lnTo>
                    <a:lnTo>
                      <a:pt x="386" y="220"/>
                    </a:lnTo>
                    <a:lnTo>
                      <a:pt x="393" y="217"/>
                    </a:lnTo>
                    <a:lnTo>
                      <a:pt x="396" y="214"/>
                    </a:lnTo>
                    <a:lnTo>
                      <a:pt x="399" y="212"/>
                    </a:lnTo>
                    <a:lnTo>
                      <a:pt x="403" y="212"/>
                    </a:lnTo>
                    <a:lnTo>
                      <a:pt x="413" y="215"/>
                    </a:lnTo>
                    <a:lnTo>
                      <a:pt x="421" y="223"/>
                    </a:lnTo>
                    <a:lnTo>
                      <a:pt x="430" y="245"/>
                    </a:lnTo>
                    <a:lnTo>
                      <a:pt x="433" y="258"/>
                    </a:lnTo>
                    <a:lnTo>
                      <a:pt x="439" y="269"/>
                    </a:lnTo>
                    <a:lnTo>
                      <a:pt x="446" y="275"/>
                    </a:lnTo>
                    <a:lnTo>
                      <a:pt x="455" y="278"/>
                    </a:lnTo>
                    <a:lnTo>
                      <a:pt x="465" y="278"/>
                    </a:lnTo>
                    <a:lnTo>
                      <a:pt x="474" y="280"/>
                    </a:lnTo>
                    <a:lnTo>
                      <a:pt x="483" y="284"/>
                    </a:lnTo>
                    <a:lnTo>
                      <a:pt x="499" y="300"/>
                    </a:lnTo>
                    <a:lnTo>
                      <a:pt x="510" y="306"/>
                    </a:lnTo>
                    <a:lnTo>
                      <a:pt x="522" y="308"/>
                    </a:lnTo>
                    <a:lnTo>
                      <a:pt x="533" y="306"/>
                    </a:lnTo>
                    <a:lnTo>
                      <a:pt x="544" y="303"/>
                    </a:lnTo>
                    <a:lnTo>
                      <a:pt x="557" y="301"/>
                    </a:lnTo>
                    <a:lnTo>
                      <a:pt x="568" y="303"/>
                    </a:lnTo>
                    <a:lnTo>
                      <a:pt x="577" y="303"/>
                    </a:lnTo>
                    <a:lnTo>
                      <a:pt x="588" y="305"/>
                    </a:lnTo>
                    <a:lnTo>
                      <a:pt x="594" y="305"/>
                    </a:lnTo>
                    <a:lnTo>
                      <a:pt x="599" y="303"/>
                    </a:lnTo>
                    <a:lnTo>
                      <a:pt x="604" y="300"/>
                    </a:lnTo>
                    <a:lnTo>
                      <a:pt x="607" y="290"/>
                    </a:lnTo>
                    <a:lnTo>
                      <a:pt x="605" y="278"/>
                    </a:lnTo>
                    <a:lnTo>
                      <a:pt x="604" y="264"/>
                    </a:lnTo>
                    <a:lnTo>
                      <a:pt x="604" y="261"/>
                    </a:lnTo>
                    <a:lnTo>
                      <a:pt x="605" y="259"/>
                    </a:lnTo>
                    <a:lnTo>
                      <a:pt x="612" y="259"/>
                    </a:lnTo>
                    <a:lnTo>
                      <a:pt x="613" y="254"/>
                    </a:lnTo>
                    <a:lnTo>
                      <a:pt x="615" y="251"/>
                    </a:lnTo>
                    <a:lnTo>
                      <a:pt x="618" y="248"/>
                    </a:lnTo>
                    <a:lnTo>
                      <a:pt x="622" y="247"/>
                    </a:lnTo>
                    <a:lnTo>
                      <a:pt x="627" y="247"/>
                    </a:lnTo>
                    <a:lnTo>
                      <a:pt x="633" y="250"/>
                    </a:lnTo>
                    <a:lnTo>
                      <a:pt x="640" y="254"/>
                    </a:lnTo>
                    <a:lnTo>
                      <a:pt x="648" y="261"/>
                    </a:lnTo>
                    <a:lnTo>
                      <a:pt x="657" y="264"/>
                    </a:lnTo>
                    <a:lnTo>
                      <a:pt x="657" y="272"/>
                    </a:lnTo>
                    <a:lnTo>
                      <a:pt x="658" y="276"/>
                    </a:lnTo>
                    <a:lnTo>
                      <a:pt x="665" y="283"/>
                    </a:lnTo>
                    <a:lnTo>
                      <a:pt x="669" y="289"/>
                    </a:lnTo>
                    <a:lnTo>
                      <a:pt x="671" y="297"/>
                    </a:lnTo>
                    <a:lnTo>
                      <a:pt x="671" y="301"/>
                    </a:lnTo>
                    <a:lnTo>
                      <a:pt x="669" y="303"/>
                    </a:lnTo>
                    <a:lnTo>
                      <a:pt x="669" y="306"/>
                    </a:lnTo>
                    <a:lnTo>
                      <a:pt x="668" y="308"/>
                    </a:lnTo>
                    <a:lnTo>
                      <a:pt x="666" y="311"/>
                    </a:lnTo>
                    <a:lnTo>
                      <a:pt x="666" y="314"/>
                    </a:lnTo>
                    <a:lnTo>
                      <a:pt x="668" y="319"/>
                    </a:lnTo>
                    <a:lnTo>
                      <a:pt x="669" y="322"/>
                    </a:lnTo>
                    <a:lnTo>
                      <a:pt x="674" y="325"/>
                    </a:lnTo>
                    <a:lnTo>
                      <a:pt x="679" y="326"/>
                    </a:lnTo>
                    <a:lnTo>
                      <a:pt x="688" y="326"/>
                    </a:lnTo>
                    <a:lnTo>
                      <a:pt x="691" y="325"/>
                    </a:lnTo>
                    <a:lnTo>
                      <a:pt x="693" y="322"/>
                    </a:lnTo>
                    <a:lnTo>
                      <a:pt x="693" y="319"/>
                    </a:lnTo>
                    <a:lnTo>
                      <a:pt x="691" y="311"/>
                    </a:lnTo>
                    <a:lnTo>
                      <a:pt x="688" y="305"/>
                    </a:lnTo>
                    <a:lnTo>
                      <a:pt x="683" y="300"/>
                    </a:lnTo>
                    <a:lnTo>
                      <a:pt x="682" y="294"/>
                    </a:lnTo>
                    <a:lnTo>
                      <a:pt x="682" y="289"/>
                    </a:lnTo>
                    <a:lnTo>
                      <a:pt x="683" y="284"/>
                    </a:lnTo>
                    <a:lnTo>
                      <a:pt x="687" y="281"/>
                    </a:lnTo>
                    <a:lnTo>
                      <a:pt x="702" y="273"/>
                    </a:lnTo>
                    <a:lnTo>
                      <a:pt x="705" y="270"/>
                    </a:lnTo>
                    <a:lnTo>
                      <a:pt x="710" y="262"/>
                    </a:lnTo>
                    <a:lnTo>
                      <a:pt x="723" y="244"/>
                    </a:lnTo>
                    <a:lnTo>
                      <a:pt x="727" y="236"/>
                    </a:lnTo>
                    <a:lnTo>
                      <a:pt x="729" y="231"/>
                    </a:lnTo>
                    <a:lnTo>
                      <a:pt x="729" y="206"/>
                    </a:lnTo>
                    <a:lnTo>
                      <a:pt x="734" y="201"/>
                    </a:lnTo>
                    <a:lnTo>
                      <a:pt x="735" y="198"/>
                    </a:lnTo>
                    <a:lnTo>
                      <a:pt x="735" y="190"/>
                    </a:lnTo>
                    <a:lnTo>
                      <a:pt x="727" y="183"/>
                    </a:lnTo>
                    <a:lnTo>
                      <a:pt x="724" y="181"/>
                    </a:lnTo>
                    <a:lnTo>
                      <a:pt x="719" y="176"/>
                    </a:lnTo>
                    <a:lnTo>
                      <a:pt x="719" y="172"/>
                    </a:lnTo>
                    <a:lnTo>
                      <a:pt x="705" y="173"/>
                    </a:lnTo>
                    <a:lnTo>
                      <a:pt x="696" y="165"/>
                    </a:lnTo>
                    <a:lnTo>
                      <a:pt x="685" y="161"/>
                    </a:lnTo>
                    <a:lnTo>
                      <a:pt x="663" y="148"/>
                    </a:lnTo>
                    <a:lnTo>
                      <a:pt x="654" y="140"/>
                    </a:lnTo>
                    <a:lnTo>
                      <a:pt x="648" y="131"/>
                    </a:lnTo>
                    <a:lnTo>
                      <a:pt x="646" y="117"/>
                    </a:lnTo>
                    <a:lnTo>
                      <a:pt x="646" y="112"/>
                    </a:lnTo>
                    <a:lnTo>
                      <a:pt x="648" y="108"/>
                    </a:lnTo>
                    <a:lnTo>
                      <a:pt x="651" y="104"/>
                    </a:lnTo>
                    <a:lnTo>
                      <a:pt x="654" y="98"/>
                    </a:lnTo>
                    <a:lnTo>
                      <a:pt x="654" y="90"/>
                    </a:lnTo>
                    <a:lnTo>
                      <a:pt x="649" y="86"/>
                    </a:lnTo>
                    <a:lnTo>
                      <a:pt x="648" y="83"/>
                    </a:lnTo>
                    <a:lnTo>
                      <a:pt x="644" y="79"/>
                    </a:lnTo>
                    <a:lnTo>
                      <a:pt x="644" y="76"/>
                    </a:lnTo>
                    <a:lnTo>
                      <a:pt x="643" y="65"/>
                    </a:lnTo>
                    <a:lnTo>
                      <a:pt x="643" y="45"/>
                    </a:lnTo>
                    <a:lnTo>
                      <a:pt x="644" y="42"/>
                    </a:lnTo>
                    <a:lnTo>
                      <a:pt x="649" y="37"/>
                    </a:lnTo>
                    <a:lnTo>
                      <a:pt x="651" y="37"/>
                    </a:lnTo>
                    <a:lnTo>
                      <a:pt x="654" y="36"/>
                    </a:lnTo>
                    <a:lnTo>
                      <a:pt x="655" y="34"/>
                    </a:lnTo>
                    <a:lnTo>
                      <a:pt x="657" y="31"/>
                    </a:lnTo>
                    <a:lnTo>
                      <a:pt x="666" y="0"/>
                    </a:lnTo>
                    <a:close/>
                  </a:path>
                </a:pathLst>
              </a:custGeom>
              <a:grpFill/>
              <a:ln w="6350" cmpd="sng">
                <a:solidFill>
                  <a:schemeClr val="bg2"/>
                </a:solidFill>
                <a:round/>
                <a:headEnd/>
                <a:tailEnd/>
              </a:ln>
            </p:spPr>
            <p:txBody>
              <a:bodyPr/>
              <a:lstStyle/>
              <a:p>
                <a:endParaRPr lang="en-US"/>
              </a:p>
            </p:txBody>
          </p:sp>
          <p:sp>
            <p:nvSpPr>
              <p:cNvPr id="12" name="Freeform 11"/>
              <p:cNvSpPr>
                <a:spLocks/>
              </p:cNvSpPr>
              <p:nvPr/>
            </p:nvSpPr>
            <p:spPr bwMode="gray">
              <a:xfrm>
                <a:off x="4935537" y="2078038"/>
                <a:ext cx="309562" cy="301625"/>
              </a:xfrm>
              <a:custGeom>
                <a:avLst/>
                <a:gdLst/>
                <a:ahLst/>
                <a:cxnLst>
                  <a:cxn ang="0">
                    <a:pos x="50" y="25"/>
                  </a:cxn>
                  <a:cxn ang="0">
                    <a:pos x="65" y="122"/>
                  </a:cxn>
                  <a:cxn ang="0">
                    <a:pos x="87" y="133"/>
                  </a:cxn>
                  <a:cxn ang="0">
                    <a:pos x="84" y="117"/>
                  </a:cxn>
                  <a:cxn ang="0">
                    <a:pos x="92" y="121"/>
                  </a:cxn>
                  <a:cxn ang="0">
                    <a:pos x="125" y="103"/>
                  </a:cxn>
                  <a:cxn ang="0">
                    <a:pos x="120" y="122"/>
                  </a:cxn>
                  <a:cxn ang="0">
                    <a:pos x="128" y="138"/>
                  </a:cxn>
                  <a:cxn ang="0">
                    <a:pos x="181" y="103"/>
                  </a:cxn>
                  <a:cxn ang="0">
                    <a:pos x="236" y="83"/>
                  </a:cxn>
                  <a:cxn ang="0">
                    <a:pos x="242" y="108"/>
                  </a:cxn>
                  <a:cxn ang="0">
                    <a:pos x="244" y="117"/>
                  </a:cxn>
                  <a:cxn ang="0">
                    <a:pos x="265" y="139"/>
                  </a:cxn>
                  <a:cxn ang="0">
                    <a:pos x="280" y="136"/>
                  </a:cxn>
                  <a:cxn ang="0">
                    <a:pos x="275" y="124"/>
                  </a:cxn>
                  <a:cxn ang="0">
                    <a:pos x="294" y="110"/>
                  </a:cxn>
                  <a:cxn ang="0">
                    <a:pos x="291" y="136"/>
                  </a:cxn>
                  <a:cxn ang="0">
                    <a:pos x="298" y="178"/>
                  </a:cxn>
                  <a:cxn ang="0">
                    <a:pos x="314" y="163"/>
                  </a:cxn>
                  <a:cxn ang="0">
                    <a:pos x="330" y="166"/>
                  </a:cxn>
                  <a:cxn ang="0">
                    <a:pos x="350" y="181"/>
                  </a:cxn>
                  <a:cxn ang="0">
                    <a:pos x="347" y="158"/>
                  </a:cxn>
                  <a:cxn ang="0">
                    <a:pos x="362" y="163"/>
                  </a:cxn>
                  <a:cxn ang="0">
                    <a:pos x="372" y="185"/>
                  </a:cxn>
                  <a:cxn ang="0">
                    <a:pos x="391" y="238"/>
                  </a:cxn>
                  <a:cxn ang="0">
                    <a:pos x="375" y="255"/>
                  </a:cxn>
                  <a:cxn ang="0">
                    <a:pos x="353" y="236"/>
                  </a:cxn>
                  <a:cxn ang="0">
                    <a:pos x="334" y="266"/>
                  </a:cxn>
                  <a:cxn ang="0">
                    <a:pos x="319" y="224"/>
                  </a:cxn>
                  <a:cxn ang="0">
                    <a:pos x="283" y="206"/>
                  </a:cxn>
                  <a:cxn ang="0">
                    <a:pos x="291" y="242"/>
                  </a:cxn>
                  <a:cxn ang="0">
                    <a:pos x="275" y="258"/>
                  </a:cxn>
                  <a:cxn ang="0">
                    <a:pos x="276" y="299"/>
                  </a:cxn>
                  <a:cxn ang="0">
                    <a:pos x="245" y="307"/>
                  </a:cxn>
                  <a:cxn ang="0">
                    <a:pos x="259" y="272"/>
                  </a:cxn>
                  <a:cxn ang="0">
                    <a:pos x="267" y="241"/>
                  </a:cxn>
                  <a:cxn ang="0">
                    <a:pos x="245" y="247"/>
                  </a:cxn>
                  <a:cxn ang="0">
                    <a:pos x="244" y="261"/>
                  </a:cxn>
                  <a:cxn ang="0">
                    <a:pos x="220" y="277"/>
                  </a:cxn>
                  <a:cxn ang="0">
                    <a:pos x="187" y="296"/>
                  </a:cxn>
                  <a:cxn ang="0">
                    <a:pos x="159" y="316"/>
                  </a:cxn>
                  <a:cxn ang="0">
                    <a:pos x="81" y="377"/>
                  </a:cxn>
                  <a:cxn ang="0">
                    <a:pos x="51" y="360"/>
                  </a:cxn>
                  <a:cxn ang="0">
                    <a:pos x="65" y="289"/>
                  </a:cxn>
                  <a:cxn ang="0">
                    <a:pos x="45" y="300"/>
                  </a:cxn>
                  <a:cxn ang="0">
                    <a:pos x="43" y="244"/>
                  </a:cxn>
                  <a:cxn ang="0">
                    <a:pos x="39" y="235"/>
                  </a:cxn>
                  <a:cxn ang="0">
                    <a:pos x="28" y="200"/>
                  </a:cxn>
                  <a:cxn ang="0">
                    <a:pos x="3" y="64"/>
                  </a:cxn>
                  <a:cxn ang="0">
                    <a:pos x="15" y="11"/>
                  </a:cxn>
                  <a:cxn ang="0">
                    <a:pos x="36" y="11"/>
                  </a:cxn>
                </a:cxnLst>
                <a:rect l="0" t="0" r="r" b="b"/>
                <a:pathLst>
                  <a:path w="391" h="380">
                    <a:moveTo>
                      <a:pt x="48" y="0"/>
                    </a:moveTo>
                    <a:lnTo>
                      <a:pt x="50" y="6"/>
                    </a:lnTo>
                    <a:lnTo>
                      <a:pt x="51" y="11"/>
                    </a:lnTo>
                    <a:lnTo>
                      <a:pt x="51" y="22"/>
                    </a:lnTo>
                    <a:lnTo>
                      <a:pt x="50" y="25"/>
                    </a:lnTo>
                    <a:lnTo>
                      <a:pt x="46" y="28"/>
                    </a:lnTo>
                    <a:lnTo>
                      <a:pt x="45" y="31"/>
                    </a:lnTo>
                    <a:lnTo>
                      <a:pt x="53" y="50"/>
                    </a:lnTo>
                    <a:lnTo>
                      <a:pt x="62" y="97"/>
                    </a:lnTo>
                    <a:lnTo>
                      <a:pt x="65" y="122"/>
                    </a:lnTo>
                    <a:lnTo>
                      <a:pt x="72" y="144"/>
                    </a:lnTo>
                    <a:lnTo>
                      <a:pt x="81" y="163"/>
                    </a:lnTo>
                    <a:lnTo>
                      <a:pt x="84" y="155"/>
                    </a:lnTo>
                    <a:lnTo>
                      <a:pt x="87" y="146"/>
                    </a:lnTo>
                    <a:lnTo>
                      <a:pt x="87" y="133"/>
                    </a:lnTo>
                    <a:lnTo>
                      <a:pt x="86" y="130"/>
                    </a:lnTo>
                    <a:lnTo>
                      <a:pt x="84" y="128"/>
                    </a:lnTo>
                    <a:lnTo>
                      <a:pt x="82" y="125"/>
                    </a:lnTo>
                    <a:lnTo>
                      <a:pt x="82" y="119"/>
                    </a:lnTo>
                    <a:lnTo>
                      <a:pt x="84" y="117"/>
                    </a:lnTo>
                    <a:lnTo>
                      <a:pt x="84" y="116"/>
                    </a:lnTo>
                    <a:lnTo>
                      <a:pt x="86" y="114"/>
                    </a:lnTo>
                    <a:lnTo>
                      <a:pt x="87" y="116"/>
                    </a:lnTo>
                    <a:lnTo>
                      <a:pt x="90" y="117"/>
                    </a:lnTo>
                    <a:lnTo>
                      <a:pt x="92" y="121"/>
                    </a:lnTo>
                    <a:lnTo>
                      <a:pt x="95" y="121"/>
                    </a:lnTo>
                    <a:lnTo>
                      <a:pt x="104" y="117"/>
                    </a:lnTo>
                    <a:lnTo>
                      <a:pt x="117" y="105"/>
                    </a:lnTo>
                    <a:lnTo>
                      <a:pt x="125" y="100"/>
                    </a:lnTo>
                    <a:lnTo>
                      <a:pt x="125" y="103"/>
                    </a:lnTo>
                    <a:lnTo>
                      <a:pt x="126" y="105"/>
                    </a:lnTo>
                    <a:lnTo>
                      <a:pt x="126" y="111"/>
                    </a:lnTo>
                    <a:lnTo>
                      <a:pt x="125" y="116"/>
                    </a:lnTo>
                    <a:lnTo>
                      <a:pt x="122" y="119"/>
                    </a:lnTo>
                    <a:lnTo>
                      <a:pt x="120" y="122"/>
                    </a:lnTo>
                    <a:lnTo>
                      <a:pt x="117" y="127"/>
                    </a:lnTo>
                    <a:lnTo>
                      <a:pt x="115" y="130"/>
                    </a:lnTo>
                    <a:lnTo>
                      <a:pt x="115" y="139"/>
                    </a:lnTo>
                    <a:lnTo>
                      <a:pt x="120" y="138"/>
                    </a:lnTo>
                    <a:lnTo>
                      <a:pt x="128" y="138"/>
                    </a:lnTo>
                    <a:lnTo>
                      <a:pt x="137" y="141"/>
                    </a:lnTo>
                    <a:lnTo>
                      <a:pt x="154" y="138"/>
                    </a:lnTo>
                    <a:lnTo>
                      <a:pt x="168" y="131"/>
                    </a:lnTo>
                    <a:lnTo>
                      <a:pt x="178" y="119"/>
                    </a:lnTo>
                    <a:lnTo>
                      <a:pt x="181" y="103"/>
                    </a:lnTo>
                    <a:lnTo>
                      <a:pt x="194" y="102"/>
                    </a:lnTo>
                    <a:lnTo>
                      <a:pt x="203" y="96"/>
                    </a:lnTo>
                    <a:lnTo>
                      <a:pt x="212" y="91"/>
                    </a:lnTo>
                    <a:lnTo>
                      <a:pt x="223" y="85"/>
                    </a:lnTo>
                    <a:lnTo>
                      <a:pt x="236" y="83"/>
                    </a:lnTo>
                    <a:lnTo>
                      <a:pt x="239" y="83"/>
                    </a:lnTo>
                    <a:lnTo>
                      <a:pt x="242" y="85"/>
                    </a:lnTo>
                    <a:lnTo>
                      <a:pt x="244" y="88"/>
                    </a:lnTo>
                    <a:lnTo>
                      <a:pt x="244" y="105"/>
                    </a:lnTo>
                    <a:lnTo>
                      <a:pt x="242" y="108"/>
                    </a:lnTo>
                    <a:lnTo>
                      <a:pt x="242" y="110"/>
                    </a:lnTo>
                    <a:lnTo>
                      <a:pt x="240" y="111"/>
                    </a:lnTo>
                    <a:lnTo>
                      <a:pt x="240" y="113"/>
                    </a:lnTo>
                    <a:lnTo>
                      <a:pt x="242" y="114"/>
                    </a:lnTo>
                    <a:lnTo>
                      <a:pt x="244" y="117"/>
                    </a:lnTo>
                    <a:lnTo>
                      <a:pt x="247" y="127"/>
                    </a:lnTo>
                    <a:lnTo>
                      <a:pt x="251" y="130"/>
                    </a:lnTo>
                    <a:lnTo>
                      <a:pt x="264" y="133"/>
                    </a:lnTo>
                    <a:lnTo>
                      <a:pt x="264" y="136"/>
                    </a:lnTo>
                    <a:lnTo>
                      <a:pt x="265" y="139"/>
                    </a:lnTo>
                    <a:lnTo>
                      <a:pt x="269" y="141"/>
                    </a:lnTo>
                    <a:lnTo>
                      <a:pt x="272" y="141"/>
                    </a:lnTo>
                    <a:lnTo>
                      <a:pt x="275" y="139"/>
                    </a:lnTo>
                    <a:lnTo>
                      <a:pt x="276" y="138"/>
                    </a:lnTo>
                    <a:lnTo>
                      <a:pt x="280" y="136"/>
                    </a:lnTo>
                    <a:lnTo>
                      <a:pt x="280" y="133"/>
                    </a:lnTo>
                    <a:lnTo>
                      <a:pt x="278" y="131"/>
                    </a:lnTo>
                    <a:lnTo>
                      <a:pt x="276" y="128"/>
                    </a:lnTo>
                    <a:lnTo>
                      <a:pt x="275" y="127"/>
                    </a:lnTo>
                    <a:lnTo>
                      <a:pt x="275" y="124"/>
                    </a:lnTo>
                    <a:lnTo>
                      <a:pt x="278" y="122"/>
                    </a:lnTo>
                    <a:lnTo>
                      <a:pt x="284" y="116"/>
                    </a:lnTo>
                    <a:lnTo>
                      <a:pt x="286" y="113"/>
                    </a:lnTo>
                    <a:lnTo>
                      <a:pt x="292" y="110"/>
                    </a:lnTo>
                    <a:lnTo>
                      <a:pt x="294" y="110"/>
                    </a:lnTo>
                    <a:lnTo>
                      <a:pt x="295" y="113"/>
                    </a:lnTo>
                    <a:lnTo>
                      <a:pt x="297" y="114"/>
                    </a:lnTo>
                    <a:lnTo>
                      <a:pt x="297" y="125"/>
                    </a:lnTo>
                    <a:lnTo>
                      <a:pt x="292" y="135"/>
                    </a:lnTo>
                    <a:lnTo>
                      <a:pt x="291" y="136"/>
                    </a:lnTo>
                    <a:lnTo>
                      <a:pt x="291" y="153"/>
                    </a:lnTo>
                    <a:lnTo>
                      <a:pt x="289" y="161"/>
                    </a:lnTo>
                    <a:lnTo>
                      <a:pt x="289" y="169"/>
                    </a:lnTo>
                    <a:lnTo>
                      <a:pt x="297" y="169"/>
                    </a:lnTo>
                    <a:lnTo>
                      <a:pt x="298" y="178"/>
                    </a:lnTo>
                    <a:lnTo>
                      <a:pt x="300" y="186"/>
                    </a:lnTo>
                    <a:lnTo>
                      <a:pt x="301" y="196"/>
                    </a:lnTo>
                    <a:lnTo>
                      <a:pt x="320" y="196"/>
                    </a:lnTo>
                    <a:lnTo>
                      <a:pt x="317" y="178"/>
                    </a:lnTo>
                    <a:lnTo>
                      <a:pt x="314" y="163"/>
                    </a:lnTo>
                    <a:lnTo>
                      <a:pt x="319" y="146"/>
                    </a:lnTo>
                    <a:lnTo>
                      <a:pt x="326" y="133"/>
                    </a:lnTo>
                    <a:lnTo>
                      <a:pt x="328" y="138"/>
                    </a:lnTo>
                    <a:lnTo>
                      <a:pt x="328" y="155"/>
                    </a:lnTo>
                    <a:lnTo>
                      <a:pt x="330" y="166"/>
                    </a:lnTo>
                    <a:lnTo>
                      <a:pt x="333" y="177"/>
                    </a:lnTo>
                    <a:lnTo>
                      <a:pt x="337" y="185"/>
                    </a:lnTo>
                    <a:lnTo>
                      <a:pt x="345" y="188"/>
                    </a:lnTo>
                    <a:lnTo>
                      <a:pt x="348" y="185"/>
                    </a:lnTo>
                    <a:lnTo>
                      <a:pt x="350" y="181"/>
                    </a:lnTo>
                    <a:lnTo>
                      <a:pt x="350" y="172"/>
                    </a:lnTo>
                    <a:lnTo>
                      <a:pt x="348" y="169"/>
                    </a:lnTo>
                    <a:lnTo>
                      <a:pt x="345" y="166"/>
                    </a:lnTo>
                    <a:lnTo>
                      <a:pt x="345" y="160"/>
                    </a:lnTo>
                    <a:lnTo>
                      <a:pt x="347" y="158"/>
                    </a:lnTo>
                    <a:lnTo>
                      <a:pt x="350" y="156"/>
                    </a:lnTo>
                    <a:lnTo>
                      <a:pt x="352" y="155"/>
                    </a:lnTo>
                    <a:lnTo>
                      <a:pt x="355" y="158"/>
                    </a:lnTo>
                    <a:lnTo>
                      <a:pt x="359" y="161"/>
                    </a:lnTo>
                    <a:lnTo>
                      <a:pt x="362" y="163"/>
                    </a:lnTo>
                    <a:lnTo>
                      <a:pt x="367" y="166"/>
                    </a:lnTo>
                    <a:lnTo>
                      <a:pt x="369" y="169"/>
                    </a:lnTo>
                    <a:lnTo>
                      <a:pt x="370" y="174"/>
                    </a:lnTo>
                    <a:lnTo>
                      <a:pt x="370" y="178"/>
                    </a:lnTo>
                    <a:lnTo>
                      <a:pt x="372" y="185"/>
                    </a:lnTo>
                    <a:lnTo>
                      <a:pt x="372" y="189"/>
                    </a:lnTo>
                    <a:lnTo>
                      <a:pt x="378" y="205"/>
                    </a:lnTo>
                    <a:lnTo>
                      <a:pt x="387" y="221"/>
                    </a:lnTo>
                    <a:lnTo>
                      <a:pt x="391" y="236"/>
                    </a:lnTo>
                    <a:lnTo>
                      <a:pt x="391" y="238"/>
                    </a:lnTo>
                    <a:lnTo>
                      <a:pt x="387" y="241"/>
                    </a:lnTo>
                    <a:lnTo>
                      <a:pt x="386" y="244"/>
                    </a:lnTo>
                    <a:lnTo>
                      <a:pt x="381" y="247"/>
                    </a:lnTo>
                    <a:lnTo>
                      <a:pt x="378" y="252"/>
                    </a:lnTo>
                    <a:lnTo>
                      <a:pt x="375" y="255"/>
                    </a:lnTo>
                    <a:lnTo>
                      <a:pt x="372" y="257"/>
                    </a:lnTo>
                    <a:lnTo>
                      <a:pt x="369" y="260"/>
                    </a:lnTo>
                    <a:lnTo>
                      <a:pt x="361" y="260"/>
                    </a:lnTo>
                    <a:lnTo>
                      <a:pt x="359" y="246"/>
                    </a:lnTo>
                    <a:lnTo>
                      <a:pt x="353" y="236"/>
                    </a:lnTo>
                    <a:lnTo>
                      <a:pt x="344" y="230"/>
                    </a:lnTo>
                    <a:lnTo>
                      <a:pt x="344" y="239"/>
                    </a:lnTo>
                    <a:lnTo>
                      <a:pt x="342" y="250"/>
                    </a:lnTo>
                    <a:lnTo>
                      <a:pt x="339" y="261"/>
                    </a:lnTo>
                    <a:lnTo>
                      <a:pt x="334" y="266"/>
                    </a:lnTo>
                    <a:lnTo>
                      <a:pt x="328" y="263"/>
                    </a:lnTo>
                    <a:lnTo>
                      <a:pt x="325" y="255"/>
                    </a:lnTo>
                    <a:lnTo>
                      <a:pt x="325" y="246"/>
                    </a:lnTo>
                    <a:lnTo>
                      <a:pt x="323" y="236"/>
                    </a:lnTo>
                    <a:lnTo>
                      <a:pt x="319" y="224"/>
                    </a:lnTo>
                    <a:lnTo>
                      <a:pt x="309" y="211"/>
                    </a:lnTo>
                    <a:lnTo>
                      <a:pt x="298" y="203"/>
                    </a:lnTo>
                    <a:lnTo>
                      <a:pt x="284" y="199"/>
                    </a:lnTo>
                    <a:lnTo>
                      <a:pt x="283" y="202"/>
                    </a:lnTo>
                    <a:lnTo>
                      <a:pt x="283" y="206"/>
                    </a:lnTo>
                    <a:lnTo>
                      <a:pt x="284" y="208"/>
                    </a:lnTo>
                    <a:lnTo>
                      <a:pt x="284" y="213"/>
                    </a:lnTo>
                    <a:lnTo>
                      <a:pt x="286" y="224"/>
                    </a:lnTo>
                    <a:lnTo>
                      <a:pt x="289" y="233"/>
                    </a:lnTo>
                    <a:lnTo>
                      <a:pt x="291" y="242"/>
                    </a:lnTo>
                    <a:lnTo>
                      <a:pt x="291" y="246"/>
                    </a:lnTo>
                    <a:lnTo>
                      <a:pt x="287" y="247"/>
                    </a:lnTo>
                    <a:lnTo>
                      <a:pt x="286" y="249"/>
                    </a:lnTo>
                    <a:lnTo>
                      <a:pt x="283" y="250"/>
                    </a:lnTo>
                    <a:lnTo>
                      <a:pt x="275" y="258"/>
                    </a:lnTo>
                    <a:lnTo>
                      <a:pt x="275" y="263"/>
                    </a:lnTo>
                    <a:lnTo>
                      <a:pt x="276" y="272"/>
                    </a:lnTo>
                    <a:lnTo>
                      <a:pt x="278" y="280"/>
                    </a:lnTo>
                    <a:lnTo>
                      <a:pt x="280" y="289"/>
                    </a:lnTo>
                    <a:lnTo>
                      <a:pt x="276" y="299"/>
                    </a:lnTo>
                    <a:lnTo>
                      <a:pt x="270" y="308"/>
                    </a:lnTo>
                    <a:lnTo>
                      <a:pt x="261" y="316"/>
                    </a:lnTo>
                    <a:lnTo>
                      <a:pt x="255" y="321"/>
                    </a:lnTo>
                    <a:lnTo>
                      <a:pt x="245" y="321"/>
                    </a:lnTo>
                    <a:lnTo>
                      <a:pt x="245" y="307"/>
                    </a:lnTo>
                    <a:lnTo>
                      <a:pt x="255" y="292"/>
                    </a:lnTo>
                    <a:lnTo>
                      <a:pt x="259" y="283"/>
                    </a:lnTo>
                    <a:lnTo>
                      <a:pt x="261" y="278"/>
                    </a:lnTo>
                    <a:lnTo>
                      <a:pt x="261" y="275"/>
                    </a:lnTo>
                    <a:lnTo>
                      <a:pt x="259" y="272"/>
                    </a:lnTo>
                    <a:lnTo>
                      <a:pt x="256" y="269"/>
                    </a:lnTo>
                    <a:lnTo>
                      <a:pt x="256" y="266"/>
                    </a:lnTo>
                    <a:lnTo>
                      <a:pt x="259" y="258"/>
                    </a:lnTo>
                    <a:lnTo>
                      <a:pt x="264" y="249"/>
                    </a:lnTo>
                    <a:lnTo>
                      <a:pt x="267" y="241"/>
                    </a:lnTo>
                    <a:lnTo>
                      <a:pt x="258" y="241"/>
                    </a:lnTo>
                    <a:lnTo>
                      <a:pt x="256" y="242"/>
                    </a:lnTo>
                    <a:lnTo>
                      <a:pt x="253" y="242"/>
                    </a:lnTo>
                    <a:lnTo>
                      <a:pt x="250" y="246"/>
                    </a:lnTo>
                    <a:lnTo>
                      <a:pt x="245" y="247"/>
                    </a:lnTo>
                    <a:lnTo>
                      <a:pt x="242" y="249"/>
                    </a:lnTo>
                    <a:lnTo>
                      <a:pt x="240" y="252"/>
                    </a:lnTo>
                    <a:lnTo>
                      <a:pt x="239" y="253"/>
                    </a:lnTo>
                    <a:lnTo>
                      <a:pt x="242" y="260"/>
                    </a:lnTo>
                    <a:lnTo>
                      <a:pt x="244" y="261"/>
                    </a:lnTo>
                    <a:lnTo>
                      <a:pt x="245" y="264"/>
                    </a:lnTo>
                    <a:lnTo>
                      <a:pt x="242" y="274"/>
                    </a:lnTo>
                    <a:lnTo>
                      <a:pt x="233" y="280"/>
                    </a:lnTo>
                    <a:lnTo>
                      <a:pt x="223" y="280"/>
                    </a:lnTo>
                    <a:lnTo>
                      <a:pt x="220" y="277"/>
                    </a:lnTo>
                    <a:lnTo>
                      <a:pt x="217" y="275"/>
                    </a:lnTo>
                    <a:lnTo>
                      <a:pt x="214" y="275"/>
                    </a:lnTo>
                    <a:lnTo>
                      <a:pt x="203" y="278"/>
                    </a:lnTo>
                    <a:lnTo>
                      <a:pt x="195" y="286"/>
                    </a:lnTo>
                    <a:lnTo>
                      <a:pt x="187" y="296"/>
                    </a:lnTo>
                    <a:lnTo>
                      <a:pt x="183" y="302"/>
                    </a:lnTo>
                    <a:lnTo>
                      <a:pt x="178" y="307"/>
                    </a:lnTo>
                    <a:lnTo>
                      <a:pt x="173" y="310"/>
                    </a:lnTo>
                    <a:lnTo>
                      <a:pt x="164" y="313"/>
                    </a:lnTo>
                    <a:lnTo>
                      <a:pt x="159" y="316"/>
                    </a:lnTo>
                    <a:lnTo>
                      <a:pt x="139" y="330"/>
                    </a:lnTo>
                    <a:lnTo>
                      <a:pt x="120" y="341"/>
                    </a:lnTo>
                    <a:lnTo>
                      <a:pt x="100" y="352"/>
                    </a:lnTo>
                    <a:lnTo>
                      <a:pt x="93" y="358"/>
                    </a:lnTo>
                    <a:lnTo>
                      <a:pt x="81" y="377"/>
                    </a:lnTo>
                    <a:lnTo>
                      <a:pt x="73" y="380"/>
                    </a:lnTo>
                    <a:lnTo>
                      <a:pt x="64" y="377"/>
                    </a:lnTo>
                    <a:lnTo>
                      <a:pt x="59" y="374"/>
                    </a:lnTo>
                    <a:lnTo>
                      <a:pt x="54" y="369"/>
                    </a:lnTo>
                    <a:lnTo>
                      <a:pt x="51" y="360"/>
                    </a:lnTo>
                    <a:lnTo>
                      <a:pt x="53" y="347"/>
                    </a:lnTo>
                    <a:lnTo>
                      <a:pt x="56" y="332"/>
                    </a:lnTo>
                    <a:lnTo>
                      <a:pt x="59" y="314"/>
                    </a:lnTo>
                    <a:lnTo>
                      <a:pt x="62" y="300"/>
                    </a:lnTo>
                    <a:lnTo>
                      <a:pt x="65" y="289"/>
                    </a:lnTo>
                    <a:lnTo>
                      <a:pt x="67" y="285"/>
                    </a:lnTo>
                    <a:lnTo>
                      <a:pt x="61" y="286"/>
                    </a:lnTo>
                    <a:lnTo>
                      <a:pt x="56" y="288"/>
                    </a:lnTo>
                    <a:lnTo>
                      <a:pt x="51" y="291"/>
                    </a:lnTo>
                    <a:lnTo>
                      <a:pt x="45" y="300"/>
                    </a:lnTo>
                    <a:lnTo>
                      <a:pt x="39" y="277"/>
                    </a:lnTo>
                    <a:lnTo>
                      <a:pt x="37" y="252"/>
                    </a:lnTo>
                    <a:lnTo>
                      <a:pt x="37" y="249"/>
                    </a:lnTo>
                    <a:lnTo>
                      <a:pt x="42" y="244"/>
                    </a:lnTo>
                    <a:lnTo>
                      <a:pt x="43" y="244"/>
                    </a:lnTo>
                    <a:lnTo>
                      <a:pt x="45" y="242"/>
                    </a:lnTo>
                    <a:lnTo>
                      <a:pt x="45" y="238"/>
                    </a:lnTo>
                    <a:lnTo>
                      <a:pt x="43" y="236"/>
                    </a:lnTo>
                    <a:lnTo>
                      <a:pt x="40" y="235"/>
                    </a:lnTo>
                    <a:lnTo>
                      <a:pt x="39" y="235"/>
                    </a:lnTo>
                    <a:lnTo>
                      <a:pt x="37" y="233"/>
                    </a:lnTo>
                    <a:lnTo>
                      <a:pt x="36" y="227"/>
                    </a:lnTo>
                    <a:lnTo>
                      <a:pt x="32" y="219"/>
                    </a:lnTo>
                    <a:lnTo>
                      <a:pt x="29" y="208"/>
                    </a:lnTo>
                    <a:lnTo>
                      <a:pt x="28" y="200"/>
                    </a:lnTo>
                    <a:lnTo>
                      <a:pt x="26" y="196"/>
                    </a:lnTo>
                    <a:lnTo>
                      <a:pt x="21" y="161"/>
                    </a:lnTo>
                    <a:lnTo>
                      <a:pt x="17" y="128"/>
                    </a:lnTo>
                    <a:lnTo>
                      <a:pt x="12" y="92"/>
                    </a:lnTo>
                    <a:lnTo>
                      <a:pt x="3" y="64"/>
                    </a:lnTo>
                    <a:lnTo>
                      <a:pt x="0" y="52"/>
                    </a:lnTo>
                    <a:lnTo>
                      <a:pt x="1" y="42"/>
                    </a:lnTo>
                    <a:lnTo>
                      <a:pt x="4" y="35"/>
                    </a:lnTo>
                    <a:lnTo>
                      <a:pt x="6" y="27"/>
                    </a:lnTo>
                    <a:lnTo>
                      <a:pt x="15" y="11"/>
                    </a:lnTo>
                    <a:lnTo>
                      <a:pt x="25" y="11"/>
                    </a:lnTo>
                    <a:lnTo>
                      <a:pt x="25" y="14"/>
                    </a:lnTo>
                    <a:lnTo>
                      <a:pt x="28" y="17"/>
                    </a:lnTo>
                    <a:lnTo>
                      <a:pt x="34" y="14"/>
                    </a:lnTo>
                    <a:lnTo>
                      <a:pt x="36" y="11"/>
                    </a:lnTo>
                    <a:lnTo>
                      <a:pt x="39" y="8"/>
                    </a:lnTo>
                    <a:lnTo>
                      <a:pt x="40" y="5"/>
                    </a:lnTo>
                    <a:lnTo>
                      <a:pt x="43" y="2"/>
                    </a:lnTo>
                    <a:lnTo>
                      <a:pt x="48" y="0"/>
                    </a:lnTo>
                    <a:close/>
                  </a:path>
                </a:pathLst>
              </a:custGeom>
              <a:grpFill/>
              <a:ln w="6350" cmpd="sng">
                <a:solidFill>
                  <a:schemeClr val="bg2"/>
                </a:solidFill>
                <a:round/>
                <a:headEnd/>
                <a:tailEnd/>
              </a:ln>
            </p:spPr>
            <p:txBody>
              <a:bodyPr/>
              <a:lstStyle/>
              <a:p>
                <a:endParaRPr lang="en-US"/>
              </a:p>
            </p:txBody>
          </p:sp>
          <p:sp>
            <p:nvSpPr>
              <p:cNvPr id="13" name="Freeform 12"/>
              <p:cNvSpPr>
                <a:spLocks/>
              </p:cNvSpPr>
              <p:nvPr/>
            </p:nvSpPr>
            <p:spPr bwMode="gray">
              <a:xfrm>
                <a:off x="4384675" y="1809750"/>
                <a:ext cx="557212" cy="468312"/>
              </a:xfrm>
              <a:custGeom>
                <a:avLst/>
                <a:gdLst/>
                <a:ahLst/>
                <a:cxnLst>
                  <a:cxn ang="0">
                    <a:pos x="44" y="29"/>
                  </a:cxn>
                  <a:cxn ang="0">
                    <a:pos x="135" y="81"/>
                  </a:cxn>
                  <a:cxn ang="0">
                    <a:pos x="155" y="84"/>
                  </a:cxn>
                  <a:cxn ang="0">
                    <a:pos x="177" y="103"/>
                  </a:cxn>
                  <a:cxn ang="0">
                    <a:pos x="217" y="118"/>
                  </a:cxn>
                  <a:cxn ang="0">
                    <a:pos x="263" y="164"/>
                  </a:cxn>
                  <a:cxn ang="0">
                    <a:pos x="266" y="197"/>
                  </a:cxn>
                  <a:cxn ang="0">
                    <a:pos x="307" y="215"/>
                  </a:cxn>
                  <a:cxn ang="0">
                    <a:pos x="339" y="212"/>
                  </a:cxn>
                  <a:cxn ang="0">
                    <a:pos x="430" y="212"/>
                  </a:cxn>
                  <a:cxn ang="0">
                    <a:pos x="458" y="218"/>
                  </a:cxn>
                  <a:cxn ang="0">
                    <a:pos x="482" y="206"/>
                  </a:cxn>
                  <a:cxn ang="0">
                    <a:pos x="504" y="248"/>
                  </a:cxn>
                  <a:cxn ang="0">
                    <a:pos x="548" y="236"/>
                  </a:cxn>
                  <a:cxn ang="0">
                    <a:pos x="613" y="231"/>
                  </a:cxn>
                  <a:cxn ang="0">
                    <a:pos x="682" y="286"/>
                  </a:cxn>
                  <a:cxn ang="0">
                    <a:pos x="651" y="361"/>
                  </a:cxn>
                  <a:cxn ang="0">
                    <a:pos x="368" y="518"/>
                  </a:cxn>
                  <a:cxn ang="0">
                    <a:pos x="360" y="497"/>
                  </a:cxn>
                  <a:cxn ang="0">
                    <a:pos x="358" y="481"/>
                  </a:cxn>
                  <a:cxn ang="0">
                    <a:pos x="338" y="514"/>
                  </a:cxn>
                  <a:cxn ang="0">
                    <a:pos x="355" y="531"/>
                  </a:cxn>
                  <a:cxn ang="0">
                    <a:pos x="366" y="569"/>
                  </a:cxn>
                  <a:cxn ang="0">
                    <a:pos x="360" y="589"/>
                  </a:cxn>
                  <a:cxn ang="0">
                    <a:pos x="336" y="581"/>
                  </a:cxn>
                  <a:cxn ang="0">
                    <a:pos x="321" y="578"/>
                  </a:cxn>
                  <a:cxn ang="0">
                    <a:pos x="303" y="581"/>
                  </a:cxn>
                  <a:cxn ang="0">
                    <a:pos x="268" y="583"/>
                  </a:cxn>
                  <a:cxn ang="0">
                    <a:pos x="260" y="569"/>
                  </a:cxn>
                  <a:cxn ang="0">
                    <a:pos x="233" y="537"/>
                  </a:cxn>
                  <a:cxn ang="0">
                    <a:pos x="211" y="562"/>
                  </a:cxn>
                  <a:cxn ang="0">
                    <a:pos x="200" y="542"/>
                  </a:cxn>
                  <a:cxn ang="0">
                    <a:pos x="200" y="515"/>
                  </a:cxn>
                  <a:cxn ang="0">
                    <a:pos x="146" y="483"/>
                  </a:cxn>
                  <a:cxn ang="0">
                    <a:pos x="128" y="465"/>
                  </a:cxn>
                  <a:cxn ang="0">
                    <a:pos x="138" y="433"/>
                  </a:cxn>
                  <a:cxn ang="0">
                    <a:pos x="139" y="417"/>
                  </a:cxn>
                  <a:cxn ang="0">
                    <a:pos x="149" y="397"/>
                  </a:cxn>
                  <a:cxn ang="0">
                    <a:pos x="180" y="400"/>
                  </a:cxn>
                  <a:cxn ang="0">
                    <a:pos x="235" y="378"/>
                  </a:cxn>
                  <a:cxn ang="0">
                    <a:pos x="272" y="356"/>
                  </a:cxn>
                  <a:cxn ang="0">
                    <a:pos x="264" y="342"/>
                  </a:cxn>
                  <a:cxn ang="0">
                    <a:pos x="258" y="309"/>
                  </a:cxn>
                  <a:cxn ang="0">
                    <a:pos x="224" y="282"/>
                  </a:cxn>
                  <a:cxn ang="0">
                    <a:pos x="203" y="264"/>
                  </a:cxn>
                  <a:cxn ang="0">
                    <a:pos x="202" y="247"/>
                  </a:cxn>
                  <a:cxn ang="0">
                    <a:pos x="169" y="189"/>
                  </a:cxn>
                  <a:cxn ang="0">
                    <a:pos x="130" y="159"/>
                  </a:cxn>
                  <a:cxn ang="0">
                    <a:pos x="114" y="125"/>
                  </a:cxn>
                  <a:cxn ang="0">
                    <a:pos x="105" y="112"/>
                  </a:cxn>
                  <a:cxn ang="0">
                    <a:pos x="110" y="98"/>
                  </a:cxn>
                  <a:cxn ang="0">
                    <a:pos x="102" y="89"/>
                  </a:cxn>
                  <a:cxn ang="0">
                    <a:pos x="64" y="103"/>
                  </a:cxn>
                  <a:cxn ang="0">
                    <a:pos x="72" y="92"/>
                  </a:cxn>
                  <a:cxn ang="0">
                    <a:pos x="45" y="67"/>
                  </a:cxn>
                  <a:cxn ang="0">
                    <a:pos x="13" y="15"/>
                  </a:cxn>
                  <a:cxn ang="0">
                    <a:pos x="3" y="1"/>
                  </a:cxn>
                </a:cxnLst>
                <a:rect l="0" t="0" r="r" b="b"/>
                <a:pathLst>
                  <a:path w="702" h="589">
                    <a:moveTo>
                      <a:pt x="6" y="0"/>
                    </a:moveTo>
                    <a:lnTo>
                      <a:pt x="14" y="0"/>
                    </a:lnTo>
                    <a:lnTo>
                      <a:pt x="19" y="4"/>
                    </a:lnTo>
                    <a:lnTo>
                      <a:pt x="22" y="11"/>
                    </a:lnTo>
                    <a:lnTo>
                      <a:pt x="23" y="12"/>
                    </a:lnTo>
                    <a:lnTo>
                      <a:pt x="44" y="29"/>
                    </a:lnTo>
                    <a:lnTo>
                      <a:pt x="64" y="42"/>
                    </a:lnTo>
                    <a:lnTo>
                      <a:pt x="99" y="57"/>
                    </a:lnTo>
                    <a:lnTo>
                      <a:pt x="131" y="73"/>
                    </a:lnTo>
                    <a:lnTo>
                      <a:pt x="133" y="75"/>
                    </a:lnTo>
                    <a:lnTo>
                      <a:pt x="135" y="78"/>
                    </a:lnTo>
                    <a:lnTo>
                      <a:pt x="135" y="81"/>
                    </a:lnTo>
                    <a:lnTo>
                      <a:pt x="136" y="84"/>
                    </a:lnTo>
                    <a:lnTo>
                      <a:pt x="138" y="86"/>
                    </a:lnTo>
                    <a:lnTo>
                      <a:pt x="139" y="89"/>
                    </a:lnTo>
                    <a:lnTo>
                      <a:pt x="144" y="89"/>
                    </a:lnTo>
                    <a:lnTo>
                      <a:pt x="149" y="84"/>
                    </a:lnTo>
                    <a:lnTo>
                      <a:pt x="155" y="84"/>
                    </a:lnTo>
                    <a:lnTo>
                      <a:pt x="156" y="86"/>
                    </a:lnTo>
                    <a:lnTo>
                      <a:pt x="160" y="86"/>
                    </a:lnTo>
                    <a:lnTo>
                      <a:pt x="161" y="84"/>
                    </a:lnTo>
                    <a:lnTo>
                      <a:pt x="164" y="95"/>
                    </a:lnTo>
                    <a:lnTo>
                      <a:pt x="169" y="101"/>
                    </a:lnTo>
                    <a:lnTo>
                      <a:pt x="177" y="103"/>
                    </a:lnTo>
                    <a:lnTo>
                      <a:pt x="186" y="104"/>
                    </a:lnTo>
                    <a:lnTo>
                      <a:pt x="197" y="106"/>
                    </a:lnTo>
                    <a:lnTo>
                      <a:pt x="208" y="109"/>
                    </a:lnTo>
                    <a:lnTo>
                      <a:pt x="213" y="112"/>
                    </a:lnTo>
                    <a:lnTo>
                      <a:pt x="214" y="115"/>
                    </a:lnTo>
                    <a:lnTo>
                      <a:pt x="217" y="118"/>
                    </a:lnTo>
                    <a:lnTo>
                      <a:pt x="219" y="121"/>
                    </a:lnTo>
                    <a:lnTo>
                      <a:pt x="222" y="123"/>
                    </a:lnTo>
                    <a:lnTo>
                      <a:pt x="233" y="129"/>
                    </a:lnTo>
                    <a:lnTo>
                      <a:pt x="258" y="148"/>
                    </a:lnTo>
                    <a:lnTo>
                      <a:pt x="263" y="159"/>
                    </a:lnTo>
                    <a:lnTo>
                      <a:pt x="263" y="164"/>
                    </a:lnTo>
                    <a:lnTo>
                      <a:pt x="261" y="167"/>
                    </a:lnTo>
                    <a:lnTo>
                      <a:pt x="260" y="172"/>
                    </a:lnTo>
                    <a:lnTo>
                      <a:pt x="258" y="175"/>
                    </a:lnTo>
                    <a:lnTo>
                      <a:pt x="258" y="178"/>
                    </a:lnTo>
                    <a:lnTo>
                      <a:pt x="260" y="190"/>
                    </a:lnTo>
                    <a:lnTo>
                      <a:pt x="266" y="197"/>
                    </a:lnTo>
                    <a:lnTo>
                      <a:pt x="275" y="200"/>
                    </a:lnTo>
                    <a:lnTo>
                      <a:pt x="293" y="200"/>
                    </a:lnTo>
                    <a:lnTo>
                      <a:pt x="296" y="203"/>
                    </a:lnTo>
                    <a:lnTo>
                      <a:pt x="299" y="204"/>
                    </a:lnTo>
                    <a:lnTo>
                      <a:pt x="302" y="211"/>
                    </a:lnTo>
                    <a:lnTo>
                      <a:pt x="307" y="215"/>
                    </a:lnTo>
                    <a:lnTo>
                      <a:pt x="313" y="215"/>
                    </a:lnTo>
                    <a:lnTo>
                      <a:pt x="316" y="214"/>
                    </a:lnTo>
                    <a:lnTo>
                      <a:pt x="318" y="211"/>
                    </a:lnTo>
                    <a:lnTo>
                      <a:pt x="321" y="209"/>
                    </a:lnTo>
                    <a:lnTo>
                      <a:pt x="324" y="209"/>
                    </a:lnTo>
                    <a:lnTo>
                      <a:pt x="339" y="212"/>
                    </a:lnTo>
                    <a:lnTo>
                      <a:pt x="354" y="218"/>
                    </a:lnTo>
                    <a:lnTo>
                      <a:pt x="366" y="225"/>
                    </a:lnTo>
                    <a:lnTo>
                      <a:pt x="393" y="225"/>
                    </a:lnTo>
                    <a:lnTo>
                      <a:pt x="407" y="223"/>
                    </a:lnTo>
                    <a:lnTo>
                      <a:pt x="419" y="217"/>
                    </a:lnTo>
                    <a:lnTo>
                      <a:pt x="430" y="212"/>
                    </a:lnTo>
                    <a:lnTo>
                      <a:pt x="443" y="211"/>
                    </a:lnTo>
                    <a:lnTo>
                      <a:pt x="447" y="211"/>
                    </a:lnTo>
                    <a:lnTo>
                      <a:pt x="449" y="212"/>
                    </a:lnTo>
                    <a:lnTo>
                      <a:pt x="452" y="214"/>
                    </a:lnTo>
                    <a:lnTo>
                      <a:pt x="455" y="217"/>
                    </a:lnTo>
                    <a:lnTo>
                      <a:pt x="458" y="218"/>
                    </a:lnTo>
                    <a:lnTo>
                      <a:pt x="461" y="218"/>
                    </a:lnTo>
                    <a:lnTo>
                      <a:pt x="466" y="217"/>
                    </a:lnTo>
                    <a:lnTo>
                      <a:pt x="469" y="215"/>
                    </a:lnTo>
                    <a:lnTo>
                      <a:pt x="474" y="212"/>
                    </a:lnTo>
                    <a:lnTo>
                      <a:pt x="477" y="209"/>
                    </a:lnTo>
                    <a:lnTo>
                      <a:pt x="482" y="206"/>
                    </a:lnTo>
                    <a:lnTo>
                      <a:pt x="496" y="200"/>
                    </a:lnTo>
                    <a:lnTo>
                      <a:pt x="527" y="193"/>
                    </a:lnTo>
                    <a:lnTo>
                      <a:pt x="527" y="203"/>
                    </a:lnTo>
                    <a:lnTo>
                      <a:pt x="516" y="217"/>
                    </a:lnTo>
                    <a:lnTo>
                      <a:pt x="510" y="231"/>
                    </a:lnTo>
                    <a:lnTo>
                      <a:pt x="504" y="248"/>
                    </a:lnTo>
                    <a:lnTo>
                      <a:pt x="512" y="245"/>
                    </a:lnTo>
                    <a:lnTo>
                      <a:pt x="518" y="240"/>
                    </a:lnTo>
                    <a:lnTo>
                      <a:pt x="524" y="234"/>
                    </a:lnTo>
                    <a:lnTo>
                      <a:pt x="532" y="232"/>
                    </a:lnTo>
                    <a:lnTo>
                      <a:pt x="541" y="234"/>
                    </a:lnTo>
                    <a:lnTo>
                      <a:pt x="548" y="236"/>
                    </a:lnTo>
                    <a:lnTo>
                      <a:pt x="554" y="239"/>
                    </a:lnTo>
                    <a:lnTo>
                      <a:pt x="562" y="240"/>
                    </a:lnTo>
                    <a:lnTo>
                      <a:pt x="576" y="239"/>
                    </a:lnTo>
                    <a:lnTo>
                      <a:pt x="588" y="236"/>
                    </a:lnTo>
                    <a:lnTo>
                      <a:pt x="599" y="232"/>
                    </a:lnTo>
                    <a:lnTo>
                      <a:pt x="613" y="231"/>
                    </a:lnTo>
                    <a:lnTo>
                      <a:pt x="626" y="234"/>
                    </a:lnTo>
                    <a:lnTo>
                      <a:pt x="635" y="240"/>
                    </a:lnTo>
                    <a:lnTo>
                      <a:pt x="648" y="259"/>
                    </a:lnTo>
                    <a:lnTo>
                      <a:pt x="652" y="268"/>
                    </a:lnTo>
                    <a:lnTo>
                      <a:pt x="660" y="276"/>
                    </a:lnTo>
                    <a:lnTo>
                      <a:pt x="682" y="286"/>
                    </a:lnTo>
                    <a:lnTo>
                      <a:pt x="691" y="293"/>
                    </a:lnTo>
                    <a:lnTo>
                      <a:pt x="699" y="304"/>
                    </a:lnTo>
                    <a:lnTo>
                      <a:pt x="702" y="317"/>
                    </a:lnTo>
                    <a:lnTo>
                      <a:pt x="682" y="392"/>
                    </a:lnTo>
                    <a:lnTo>
                      <a:pt x="680" y="397"/>
                    </a:lnTo>
                    <a:lnTo>
                      <a:pt x="651" y="361"/>
                    </a:lnTo>
                    <a:lnTo>
                      <a:pt x="380" y="540"/>
                    </a:lnTo>
                    <a:lnTo>
                      <a:pt x="377" y="531"/>
                    </a:lnTo>
                    <a:lnTo>
                      <a:pt x="374" y="526"/>
                    </a:lnTo>
                    <a:lnTo>
                      <a:pt x="372" y="522"/>
                    </a:lnTo>
                    <a:lnTo>
                      <a:pt x="371" y="520"/>
                    </a:lnTo>
                    <a:lnTo>
                      <a:pt x="368" y="518"/>
                    </a:lnTo>
                    <a:lnTo>
                      <a:pt x="363" y="517"/>
                    </a:lnTo>
                    <a:lnTo>
                      <a:pt x="354" y="512"/>
                    </a:lnTo>
                    <a:lnTo>
                      <a:pt x="350" y="509"/>
                    </a:lnTo>
                    <a:lnTo>
                      <a:pt x="350" y="506"/>
                    </a:lnTo>
                    <a:lnTo>
                      <a:pt x="354" y="500"/>
                    </a:lnTo>
                    <a:lnTo>
                      <a:pt x="360" y="497"/>
                    </a:lnTo>
                    <a:lnTo>
                      <a:pt x="364" y="492"/>
                    </a:lnTo>
                    <a:lnTo>
                      <a:pt x="366" y="489"/>
                    </a:lnTo>
                    <a:lnTo>
                      <a:pt x="366" y="486"/>
                    </a:lnTo>
                    <a:lnTo>
                      <a:pt x="364" y="483"/>
                    </a:lnTo>
                    <a:lnTo>
                      <a:pt x="363" y="481"/>
                    </a:lnTo>
                    <a:lnTo>
                      <a:pt x="358" y="481"/>
                    </a:lnTo>
                    <a:lnTo>
                      <a:pt x="352" y="484"/>
                    </a:lnTo>
                    <a:lnTo>
                      <a:pt x="344" y="490"/>
                    </a:lnTo>
                    <a:lnTo>
                      <a:pt x="338" y="498"/>
                    </a:lnTo>
                    <a:lnTo>
                      <a:pt x="335" y="506"/>
                    </a:lnTo>
                    <a:lnTo>
                      <a:pt x="335" y="511"/>
                    </a:lnTo>
                    <a:lnTo>
                      <a:pt x="338" y="514"/>
                    </a:lnTo>
                    <a:lnTo>
                      <a:pt x="339" y="517"/>
                    </a:lnTo>
                    <a:lnTo>
                      <a:pt x="343" y="520"/>
                    </a:lnTo>
                    <a:lnTo>
                      <a:pt x="346" y="522"/>
                    </a:lnTo>
                    <a:lnTo>
                      <a:pt x="350" y="525"/>
                    </a:lnTo>
                    <a:lnTo>
                      <a:pt x="354" y="528"/>
                    </a:lnTo>
                    <a:lnTo>
                      <a:pt x="355" y="531"/>
                    </a:lnTo>
                    <a:lnTo>
                      <a:pt x="355" y="537"/>
                    </a:lnTo>
                    <a:lnTo>
                      <a:pt x="354" y="542"/>
                    </a:lnTo>
                    <a:lnTo>
                      <a:pt x="354" y="547"/>
                    </a:lnTo>
                    <a:lnTo>
                      <a:pt x="355" y="554"/>
                    </a:lnTo>
                    <a:lnTo>
                      <a:pt x="361" y="561"/>
                    </a:lnTo>
                    <a:lnTo>
                      <a:pt x="366" y="569"/>
                    </a:lnTo>
                    <a:lnTo>
                      <a:pt x="368" y="578"/>
                    </a:lnTo>
                    <a:lnTo>
                      <a:pt x="366" y="579"/>
                    </a:lnTo>
                    <a:lnTo>
                      <a:pt x="364" y="583"/>
                    </a:lnTo>
                    <a:lnTo>
                      <a:pt x="363" y="584"/>
                    </a:lnTo>
                    <a:lnTo>
                      <a:pt x="361" y="587"/>
                    </a:lnTo>
                    <a:lnTo>
                      <a:pt x="360" y="589"/>
                    </a:lnTo>
                    <a:lnTo>
                      <a:pt x="355" y="589"/>
                    </a:lnTo>
                    <a:lnTo>
                      <a:pt x="350" y="584"/>
                    </a:lnTo>
                    <a:lnTo>
                      <a:pt x="347" y="583"/>
                    </a:lnTo>
                    <a:lnTo>
                      <a:pt x="346" y="579"/>
                    </a:lnTo>
                    <a:lnTo>
                      <a:pt x="339" y="579"/>
                    </a:lnTo>
                    <a:lnTo>
                      <a:pt x="336" y="581"/>
                    </a:lnTo>
                    <a:lnTo>
                      <a:pt x="335" y="584"/>
                    </a:lnTo>
                    <a:lnTo>
                      <a:pt x="333" y="586"/>
                    </a:lnTo>
                    <a:lnTo>
                      <a:pt x="329" y="586"/>
                    </a:lnTo>
                    <a:lnTo>
                      <a:pt x="325" y="583"/>
                    </a:lnTo>
                    <a:lnTo>
                      <a:pt x="324" y="579"/>
                    </a:lnTo>
                    <a:lnTo>
                      <a:pt x="321" y="578"/>
                    </a:lnTo>
                    <a:lnTo>
                      <a:pt x="319" y="575"/>
                    </a:lnTo>
                    <a:lnTo>
                      <a:pt x="316" y="572"/>
                    </a:lnTo>
                    <a:lnTo>
                      <a:pt x="313" y="572"/>
                    </a:lnTo>
                    <a:lnTo>
                      <a:pt x="310" y="573"/>
                    </a:lnTo>
                    <a:lnTo>
                      <a:pt x="305" y="578"/>
                    </a:lnTo>
                    <a:lnTo>
                      <a:pt x="303" y="581"/>
                    </a:lnTo>
                    <a:lnTo>
                      <a:pt x="303" y="584"/>
                    </a:lnTo>
                    <a:lnTo>
                      <a:pt x="302" y="586"/>
                    </a:lnTo>
                    <a:lnTo>
                      <a:pt x="299" y="583"/>
                    </a:lnTo>
                    <a:lnTo>
                      <a:pt x="296" y="581"/>
                    </a:lnTo>
                    <a:lnTo>
                      <a:pt x="269" y="581"/>
                    </a:lnTo>
                    <a:lnTo>
                      <a:pt x="268" y="583"/>
                    </a:lnTo>
                    <a:lnTo>
                      <a:pt x="266" y="586"/>
                    </a:lnTo>
                    <a:lnTo>
                      <a:pt x="263" y="583"/>
                    </a:lnTo>
                    <a:lnTo>
                      <a:pt x="263" y="581"/>
                    </a:lnTo>
                    <a:lnTo>
                      <a:pt x="261" y="578"/>
                    </a:lnTo>
                    <a:lnTo>
                      <a:pt x="261" y="572"/>
                    </a:lnTo>
                    <a:lnTo>
                      <a:pt x="260" y="569"/>
                    </a:lnTo>
                    <a:lnTo>
                      <a:pt x="253" y="565"/>
                    </a:lnTo>
                    <a:lnTo>
                      <a:pt x="252" y="565"/>
                    </a:lnTo>
                    <a:lnTo>
                      <a:pt x="249" y="564"/>
                    </a:lnTo>
                    <a:lnTo>
                      <a:pt x="249" y="536"/>
                    </a:lnTo>
                    <a:lnTo>
                      <a:pt x="239" y="536"/>
                    </a:lnTo>
                    <a:lnTo>
                      <a:pt x="233" y="537"/>
                    </a:lnTo>
                    <a:lnTo>
                      <a:pt x="230" y="543"/>
                    </a:lnTo>
                    <a:lnTo>
                      <a:pt x="228" y="551"/>
                    </a:lnTo>
                    <a:lnTo>
                      <a:pt x="228" y="559"/>
                    </a:lnTo>
                    <a:lnTo>
                      <a:pt x="225" y="565"/>
                    </a:lnTo>
                    <a:lnTo>
                      <a:pt x="221" y="567"/>
                    </a:lnTo>
                    <a:lnTo>
                      <a:pt x="211" y="562"/>
                    </a:lnTo>
                    <a:lnTo>
                      <a:pt x="203" y="558"/>
                    </a:lnTo>
                    <a:lnTo>
                      <a:pt x="199" y="551"/>
                    </a:lnTo>
                    <a:lnTo>
                      <a:pt x="196" y="548"/>
                    </a:lnTo>
                    <a:lnTo>
                      <a:pt x="196" y="545"/>
                    </a:lnTo>
                    <a:lnTo>
                      <a:pt x="199" y="542"/>
                    </a:lnTo>
                    <a:lnTo>
                      <a:pt x="200" y="542"/>
                    </a:lnTo>
                    <a:lnTo>
                      <a:pt x="202" y="540"/>
                    </a:lnTo>
                    <a:lnTo>
                      <a:pt x="202" y="534"/>
                    </a:lnTo>
                    <a:lnTo>
                      <a:pt x="197" y="529"/>
                    </a:lnTo>
                    <a:lnTo>
                      <a:pt x="196" y="526"/>
                    </a:lnTo>
                    <a:lnTo>
                      <a:pt x="196" y="520"/>
                    </a:lnTo>
                    <a:lnTo>
                      <a:pt x="200" y="515"/>
                    </a:lnTo>
                    <a:lnTo>
                      <a:pt x="188" y="509"/>
                    </a:lnTo>
                    <a:lnTo>
                      <a:pt x="174" y="508"/>
                    </a:lnTo>
                    <a:lnTo>
                      <a:pt x="161" y="504"/>
                    </a:lnTo>
                    <a:lnTo>
                      <a:pt x="153" y="500"/>
                    </a:lnTo>
                    <a:lnTo>
                      <a:pt x="149" y="492"/>
                    </a:lnTo>
                    <a:lnTo>
                      <a:pt x="146" y="483"/>
                    </a:lnTo>
                    <a:lnTo>
                      <a:pt x="141" y="476"/>
                    </a:lnTo>
                    <a:lnTo>
                      <a:pt x="138" y="475"/>
                    </a:lnTo>
                    <a:lnTo>
                      <a:pt x="136" y="473"/>
                    </a:lnTo>
                    <a:lnTo>
                      <a:pt x="130" y="470"/>
                    </a:lnTo>
                    <a:lnTo>
                      <a:pt x="128" y="468"/>
                    </a:lnTo>
                    <a:lnTo>
                      <a:pt x="128" y="465"/>
                    </a:lnTo>
                    <a:lnTo>
                      <a:pt x="131" y="459"/>
                    </a:lnTo>
                    <a:lnTo>
                      <a:pt x="136" y="451"/>
                    </a:lnTo>
                    <a:lnTo>
                      <a:pt x="142" y="443"/>
                    </a:lnTo>
                    <a:lnTo>
                      <a:pt x="146" y="436"/>
                    </a:lnTo>
                    <a:lnTo>
                      <a:pt x="141" y="434"/>
                    </a:lnTo>
                    <a:lnTo>
                      <a:pt x="138" y="433"/>
                    </a:lnTo>
                    <a:lnTo>
                      <a:pt x="131" y="426"/>
                    </a:lnTo>
                    <a:lnTo>
                      <a:pt x="128" y="425"/>
                    </a:lnTo>
                    <a:lnTo>
                      <a:pt x="124" y="422"/>
                    </a:lnTo>
                    <a:lnTo>
                      <a:pt x="127" y="415"/>
                    </a:lnTo>
                    <a:lnTo>
                      <a:pt x="136" y="415"/>
                    </a:lnTo>
                    <a:lnTo>
                      <a:pt x="139" y="417"/>
                    </a:lnTo>
                    <a:lnTo>
                      <a:pt x="144" y="420"/>
                    </a:lnTo>
                    <a:lnTo>
                      <a:pt x="149" y="422"/>
                    </a:lnTo>
                    <a:lnTo>
                      <a:pt x="161" y="422"/>
                    </a:lnTo>
                    <a:lnTo>
                      <a:pt x="158" y="411"/>
                    </a:lnTo>
                    <a:lnTo>
                      <a:pt x="155" y="403"/>
                    </a:lnTo>
                    <a:lnTo>
                      <a:pt x="149" y="397"/>
                    </a:lnTo>
                    <a:lnTo>
                      <a:pt x="142" y="389"/>
                    </a:lnTo>
                    <a:lnTo>
                      <a:pt x="147" y="389"/>
                    </a:lnTo>
                    <a:lnTo>
                      <a:pt x="155" y="390"/>
                    </a:lnTo>
                    <a:lnTo>
                      <a:pt x="163" y="393"/>
                    </a:lnTo>
                    <a:lnTo>
                      <a:pt x="171" y="398"/>
                    </a:lnTo>
                    <a:lnTo>
                      <a:pt x="180" y="400"/>
                    </a:lnTo>
                    <a:lnTo>
                      <a:pt x="192" y="398"/>
                    </a:lnTo>
                    <a:lnTo>
                      <a:pt x="202" y="392"/>
                    </a:lnTo>
                    <a:lnTo>
                      <a:pt x="210" y="386"/>
                    </a:lnTo>
                    <a:lnTo>
                      <a:pt x="219" y="379"/>
                    </a:lnTo>
                    <a:lnTo>
                      <a:pt x="230" y="378"/>
                    </a:lnTo>
                    <a:lnTo>
                      <a:pt x="235" y="378"/>
                    </a:lnTo>
                    <a:lnTo>
                      <a:pt x="236" y="375"/>
                    </a:lnTo>
                    <a:lnTo>
                      <a:pt x="239" y="373"/>
                    </a:lnTo>
                    <a:lnTo>
                      <a:pt x="242" y="367"/>
                    </a:lnTo>
                    <a:lnTo>
                      <a:pt x="247" y="362"/>
                    </a:lnTo>
                    <a:lnTo>
                      <a:pt x="272" y="362"/>
                    </a:lnTo>
                    <a:lnTo>
                      <a:pt x="272" y="356"/>
                    </a:lnTo>
                    <a:lnTo>
                      <a:pt x="271" y="354"/>
                    </a:lnTo>
                    <a:lnTo>
                      <a:pt x="268" y="353"/>
                    </a:lnTo>
                    <a:lnTo>
                      <a:pt x="266" y="350"/>
                    </a:lnTo>
                    <a:lnTo>
                      <a:pt x="263" y="347"/>
                    </a:lnTo>
                    <a:lnTo>
                      <a:pt x="263" y="345"/>
                    </a:lnTo>
                    <a:lnTo>
                      <a:pt x="264" y="342"/>
                    </a:lnTo>
                    <a:lnTo>
                      <a:pt x="266" y="340"/>
                    </a:lnTo>
                    <a:lnTo>
                      <a:pt x="268" y="337"/>
                    </a:lnTo>
                    <a:lnTo>
                      <a:pt x="269" y="336"/>
                    </a:lnTo>
                    <a:lnTo>
                      <a:pt x="271" y="332"/>
                    </a:lnTo>
                    <a:lnTo>
                      <a:pt x="268" y="320"/>
                    </a:lnTo>
                    <a:lnTo>
                      <a:pt x="258" y="309"/>
                    </a:lnTo>
                    <a:lnTo>
                      <a:pt x="247" y="300"/>
                    </a:lnTo>
                    <a:lnTo>
                      <a:pt x="238" y="292"/>
                    </a:lnTo>
                    <a:lnTo>
                      <a:pt x="228" y="287"/>
                    </a:lnTo>
                    <a:lnTo>
                      <a:pt x="227" y="287"/>
                    </a:lnTo>
                    <a:lnTo>
                      <a:pt x="224" y="286"/>
                    </a:lnTo>
                    <a:lnTo>
                      <a:pt x="224" y="282"/>
                    </a:lnTo>
                    <a:lnTo>
                      <a:pt x="225" y="278"/>
                    </a:lnTo>
                    <a:lnTo>
                      <a:pt x="228" y="272"/>
                    </a:lnTo>
                    <a:lnTo>
                      <a:pt x="232" y="268"/>
                    </a:lnTo>
                    <a:lnTo>
                      <a:pt x="225" y="268"/>
                    </a:lnTo>
                    <a:lnTo>
                      <a:pt x="214" y="267"/>
                    </a:lnTo>
                    <a:lnTo>
                      <a:pt x="203" y="264"/>
                    </a:lnTo>
                    <a:lnTo>
                      <a:pt x="194" y="261"/>
                    </a:lnTo>
                    <a:lnTo>
                      <a:pt x="191" y="257"/>
                    </a:lnTo>
                    <a:lnTo>
                      <a:pt x="191" y="256"/>
                    </a:lnTo>
                    <a:lnTo>
                      <a:pt x="197" y="250"/>
                    </a:lnTo>
                    <a:lnTo>
                      <a:pt x="200" y="248"/>
                    </a:lnTo>
                    <a:lnTo>
                      <a:pt x="202" y="247"/>
                    </a:lnTo>
                    <a:lnTo>
                      <a:pt x="194" y="240"/>
                    </a:lnTo>
                    <a:lnTo>
                      <a:pt x="185" y="236"/>
                    </a:lnTo>
                    <a:lnTo>
                      <a:pt x="180" y="228"/>
                    </a:lnTo>
                    <a:lnTo>
                      <a:pt x="177" y="218"/>
                    </a:lnTo>
                    <a:lnTo>
                      <a:pt x="175" y="204"/>
                    </a:lnTo>
                    <a:lnTo>
                      <a:pt x="169" y="189"/>
                    </a:lnTo>
                    <a:lnTo>
                      <a:pt x="163" y="175"/>
                    </a:lnTo>
                    <a:lnTo>
                      <a:pt x="156" y="164"/>
                    </a:lnTo>
                    <a:lnTo>
                      <a:pt x="153" y="162"/>
                    </a:lnTo>
                    <a:lnTo>
                      <a:pt x="144" y="162"/>
                    </a:lnTo>
                    <a:lnTo>
                      <a:pt x="141" y="161"/>
                    </a:lnTo>
                    <a:lnTo>
                      <a:pt x="130" y="159"/>
                    </a:lnTo>
                    <a:lnTo>
                      <a:pt x="120" y="153"/>
                    </a:lnTo>
                    <a:lnTo>
                      <a:pt x="114" y="145"/>
                    </a:lnTo>
                    <a:lnTo>
                      <a:pt x="111" y="134"/>
                    </a:lnTo>
                    <a:lnTo>
                      <a:pt x="111" y="129"/>
                    </a:lnTo>
                    <a:lnTo>
                      <a:pt x="113" y="126"/>
                    </a:lnTo>
                    <a:lnTo>
                      <a:pt x="114" y="125"/>
                    </a:lnTo>
                    <a:lnTo>
                      <a:pt x="116" y="121"/>
                    </a:lnTo>
                    <a:lnTo>
                      <a:pt x="116" y="115"/>
                    </a:lnTo>
                    <a:lnTo>
                      <a:pt x="113" y="115"/>
                    </a:lnTo>
                    <a:lnTo>
                      <a:pt x="111" y="114"/>
                    </a:lnTo>
                    <a:lnTo>
                      <a:pt x="108" y="114"/>
                    </a:lnTo>
                    <a:lnTo>
                      <a:pt x="105" y="112"/>
                    </a:lnTo>
                    <a:lnTo>
                      <a:pt x="103" y="112"/>
                    </a:lnTo>
                    <a:lnTo>
                      <a:pt x="100" y="111"/>
                    </a:lnTo>
                    <a:lnTo>
                      <a:pt x="100" y="109"/>
                    </a:lnTo>
                    <a:lnTo>
                      <a:pt x="103" y="103"/>
                    </a:lnTo>
                    <a:lnTo>
                      <a:pt x="106" y="100"/>
                    </a:lnTo>
                    <a:lnTo>
                      <a:pt x="110" y="98"/>
                    </a:lnTo>
                    <a:lnTo>
                      <a:pt x="113" y="95"/>
                    </a:lnTo>
                    <a:lnTo>
                      <a:pt x="116" y="89"/>
                    </a:lnTo>
                    <a:lnTo>
                      <a:pt x="116" y="87"/>
                    </a:lnTo>
                    <a:lnTo>
                      <a:pt x="113" y="86"/>
                    </a:lnTo>
                    <a:lnTo>
                      <a:pt x="103" y="86"/>
                    </a:lnTo>
                    <a:lnTo>
                      <a:pt x="102" y="89"/>
                    </a:lnTo>
                    <a:lnTo>
                      <a:pt x="99" y="90"/>
                    </a:lnTo>
                    <a:lnTo>
                      <a:pt x="97" y="93"/>
                    </a:lnTo>
                    <a:lnTo>
                      <a:pt x="97" y="98"/>
                    </a:lnTo>
                    <a:lnTo>
                      <a:pt x="95" y="100"/>
                    </a:lnTo>
                    <a:lnTo>
                      <a:pt x="94" y="103"/>
                    </a:lnTo>
                    <a:lnTo>
                      <a:pt x="64" y="103"/>
                    </a:lnTo>
                    <a:lnTo>
                      <a:pt x="61" y="100"/>
                    </a:lnTo>
                    <a:lnTo>
                      <a:pt x="61" y="96"/>
                    </a:lnTo>
                    <a:lnTo>
                      <a:pt x="64" y="95"/>
                    </a:lnTo>
                    <a:lnTo>
                      <a:pt x="66" y="93"/>
                    </a:lnTo>
                    <a:lnTo>
                      <a:pt x="69" y="92"/>
                    </a:lnTo>
                    <a:lnTo>
                      <a:pt x="72" y="92"/>
                    </a:lnTo>
                    <a:lnTo>
                      <a:pt x="74" y="90"/>
                    </a:lnTo>
                    <a:lnTo>
                      <a:pt x="61" y="75"/>
                    </a:lnTo>
                    <a:lnTo>
                      <a:pt x="58" y="62"/>
                    </a:lnTo>
                    <a:lnTo>
                      <a:pt x="52" y="62"/>
                    </a:lnTo>
                    <a:lnTo>
                      <a:pt x="49" y="65"/>
                    </a:lnTo>
                    <a:lnTo>
                      <a:pt x="45" y="67"/>
                    </a:lnTo>
                    <a:lnTo>
                      <a:pt x="44" y="67"/>
                    </a:lnTo>
                    <a:lnTo>
                      <a:pt x="36" y="62"/>
                    </a:lnTo>
                    <a:lnTo>
                      <a:pt x="30" y="51"/>
                    </a:lnTo>
                    <a:lnTo>
                      <a:pt x="17" y="23"/>
                    </a:lnTo>
                    <a:lnTo>
                      <a:pt x="11" y="15"/>
                    </a:lnTo>
                    <a:lnTo>
                      <a:pt x="13" y="15"/>
                    </a:lnTo>
                    <a:lnTo>
                      <a:pt x="9" y="14"/>
                    </a:lnTo>
                    <a:lnTo>
                      <a:pt x="5" y="14"/>
                    </a:lnTo>
                    <a:lnTo>
                      <a:pt x="0" y="9"/>
                    </a:lnTo>
                    <a:lnTo>
                      <a:pt x="0" y="6"/>
                    </a:lnTo>
                    <a:lnTo>
                      <a:pt x="2" y="4"/>
                    </a:lnTo>
                    <a:lnTo>
                      <a:pt x="3" y="1"/>
                    </a:lnTo>
                    <a:lnTo>
                      <a:pt x="6" y="0"/>
                    </a:lnTo>
                    <a:close/>
                  </a:path>
                </a:pathLst>
              </a:custGeom>
              <a:grpFill/>
              <a:ln w="6350" cmpd="sng">
                <a:solidFill>
                  <a:schemeClr val="bg2"/>
                </a:solidFill>
                <a:round/>
                <a:headEnd/>
                <a:tailEnd/>
              </a:ln>
            </p:spPr>
            <p:txBody>
              <a:bodyPr/>
              <a:lstStyle/>
              <a:p>
                <a:endParaRPr lang="en-US"/>
              </a:p>
            </p:txBody>
          </p:sp>
          <p:sp>
            <p:nvSpPr>
              <p:cNvPr id="14" name="Freeform 13"/>
              <p:cNvSpPr>
                <a:spLocks noEditPoints="1"/>
              </p:cNvSpPr>
              <p:nvPr/>
            </p:nvSpPr>
            <p:spPr bwMode="gray">
              <a:xfrm>
                <a:off x="3998912" y="1814513"/>
                <a:ext cx="927100" cy="990600"/>
              </a:xfrm>
              <a:custGeom>
                <a:avLst/>
                <a:gdLst/>
                <a:ahLst/>
                <a:cxnLst>
                  <a:cxn ang="0">
                    <a:pos x="498" y="9"/>
                  </a:cxn>
                  <a:cxn ang="0">
                    <a:pos x="543" y="56"/>
                  </a:cxn>
                  <a:cxn ang="0">
                    <a:pos x="549" y="97"/>
                  </a:cxn>
                  <a:cxn ang="0">
                    <a:pos x="601" y="81"/>
                  </a:cxn>
                  <a:cxn ang="0">
                    <a:pos x="590" y="106"/>
                  </a:cxn>
                  <a:cxn ang="0">
                    <a:pos x="596" y="128"/>
                  </a:cxn>
                  <a:cxn ang="0">
                    <a:pos x="654" y="183"/>
                  </a:cxn>
                  <a:cxn ang="0">
                    <a:pos x="676" y="250"/>
                  </a:cxn>
                  <a:cxn ang="0">
                    <a:pos x="709" y="276"/>
                  </a:cxn>
                  <a:cxn ang="0">
                    <a:pos x="754" y="330"/>
                  </a:cxn>
                  <a:cxn ang="0">
                    <a:pos x="757" y="350"/>
                  </a:cxn>
                  <a:cxn ang="0">
                    <a:pos x="695" y="380"/>
                  </a:cxn>
                  <a:cxn ang="0">
                    <a:pos x="634" y="391"/>
                  </a:cxn>
                  <a:cxn ang="0">
                    <a:pos x="609" y="416"/>
                  </a:cxn>
                  <a:cxn ang="0">
                    <a:pos x="613" y="459"/>
                  </a:cxn>
                  <a:cxn ang="0">
                    <a:pos x="646" y="498"/>
                  </a:cxn>
                  <a:cxn ang="0">
                    <a:pos x="685" y="536"/>
                  </a:cxn>
                  <a:cxn ang="0">
                    <a:pos x="713" y="553"/>
                  </a:cxn>
                  <a:cxn ang="0">
                    <a:pos x="745" y="563"/>
                  </a:cxn>
                  <a:cxn ang="0">
                    <a:pos x="784" y="577"/>
                  </a:cxn>
                  <a:cxn ang="0">
                    <a:pos x="806" y="572"/>
                  </a:cxn>
                  <a:cxn ang="0">
                    <a:pos x="832" y="577"/>
                  </a:cxn>
                  <a:cxn ang="0">
                    <a:pos x="851" y="563"/>
                  </a:cxn>
                  <a:cxn ang="0">
                    <a:pos x="831" y="516"/>
                  </a:cxn>
                  <a:cxn ang="0">
                    <a:pos x="843" y="475"/>
                  </a:cxn>
                  <a:cxn ang="0">
                    <a:pos x="835" y="503"/>
                  </a:cxn>
                  <a:cxn ang="0">
                    <a:pos x="1136" y="355"/>
                  </a:cxn>
                  <a:cxn ang="0">
                    <a:pos x="1106" y="492"/>
                  </a:cxn>
                  <a:cxn ang="0">
                    <a:pos x="982" y="620"/>
                  </a:cxn>
                  <a:cxn ang="0">
                    <a:pos x="814" y="731"/>
                  </a:cxn>
                  <a:cxn ang="0">
                    <a:pos x="749" y="892"/>
                  </a:cxn>
                  <a:cxn ang="0">
                    <a:pos x="695" y="1063"/>
                  </a:cxn>
                  <a:cxn ang="0">
                    <a:pos x="616" y="1186"/>
                  </a:cxn>
                  <a:cxn ang="0">
                    <a:pos x="585" y="1213"/>
                  </a:cxn>
                  <a:cxn ang="0">
                    <a:pos x="507" y="1242"/>
                  </a:cxn>
                  <a:cxn ang="0">
                    <a:pos x="463" y="1233"/>
                  </a:cxn>
                  <a:cxn ang="0">
                    <a:pos x="402" y="1213"/>
                  </a:cxn>
                  <a:cxn ang="0">
                    <a:pos x="310" y="1185"/>
                  </a:cxn>
                  <a:cxn ang="0">
                    <a:pos x="213" y="849"/>
                  </a:cxn>
                  <a:cxn ang="0">
                    <a:pos x="213" y="772"/>
                  </a:cxn>
                  <a:cxn ang="0">
                    <a:pos x="135" y="655"/>
                  </a:cxn>
                  <a:cxn ang="0">
                    <a:pos x="166" y="589"/>
                  </a:cxn>
                  <a:cxn ang="0">
                    <a:pos x="157" y="386"/>
                  </a:cxn>
                  <a:cxn ang="0">
                    <a:pos x="61" y="328"/>
                  </a:cxn>
                  <a:cxn ang="0">
                    <a:pos x="83" y="287"/>
                  </a:cxn>
                  <a:cxn ang="0">
                    <a:pos x="80" y="231"/>
                  </a:cxn>
                  <a:cxn ang="0">
                    <a:pos x="55" y="184"/>
                  </a:cxn>
                  <a:cxn ang="0">
                    <a:pos x="36" y="170"/>
                  </a:cxn>
                  <a:cxn ang="0">
                    <a:pos x="11" y="112"/>
                  </a:cxn>
                  <a:cxn ang="0">
                    <a:pos x="20" y="56"/>
                  </a:cxn>
                  <a:cxn ang="0">
                    <a:pos x="139" y="17"/>
                  </a:cxn>
                  <a:cxn ang="0">
                    <a:pos x="236" y="62"/>
                  </a:cxn>
                  <a:cxn ang="0">
                    <a:pos x="305" y="61"/>
                  </a:cxn>
                  <a:cxn ang="0">
                    <a:pos x="329" y="56"/>
                  </a:cxn>
                  <a:cxn ang="0">
                    <a:pos x="351" y="123"/>
                  </a:cxn>
                  <a:cxn ang="0">
                    <a:pos x="374" y="161"/>
                  </a:cxn>
                  <a:cxn ang="0">
                    <a:pos x="393" y="166"/>
                  </a:cxn>
                  <a:cxn ang="0">
                    <a:pos x="455" y="184"/>
                  </a:cxn>
                  <a:cxn ang="0">
                    <a:pos x="496" y="150"/>
                  </a:cxn>
                  <a:cxn ang="0">
                    <a:pos x="512" y="108"/>
                  </a:cxn>
                  <a:cxn ang="0">
                    <a:pos x="485" y="0"/>
                  </a:cxn>
                </a:cxnLst>
                <a:rect l="0" t="0" r="r" b="b"/>
                <a:pathLst>
                  <a:path w="1167" h="1247">
                    <a:moveTo>
                      <a:pt x="1167" y="386"/>
                    </a:moveTo>
                    <a:lnTo>
                      <a:pt x="1165" y="391"/>
                    </a:lnTo>
                    <a:lnTo>
                      <a:pt x="1164" y="389"/>
                    </a:lnTo>
                    <a:lnTo>
                      <a:pt x="1167" y="386"/>
                    </a:lnTo>
                    <a:close/>
                    <a:moveTo>
                      <a:pt x="485" y="0"/>
                    </a:moveTo>
                    <a:lnTo>
                      <a:pt x="485" y="3"/>
                    </a:lnTo>
                    <a:lnTo>
                      <a:pt x="490" y="8"/>
                    </a:lnTo>
                    <a:lnTo>
                      <a:pt x="494" y="8"/>
                    </a:lnTo>
                    <a:lnTo>
                      <a:pt x="498" y="9"/>
                    </a:lnTo>
                    <a:lnTo>
                      <a:pt x="496" y="9"/>
                    </a:lnTo>
                    <a:lnTo>
                      <a:pt x="502" y="17"/>
                    </a:lnTo>
                    <a:lnTo>
                      <a:pt x="515" y="45"/>
                    </a:lnTo>
                    <a:lnTo>
                      <a:pt x="521" y="56"/>
                    </a:lnTo>
                    <a:lnTo>
                      <a:pt x="529" y="61"/>
                    </a:lnTo>
                    <a:lnTo>
                      <a:pt x="530" y="61"/>
                    </a:lnTo>
                    <a:lnTo>
                      <a:pt x="534" y="59"/>
                    </a:lnTo>
                    <a:lnTo>
                      <a:pt x="537" y="56"/>
                    </a:lnTo>
                    <a:lnTo>
                      <a:pt x="543" y="56"/>
                    </a:lnTo>
                    <a:lnTo>
                      <a:pt x="546" y="69"/>
                    </a:lnTo>
                    <a:lnTo>
                      <a:pt x="559" y="84"/>
                    </a:lnTo>
                    <a:lnTo>
                      <a:pt x="557" y="86"/>
                    </a:lnTo>
                    <a:lnTo>
                      <a:pt x="554" y="86"/>
                    </a:lnTo>
                    <a:lnTo>
                      <a:pt x="551" y="87"/>
                    </a:lnTo>
                    <a:lnTo>
                      <a:pt x="549" y="89"/>
                    </a:lnTo>
                    <a:lnTo>
                      <a:pt x="546" y="90"/>
                    </a:lnTo>
                    <a:lnTo>
                      <a:pt x="546" y="94"/>
                    </a:lnTo>
                    <a:lnTo>
                      <a:pt x="549" y="97"/>
                    </a:lnTo>
                    <a:lnTo>
                      <a:pt x="579" y="97"/>
                    </a:lnTo>
                    <a:lnTo>
                      <a:pt x="580" y="94"/>
                    </a:lnTo>
                    <a:lnTo>
                      <a:pt x="582" y="92"/>
                    </a:lnTo>
                    <a:lnTo>
                      <a:pt x="582" y="87"/>
                    </a:lnTo>
                    <a:lnTo>
                      <a:pt x="584" y="84"/>
                    </a:lnTo>
                    <a:lnTo>
                      <a:pt x="587" y="83"/>
                    </a:lnTo>
                    <a:lnTo>
                      <a:pt x="588" y="80"/>
                    </a:lnTo>
                    <a:lnTo>
                      <a:pt x="598" y="80"/>
                    </a:lnTo>
                    <a:lnTo>
                      <a:pt x="601" y="81"/>
                    </a:lnTo>
                    <a:lnTo>
                      <a:pt x="601" y="83"/>
                    </a:lnTo>
                    <a:lnTo>
                      <a:pt x="598" y="89"/>
                    </a:lnTo>
                    <a:lnTo>
                      <a:pt x="595" y="92"/>
                    </a:lnTo>
                    <a:lnTo>
                      <a:pt x="591" y="94"/>
                    </a:lnTo>
                    <a:lnTo>
                      <a:pt x="588" y="97"/>
                    </a:lnTo>
                    <a:lnTo>
                      <a:pt x="585" y="103"/>
                    </a:lnTo>
                    <a:lnTo>
                      <a:pt x="585" y="105"/>
                    </a:lnTo>
                    <a:lnTo>
                      <a:pt x="588" y="106"/>
                    </a:lnTo>
                    <a:lnTo>
                      <a:pt x="590" y="106"/>
                    </a:lnTo>
                    <a:lnTo>
                      <a:pt x="593" y="108"/>
                    </a:lnTo>
                    <a:lnTo>
                      <a:pt x="596" y="108"/>
                    </a:lnTo>
                    <a:lnTo>
                      <a:pt x="598" y="109"/>
                    </a:lnTo>
                    <a:lnTo>
                      <a:pt x="601" y="109"/>
                    </a:lnTo>
                    <a:lnTo>
                      <a:pt x="601" y="115"/>
                    </a:lnTo>
                    <a:lnTo>
                      <a:pt x="599" y="119"/>
                    </a:lnTo>
                    <a:lnTo>
                      <a:pt x="598" y="120"/>
                    </a:lnTo>
                    <a:lnTo>
                      <a:pt x="596" y="123"/>
                    </a:lnTo>
                    <a:lnTo>
                      <a:pt x="596" y="128"/>
                    </a:lnTo>
                    <a:lnTo>
                      <a:pt x="599" y="139"/>
                    </a:lnTo>
                    <a:lnTo>
                      <a:pt x="605" y="147"/>
                    </a:lnTo>
                    <a:lnTo>
                      <a:pt x="615" y="153"/>
                    </a:lnTo>
                    <a:lnTo>
                      <a:pt x="626" y="155"/>
                    </a:lnTo>
                    <a:lnTo>
                      <a:pt x="629" y="156"/>
                    </a:lnTo>
                    <a:lnTo>
                      <a:pt x="638" y="156"/>
                    </a:lnTo>
                    <a:lnTo>
                      <a:pt x="641" y="158"/>
                    </a:lnTo>
                    <a:lnTo>
                      <a:pt x="648" y="169"/>
                    </a:lnTo>
                    <a:lnTo>
                      <a:pt x="654" y="183"/>
                    </a:lnTo>
                    <a:lnTo>
                      <a:pt x="660" y="198"/>
                    </a:lnTo>
                    <a:lnTo>
                      <a:pt x="662" y="212"/>
                    </a:lnTo>
                    <a:lnTo>
                      <a:pt x="665" y="222"/>
                    </a:lnTo>
                    <a:lnTo>
                      <a:pt x="670" y="230"/>
                    </a:lnTo>
                    <a:lnTo>
                      <a:pt x="679" y="234"/>
                    </a:lnTo>
                    <a:lnTo>
                      <a:pt x="687" y="241"/>
                    </a:lnTo>
                    <a:lnTo>
                      <a:pt x="685" y="242"/>
                    </a:lnTo>
                    <a:lnTo>
                      <a:pt x="682" y="244"/>
                    </a:lnTo>
                    <a:lnTo>
                      <a:pt x="676" y="250"/>
                    </a:lnTo>
                    <a:lnTo>
                      <a:pt x="676" y="251"/>
                    </a:lnTo>
                    <a:lnTo>
                      <a:pt x="679" y="255"/>
                    </a:lnTo>
                    <a:lnTo>
                      <a:pt x="688" y="258"/>
                    </a:lnTo>
                    <a:lnTo>
                      <a:pt x="699" y="261"/>
                    </a:lnTo>
                    <a:lnTo>
                      <a:pt x="710" y="262"/>
                    </a:lnTo>
                    <a:lnTo>
                      <a:pt x="717" y="262"/>
                    </a:lnTo>
                    <a:lnTo>
                      <a:pt x="713" y="266"/>
                    </a:lnTo>
                    <a:lnTo>
                      <a:pt x="710" y="272"/>
                    </a:lnTo>
                    <a:lnTo>
                      <a:pt x="709" y="276"/>
                    </a:lnTo>
                    <a:lnTo>
                      <a:pt x="709" y="280"/>
                    </a:lnTo>
                    <a:lnTo>
                      <a:pt x="712" y="281"/>
                    </a:lnTo>
                    <a:lnTo>
                      <a:pt x="713" y="281"/>
                    </a:lnTo>
                    <a:lnTo>
                      <a:pt x="723" y="286"/>
                    </a:lnTo>
                    <a:lnTo>
                      <a:pt x="732" y="294"/>
                    </a:lnTo>
                    <a:lnTo>
                      <a:pt x="743" y="303"/>
                    </a:lnTo>
                    <a:lnTo>
                      <a:pt x="753" y="314"/>
                    </a:lnTo>
                    <a:lnTo>
                      <a:pt x="756" y="326"/>
                    </a:lnTo>
                    <a:lnTo>
                      <a:pt x="754" y="330"/>
                    </a:lnTo>
                    <a:lnTo>
                      <a:pt x="753" y="331"/>
                    </a:lnTo>
                    <a:lnTo>
                      <a:pt x="751" y="334"/>
                    </a:lnTo>
                    <a:lnTo>
                      <a:pt x="749" y="336"/>
                    </a:lnTo>
                    <a:lnTo>
                      <a:pt x="748" y="339"/>
                    </a:lnTo>
                    <a:lnTo>
                      <a:pt x="748" y="341"/>
                    </a:lnTo>
                    <a:lnTo>
                      <a:pt x="751" y="344"/>
                    </a:lnTo>
                    <a:lnTo>
                      <a:pt x="753" y="347"/>
                    </a:lnTo>
                    <a:lnTo>
                      <a:pt x="756" y="348"/>
                    </a:lnTo>
                    <a:lnTo>
                      <a:pt x="757" y="350"/>
                    </a:lnTo>
                    <a:lnTo>
                      <a:pt x="757" y="356"/>
                    </a:lnTo>
                    <a:lnTo>
                      <a:pt x="732" y="356"/>
                    </a:lnTo>
                    <a:lnTo>
                      <a:pt x="727" y="361"/>
                    </a:lnTo>
                    <a:lnTo>
                      <a:pt x="724" y="367"/>
                    </a:lnTo>
                    <a:lnTo>
                      <a:pt x="721" y="369"/>
                    </a:lnTo>
                    <a:lnTo>
                      <a:pt x="720" y="372"/>
                    </a:lnTo>
                    <a:lnTo>
                      <a:pt x="715" y="372"/>
                    </a:lnTo>
                    <a:lnTo>
                      <a:pt x="704" y="373"/>
                    </a:lnTo>
                    <a:lnTo>
                      <a:pt x="695" y="380"/>
                    </a:lnTo>
                    <a:lnTo>
                      <a:pt x="687" y="386"/>
                    </a:lnTo>
                    <a:lnTo>
                      <a:pt x="677" y="392"/>
                    </a:lnTo>
                    <a:lnTo>
                      <a:pt x="665" y="394"/>
                    </a:lnTo>
                    <a:lnTo>
                      <a:pt x="656" y="392"/>
                    </a:lnTo>
                    <a:lnTo>
                      <a:pt x="648" y="387"/>
                    </a:lnTo>
                    <a:lnTo>
                      <a:pt x="640" y="384"/>
                    </a:lnTo>
                    <a:lnTo>
                      <a:pt x="632" y="383"/>
                    </a:lnTo>
                    <a:lnTo>
                      <a:pt x="627" y="383"/>
                    </a:lnTo>
                    <a:lnTo>
                      <a:pt x="634" y="391"/>
                    </a:lnTo>
                    <a:lnTo>
                      <a:pt x="640" y="397"/>
                    </a:lnTo>
                    <a:lnTo>
                      <a:pt x="643" y="405"/>
                    </a:lnTo>
                    <a:lnTo>
                      <a:pt x="646" y="416"/>
                    </a:lnTo>
                    <a:lnTo>
                      <a:pt x="634" y="416"/>
                    </a:lnTo>
                    <a:lnTo>
                      <a:pt x="629" y="414"/>
                    </a:lnTo>
                    <a:lnTo>
                      <a:pt x="624" y="411"/>
                    </a:lnTo>
                    <a:lnTo>
                      <a:pt x="621" y="409"/>
                    </a:lnTo>
                    <a:lnTo>
                      <a:pt x="612" y="409"/>
                    </a:lnTo>
                    <a:lnTo>
                      <a:pt x="609" y="416"/>
                    </a:lnTo>
                    <a:lnTo>
                      <a:pt x="613" y="419"/>
                    </a:lnTo>
                    <a:lnTo>
                      <a:pt x="616" y="420"/>
                    </a:lnTo>
                    <a:lnTo>
                      <a:pt x="623" y="427"/>
                    </a:lnTo>
                    <a:lnTo>
                      <a:pt x="626" y="428"/>
                    </a:lnTo>
                    <a:lnTo>
                      <a:pt x="631" y="430"/>
                    </a:lnTo>
                    <a:lnTo>
                      <a:pt x="627" y="437"/>
                    </a:lnTo>
                    <a:lnTo>
                      <a:pt x="621" y="445"/>
                    </a:lnTo>
                    <a:lnTo>
                      <a:pt x="616" y="453"/>
                    </a:lnTo>
                    <a:lnTo>
                      <a:pt x="613" y="459"/>
                    </a:lnTo>
                    <a:lnTo>
                      <a:pt x="613" y="462"/>
                    </a:lnTo>
                    <a:lnTo>
                      <a:pt x="615" y="464"/>
                    </a:lnTo>
                    <a:lnTo>
                      <a:pt x="621" y="467"/>
                    </a:lnTo>
                    <a:lnTo>
                      <a:pt x="623" y="469"/>
                    </a:lnTo>
                    <a:lnTo>
                      <a:pt x="626" y="470"/>
                    </a:lnTo>
                    <a:lnTo>
                      <a:pt x="631" y="477"/>
                    </a:lnTo>
                    <a:lnTo>
                      <a:pt x="634" y="486"/>
                    </a:lnTo>
                    <a:lnTo>
                      <a:pt x="638" y="494"/>
                    </a:lnTo>
                    <a:lnTo>
                      <a:pt x="646" y="498"/>
                    </a:lnTo>
                    <a:lnTo>
                      <a:pt x="659" y="502"/>
                    </a:lnTo>
                    <a:lnTo>
                      <a:pt x="673" y="503"/>
                    </a:lnTo>
                    <a:lnTo>
                      <a:pt x="685" y="509"/>
                    </a:lnTo>
                    <a:lnTo>
                      <a:pt x="681" y="514"/>
                    </a:lnTo>
                    <a:lnTo>
                      <a:pt x="681" y="520"/>
                    </a:lnTo>
                    <a:lnTo>
                      <a:pt x="682" y="523"/>
                    </a:lnTo>
                    <a:lnTo>
                      <a:pt x="687" y="528"/>
                    </a:lnTo>
                    <a:lnTo>
                      <a:pt x="687" y="534"/>
                    </a:lnTo>
                    <a:lnTo>
                      <a:pt x="685" y="536"/>
                    </a:lnTo>
                    <a:lnTo>
                      <a:pt x="684" y="536"/>
                    </a:lnTo>
                    <a:lnTo>
                      <a:pt x="681" y="539"/>
                    </a:lnTo>
                    <a:lnTo>
                      <a:pt x="681" y="542"/>
                    </a:lnTo>
                    <a:lnTo>
                      <a:pt x="684" y="545"/>
                    </a:lnTo>
                    <a:lnTo>
                      <a:pt x="688" y="552"/>
                    </a:lnTo>
                    <a:lnTo>
                      <a:pt x="696" y="556"/>
                    </a:lnTo>
                    <a:lnTo>
                      <a:pt x="706" y="561"/>
                    </a:lnTo>
                    <a:lnTo>
                      <a:pt x="710" y="559"/>
                    </a:lnTo>
                    <a:lnTo>
                      <a:pt x="713" y="553"/>
                    </a:lnTo>
                    <a:lnTo>
                      <a:pt x="713" y="545"/>
                    </a:lnTo>
                    <a:lnTo>
                      <a:pt x="715" y="537"/>
                    </a:lnTo>
                    <a:lnTo>
                      <a:pt x="718" y="531"/>
                    </a:lnTo>
                    <a:lnTo>
                      <a:pt x="724" y="530"/>
                    </a:lnTo>
                    <a:lnTo>
                      <a:pt x="734" y="530"/>
                    </a:lnTo>
                    <a:lnTo>
                      <a:pt x="734" y="558"/>
                    </a:lnTo>
                    <a:lnTo>
                      <a:pt x="737" y="559"/>
                    </a:lnTo>
                    <a:lnTo>
                      <a:pt x="738" y="559"/>
                    </a:lnTo>
                    <a:lnTo>
                      <a:pt x="745" y="563"/>
                    </a:lnTo>
                    <a:lnTo>
                      <a:pt x="746" y="566"/>
                    </a:lnTo>
                    <a:lnTo>
                      <a:pt x="746" y="572"/>
                    </a:lnTo>
                    <a:lnTo>
                      <a:pt x="748" y="575"/>
                    </a:lnTo>
                    <a:lnTo>
                      <a:pt x="748" y="577"/>
                    </a:lnTo>
                    <a:lnTo>
                      <a:pt x="751" y="580"/>
                    </a:lnTo>
                    <a:lnTo>
                      <a:pt x="753" y="577"/>
                    </a:lnTo>
                    <a:lnTo>
                      <a:pt x="754" y="575"/>
                    </a:lnTo>
                    <a:lnTo>
                      <a:pt x="781" y="575"/>
                    </a:lnTo>
                    <a:lnTo>
                      <a:pt x="784" y="577"/>
                    </a:lnTo>
                    <a:lnTo>
                      <a:pt x="787" y="580"/>
                    </a:lnTo>
                    <a:lnTo>
                      <a:pt x="788" y="578"/>
                    </a:lnTo>
                    <a:lnTo>
                      <a:pt x="788" y="575"/>
                    </a:lnTo>
                    <a:lnTo>
                      <a:pt x="790" y="572"/>
                    </a:lnTo>
                    <a:lnTo>
                      <a:pt x="795" y="567"/>
                    </a:lnTo>
                    <a:lnTo>
                      <a:pt x="798" y="566"/>
                    </a:lnTo>
                    <a:lnTo>
                      <a:pt x="801" y="566"/>
                    </a:lnTo>
                    <a:lnTo>
                      <a:pt x="804" y="569"/>
                    </a:lnTo>
                    <a:lnTo>
                      <a:pt x="806" y="572"/>
                    </a:lnTo>
                    <a:lnTo>
                      <a:pt x="809" y="573"/>
                    </a:lnTo>
                    <a:lnTo>
                      <a:pt x="810" y="577"/>
                    </a:lnTo>
                    <a:lnTo>
                      <a:pt x="814" y="580"/>
                    </a:lnTo>
                    <a:lnTo>
                      <a:pt x="818" y="580"/>
                    </a:lnTo>
                    <a:lnTo>
                      <a:pt x="820" y="578"/>
                    </a:lnTo>
                    <a:lnTo>
                      <a:pt x="821" y="575"/>
                    </a:lnTo>
                    <a:lnTo>
                      <a:pt x="824" y="573"/>
                    </a:lnTo>
                    <a:lnTo>
                      <a:pt x="831" y="573"/>
                    </a:lnTo>
                    <a:lnTo>
                      <a:pt x="832" y="577"/>
                    </a:lnTo>
                    <a:lnTo>
                      <a:pt x="835" y="578"/>
                    </a:lnTo>
                    <a:lnTo>
                      <a:pt x="840" y="583"/>
                    </a:lnTo>
                    <a:lnTo>
                      <a:pt x="845" y="583"/>
                    </a:lnTo>
                    <a:lnTo>
                      <a:pt x="846" y="581"/>
                    </a:lnTo>
                    <a:lnTo>
                      <a:pt x="848" y="578"/>
                    </a:lnTo>
                    <a:lnTo>
                      <a:pt x="849" y="577"/>
                    </a:lnTo>
                    <a:lnTo>
                      <a:pt x="851" y="573"/>
                    </a:lnTo>
                    <a:lnTo>
                      <a:pt x="853" y="572"/>
                    </a:lnTo>
                    <a:lnTo>
                      <a:pt x="851" y="563"/>
                    </a:lnTo>
                    <a:lnTo>
                      <a:pt x="846" y="555"/>
                    </a:lnTo>
                    <a:lnTo>
                      <a:pt x="840" y="548"/>
                    </a:lnTo>
                    <a:lnTo>
                      <a:pt x="839" y="541"/>
                    </a:lnTo>
                    <a:lnTo>
                      <a:pt x="839" y="536"/>
                    </a:lnTo>
                    <a:lnTo>
                      <a:pt x="840" y="531"/>
                    </a:lnTo>
                    <a:lnTo>
                      <a:pt x="840" y="525"/>
                    </a:lnTo>
                    <a:lnTo>
                      <a:pt x="839" y="522"/>
                    </a:lnTo>
                    <a:lnTo>
                      <a:pt x="835" y="519"/>
                    </a:lnTo>
                    <a:lnTo>
                      <a:pt x="831" y="516"/>
                    </a:lnTo>
                    <a:lnTo>
                      <a:pt x="828" y="514"/>
                    </a:lnTo>
                    <a:lnTo>
                      <a:pt x="824" y="511"/>
                    </a:lnTo>
                    <a:lnTo>
                      <a:pt x="823" y="508"/>
                    </a:lnTo>
                    <a:lnTo>
                      <a:pt x="820" y="505"/>
                    </a:lnTo>
                    <a:lnTo>
                      <a:pt x="820" y="500"/>
                    </a:lnTo>
                    <a:lnTo>
                      <a:pt x="823" y="492"/>
                    </a:lnTo>
                    <a:lnTo>
                      <a:pt x="829" y="484"/>
                    </a:lnTo>
                    <a:lnTo>
                      <a:pt x="837" y="478"/>
                    </a:lnTo>
                    <a:lnTo>
                      <a:pt x="843" y="475"/>
                    </a:lnTo>
                    <a:lnTo>
                      <a:pt x="848" y="475"/>
                    </a:lnTo>
                    <a:lnTo>
                      <a:pt x="849" y="477"/>
                    </a:lnTo>
                    <a:lnTo>
                      <a:pt x="851" y="480"/>
                    </a:lnTo>
                    <a:lnTo>
                      <a:pt x="851" y="483"/>
                    </a:lnTo>
                    <a:lnTo>
                      <a:pt x="849" y="486"/>
                    </a:lnTo>
                    <a:lnTo>
                      <a:pt x="845" y="491"/>
                    </a:lnTo>
                    <a:lnTo>
                      <a:pt x="839" y="494"/>
                    </a:lnTo>
                    <a:lnTo>
                      <a:pt x="835" y="500"/>
                    </a:lnTo>
                    <a:lnTo>
                      <a:pt x="835" y="503"/>
                    </a:lnTo>
                    <a:lnTo>
                      <a:pt x="839" y="506"/>
                    </a:lnTo>
                    <a:lnTo>
                      <a:pt x="848" y="511"/>
                    </a:lnTo>
                    <a:lnTo>
                      <a:pt x="853" y="512"/>
                    </a:lnTo>
                    <a:lnTo>
                      <a:pt x="856" y="514"/>
                    </a:lnTo>
                    <a:lnTo>
                      <a:pt x="857" y="516"/>
                    </a:lnTo>
                    <a:lnTo>
                      <a:pt x="859" y="520"/>
                    </a:lnTo>
                    <a:lnTo>
                      <a:pt x="862" y="525"/>
                    </a:lnTo>
                    <a:lnTo>
                      <a:pt x="865" y="534"/>
                    </a:lnTo>
                    <a:lnTo>
                      <a:pt x="1136" y="355"/>
                    </a:lnTo>
                    <a:lnTo>
                      <a:pt x="1164" y="389"/>
                    </a:lnTo>
                    <a:lnTo>
                      <a:pt x="1155" y="395"/>
                    </a:lnTo>
                    <a:lnTo>
                      <a:pt x="1126" y="420"/>
                    </a:lnTo>
                    <a:lnTo>
                      <a:pt x="1117" y="434"/>
                    </a:lnTo>
                    <a:lnTo>
                      <a:pt x="1114" y="448"/>
                    </a:lnTo>
                    <a:lnTo>
                      <a:pt x="1114" y="456"/>
                    </a:lnTo>
                    <a:lnTo>
                      <a:pt x="1112" y="469"/>
                    </a:lnTo>
                    <a:lnTo>
                      <a:pt x="1109" y="481"/>
                    </a:lnTo>
                    <a:lnTo>
                      <a:pt x="1106" y="492"/>
                    </a:lnTo>
                    <a:lnTo>
                      <a:pt x="1104" y="502"/>
                    </a:lnTo>
                    <a:lnTo>
                      <a:pt x="1098" y="528"/>
                    </a:lnTo>
                    <a:lnTo>
                      <a:pt x="1089" y="552"/>
                    </a:lnTo>
                    <a:lnTo>
                      <a:pt x="1076" y="570"/>
                    </a:lnTo>
                    <a:lnTo>
                      <a:pt x="1059" y="586"/>
                    </a:lnTo>
                    <a:lnTo>
                      <a:pt x="1039" y="597"/>
                    </a:lnTo>
                    <a:lnTo>
                      <a:pt x="1015" y="603"/>
                    </a:lnTo>
                    <a:lnTo>
                      <a:pt x="998" y="609"/>
                    </a:lnTo>
                    <a:lnTo>
                      <a:pt x="982" y="620"/>
                    </a:lnTo>
                    <a:lnTo>
                      <a:pt x="968" y="631"/>
                    </a:lnTo>
                    <a:lnTo>
                      <a:pt x="954" y="638"/>
                    </a:lnTo>
                    <a:lnTo>
                      <a:pt x="939" y="642"/>
                    </a:lnTo>
                    <a:lnTo>
                      <a:pt x="914" y="656"/>
                    </a:lnTo>
                    <a:lnTo>
                      <a:pt x="887" y="672"/>
                    </a:lnTo>
                    <a:lnTo>
                      <a:pt x="862" y="684"/>
                    </a:lnTo>
                    <a:lnTo>
                      <a:pt x="839" y="700"/>
                    </a:lnTo>
                    <a:lnTo>
                      <a:pt x="818" y="720"/>
                    </a:lnTo>
                    <a:lnTo>
                      <a:pt x="814" y="731"/>
                    </a:lnTo>
                    <a:lnTo>
                      <a:pt x="812" y="745"/>
                    </a:lnTo>
                    <a:lnTo>
                      <a:pt x="809" y="759"/>
                    </a:lnTo>
                    <a:lnTo>
                      <a:pt x="804" y="770"/>
                    </a:lnTo>
                    <a:lnTo>
                      <a:pt x="804" y="795"/>
                    </a:lnTo>
                    <a:lnTo>
                      <a:pt x="774" y="825"/>
                    </a:lnTo>
                    <a:lnTo>
                      <a:pt x="762" y="842"/>
                    </a:lnTo>
                    <a:lnTo>
                      <a:pt x="753" y="863"/>
                    </a:lnTo>
                    <a:lnTo>
                      <a:pt x="749" y="877"/>
                    </a:lnTo>
                    <a:lnTo>
                      <a:pt x="749" y="892"/>
                    </a:lnTo>
                    <a:lnTo>
                      <a:pt x="746" y="906"/>
                    </a:lnTo>
                    <a:lnTo>
                      <a:pt x="742" y="919"/>
                    </a:lnTo>
                    <a:lnTo>
                      <a:pt x="737" y="935"/>
                    </a:lnTo>
                    <a:lnTo>
                      <a:pt x="735" y="947"/>
                    </a:lnTo>
                    <a:lnTo>
                      <a:pt x="735" y="960"/>
                    </a:lnTo>
                    <a:lnTo>
                      <a:pt x="732" y="988"/>
                    </a:lnTo>
                    <a:lnTo>
                      <a:pt x="723" y="1016"/>
                    </a:lnTo>
                    <a:lnTo>
                      <a:pt x="710" y="1041"/>
                    </a:lnTo>
                    <a:lnTo>
                      <a:pt x="695" y="1063"/>
                    </a:lnTo>
                    <a:lnTo>
                      <a:pt x="677" y="1080"/>
                    </a:lnTo>
                    <a:lnTo>
                      <a:pt x="666" y="1092"/>
                    </a:lnTo>
                    <a:lnTo>
                      <a:pt x="660" y="1105"/>
                    </a:lnTo>
                    <a:lnTo>
                      <a:pt x="656" y="1119"/>
                    </a:lnTo>
                    <a:lnTo>
                      <a:pt x="646" y="1130"/>
                    </a:lnTo>
                    <a:lnTo>
                      <a:pt x="635" y="1142"/>
                    </a:lnTo>
                    <a:lnTo>
                      <a:pt x="629" y="1156"/>
                    </a:lnTo>
                    <a:lnTo>
                      <a:pt x="623" y="1172"/>
                    </a:lnTo>
                    <a:lnTo>
                      <a:pt x="616" y="1186"/>
                    </a:lnTo>
                    <a:lnTo>
                      <a:pt x="612" y="1196"/>
                    </a:lnTo>
                    <a:lnTo>
                      <a:pt x="607" y="1208"/>
                    </a:lnTo>
                    <a:lnTo>
                      <a:pt x="596" y="1230"/>
                    </a:lnTo>
                    <a:lnTo>
                      <a:pt x="593" y="1231"/>
                    </a:lnTo>
                    <a:lnTo>
                      <a:pt x="591" y="1231"/>
                    </a:lnTo>
                    <a:lnTo>
                      <a:pt x="588" y="1230"/>
                    </a:lnTo>
                    <a:lnTo>
                      <a:pt x="587" y="1227"/>
                    </a:lnTo>
                    <a:lnTo>
                      <a:pt x="585" y="1222"/>
                    </a:lnTo>
                    <a:lnTo>
                      <a:pt x="585" y="1213"/>
                    </a:lnTo>
                    <a:lnTo>
                      <a:pt x="587" y="1208"/>
                    </a:lnTo>
                    <a:lnTo>
                      <a:pt x="559" y="1208"/>
                    </a:lnTo>
                    <a:lnTo>
                      <a:pt x="548" y="1213"/>
                    </a:lnTo>
                    <a:lnTo>
                      <a:pt x="540" y="1219"/>
                    </a:lnTo>
                    <a:lnTo>
                      <a:pt x="532" y="1227"/>
                    </a:lnTo>
                    <a:lnTo>
                      <a:pt x="526" y="1235"/>
                    </a:lnTo>
                    <a:lnTo>
                      <a:pt x="518" y="1241"/>
                    </a:lnTo>
                    <a:lnTo>
                      <a:pt x="508" y="1242"/>
                    </a:lnTo>
                    <a:lnTo>
                      <a:pt x="507" y="1242"/>
                    </a:lnTo>
                    <a:lnTo>
                      <a:pt x="505" y="1239"/>
                    </a:lnTo>
                    <a:lnTo>
                      <a:pt x="502" y="1236"/>
                    </a:lnTo>
                    <a:lnTo>
                      <a:pt x="493" y="1241"/>
                    </a:lnTo>
                    <a:lnTo>
                      <a:pt x="485" y="1246"/>
                    </a:lnTo>
                    <a:lnTo>
                      <a:pt x="477" y="1247"/>
                    </a:lnTo>
                    <a:lnTo>
                      <a:pt x="471" y="1244"/>
                    </a:lnTo>
                    <a:lnTo>
                      <a:pt x="468" y="1241"/>
                    </a:lnTo>
                    <a:lnTo>
                      <a:pt x="465" y="1236"/>
                    </a:lnTo>
                    <a:lnTo>
                      <a:pt x="463" y="1233"/>
                    </a:lnTo>
                    <a:lnTo>
                      <a:pt x="462" y="1231"/>
                    </a:lnTo>
                    <a:lnTo>
                      <a:pt x="457" y="1228"/>
                    </a:lnTo>
                    <a:lnTo>
                      <a:pt x="451" y="1228"/>
                    </a:lnTo>
                    <a:lnTo>
                      <a:pt x="443" y="1230"/>
                    </a:lnTo>
                    <a:lnTo>
                      <a:pt x="437" y="1230"/>
                    </a:lnTo>
                    <a:lnTo>
                      <a:pt x="427" y="1227"/>
                    </a:lnTo>
                    <a:lnTo>
                      <a:pt x="419" y="1222"/>
                    </a:lnTo>
                    <a:lnTo>
                      <a:pt x="412" y="1216"/>
                    </a:lnTo>
                    <a:lnTo>
                      <a:pt x="402" y="1213"/>
                    </a:lnTo>
                    <a:lnTo>
                      <a:pt x="388" y="1214"/>
                    </a:lnTo>
                    <a:lnTo>
                      <a:pt x="376" y="1217"/>
                    </a:lnTo>
                    <a:lnTo>
                      <a:pt x="361" y="1219"/>
                    </a:lnTo>
                    <a:lnTo>
                      <a:pt x="347" y="1219"/>
                    </a:lnTo>
                    <a:lnTo>
                      <a:pt x="343" y="1217"/>
                    </a:lnTo>
                    <a:lnTo>
                      <a:pt x="340" y="1216"/>
                    </a:lnTo>
                    <a:lnTo>
                      <a:pt x="333" y="1203"/>
                    </a:lnTo>
                    <a:lnTo>
                      <a:pt x="324" y="1196"/>
                    </a:lnTo>
                    <a:lnTo>
                      <a:pt x="310" y="1185"/>
                    </a:lnTo>
                    <a:lnTo>
                      <a:pt x="286" y="1161"/>
                    </a:lnTo>
                    <a:lnTo>
                      <a:pt x="282" y="1149"/>
                    </a:lnTo>
                    <a:lnTo>
                      <a:pt x="282" y="1136"/>
                    </a:lnTo>
                    <a:lnTo>
                      <a:pt x="197" y="856"/>
                    </a:lnTo>
                    <a:lnTo>
                      <a:pt x="200" y="853"/>
                    </a:lnTo>
                    <a:lnTo>
                      <a:pt x="202" y="850"/>
                    </a:lnTo>
                    <a:lnTo>
                      <a:pt x="208" y="847"/>
                    </a:lnTo>
                    <a:lnTo>
                      <a:pt x="211" y="847"/>
                    </a:lnTo>
                    <a:lnTo>
                      <a:pt x="213" y="849"/>
                    </a:lnTo>
                    <a:lnTo>
                      <a:pt x="214" y="852"/>
                    </a:lnTo>
                    <a:lnTo>
                      <a:pt x="216" y="853"/>
                    </a:lnTo>
                    <a:lnTo>
                      <a:pt x="219" y="853"/>
                    </a:lnTo>
                    <a:lnTo>
                      <a:pt x="221" y="836"/>
                    </a:lnTo>
                    <a:lnTo>
                      <a:pt x="222" y="827"/>
                    </a:lnTo>
                    <a:lnTo>
                      <a:pt x="225" y="817"/>
                    </a:lnTo>
                    <a:lnTo>
                      <a:pt x="227" y="805"/>
                    </a:lnTo>
                    <a:lnTo>
                      <a:pt x="222" y="788"/>
                    </a:lnTo>
                    <a:lnTo>
                      <a:pt x="213" y="772"/>
                    </a:lnTo>
                    <a:lnTo>
                      <a:pt x="202" y="756"/>
                    </a:lnTo>
                    <a:lnTo>
                      <a:pt x="191" y="744"/>
                    </a:lnTo>
                    <a:lnTo>
                      <a:pt x="185" y="730"/>
                    </a:lnTo>
                    <a:lnTo>
                      <a:pt x="180" y="713"/>
                    </a:lnTo>
                    <a:lnTo>
                      <a:pt x="174" y="695"/>
                    </a:lnTo>
                    <a:lnTo>
                      <a:pt x="166" y="681"/>
                    </a:lnTo>
                    <a:lnTo>
                      <a:pt x="155" y="672"/>
                    </a:lnTo>
                    <a:lnTo>
                      <a:pt x="146" y="664"/>
                    </a:lnTo>
                    <a:lnTo>
                      <a:pt x="135" y="655"/>
                    </a:lnTo>
                    <a:lnTo>
                      <a:pt x="128" y="644"/>
                    </a:lnTo>
                    <a:lnTo>
                      <a:pt x="125" y="631"/>
                    </a:lnTo>
                    <a:lnTo>
                      <a:pt x="125" y="627"/>
                    </a:lnTo>
                    <a:lnTo>
                      <a:pt x="128" y="623"/>
                    </a:lnTo>
                    <a:lnTo>
                      <a:pt x="130" y="620"/>
                    </a:lnTo>
                    <a:lnTo>
                      <a:pt x="133" y="617"/>
                    </a:lnTo>
                    <a:lnTo>
                      <a:pt x="139" y="614"/>
                    </a:lnTo>
                    <a:lnTo>
                      <a:pt x="152" y="605"/>
                    </a:lnTo>
                    <a:lnTo>
                      <a:pt x="166" y="589"/>
                    </a:lnTo>
                    <a:lnTo>
                      <a:pt x="175" y="577"/>
                    </a:lnTo>
                    <a:lnTo>
                      <a:pt x="185" y="559"/>
                    </a:lnTo>
                    <a:lnTo>
                      <a:pt x="191" y="542"/>
                    </a:lnTo>
                    <a:lnTo>
                      <a:pt x="197" y="523"/>
                    </a:lnTo>
                    <a:lnTo>
                      <a:pt x="207" y="503"/>
                    </a:lnTo>
                    <a:lnTo>
                      <a:pt x="202" y="469"/>
                    </a:lnTo>
                    <a:lnTo>
                      <a:pt x="191" y="436"/>
                    </a:lnTo>
                    <a:lnTo>
                      <a:pt x="174" y="408"/>
                    </a:lnTo>
                    <a:lnTo>
                      <a:pt x="157" y="386"/>
                    </a:lnTo>
                    <a:lnTo>
                      <a:pt x="136" y="372"/>
                    </a:lnTo>
                    <a:lnTo>
                      <a:pt x="111" y="361"/>
                    </a:lnTo>
                    <a:lnTo>
                      <a:pt x="88" y="352"/>
                    </a:lnTo>
                    <a:lnTo>
                      <a:pt x="78" y="348"/>
                    </a:lnTo>
                    <a:lnTo>
                      <a:pt x="69" y="344"/>
                    </a:lnTo>
                    <a:lnTo>
                      <a:pt x="63" y="339"/>
                    </a:lnTo>
                    <a:lnTo>
                      <a:pt x="60" y="333"/>
                    </a:lnTo>
                    <a:lnTo>
                      <a:pt x="60" y="330"/>
                    </a:lnTo>
                    <a:lnTo>
                      <a:pt x="61" y="328"/>
                    </a:lnTo>
                    <a:lnTo>
                      <a:pt x="64" y="326"/>
                    </a:lnTo>
                    <a:lnTo>
                      <a:pt x="66" y="326"/>
                    </a:lnTo>
                    <a:lnTo>
                      <a:pt x="67" y="325"/>
                    </a:lnTo>
                    <a:lnTo>
                      <a:pt x="71" y="320"/>
                    </a:lnTo>
                    <a:lnTo>
                      <a:pt x="75" y="312"/>
                    </a:lnTo>
                    <a:lnTo>
                      <a:pt x="78" y="303"/>
                    </a:lnTo>
                    <a:lnTo>
                      <a:pt x="81" y="295"/>
                    </a:lnTo>
                    <a:lnTo>
                      <a:pt x="83" y="292"/>
                    </a:lnTo>
                    <a:lnTo>
                      <a:pt x="83" y="287"/>
                    </a:lnTo>
                    <a:lnTo>
                      <a:pt x="81" y="284"/>
                    </a:lnTo>
                    <a:lnTo>
                      <a:pt x="78" y="280"/>
                    </a:lnTo>
                    <a:lnTo>
                      <a:pt x="77" y="276"/>
                    </a:lnTo>
                    <a:lnTo>
                      <a:pt x="77" y="272"/>
                    </a:lnTo>
                    <a:lnTo>
                      <a:pt x="78" y="264"/>
                    </a:lnTo>
                    <a:lnTo>
                      <a:pt x="89" y="253"/>
                    </a:lnTo>
                    <a:lnTo>
                      <a:pt x="91" y="245"/>
                    </a:lnTo>
                    <a:lnTo>
                      <a:pt x="88" y="237"/>
                    </a:lnTo>
                    <a:lnTo>
                      <a:pt x="80" y="231"/>
                    </a:lnTo>
                    <a:lnTo>
                      <a:pt x="64" y="216"/>
                    </a:lnTo>
                    <a:lnTo>
                      <a:pt x="61" y="208"/>
                    </a:lnTo>
                    <a:lnTo>
                      <a:pt x="61" y="201"/>
                    </a:lnTo>
                    <a:lnTo>
                      <a:pt x="58" y="198"/>
                    </a:lnTo>
                    <a:lnTo>
                      <a:pt x="55" y="197"/>
                    </a:lnTo>
                    <a:lnTo>
                      <a:pt x="53" y="195"/>
                    </a:lnTo>
                    <a:lnTo>
                      <a:pt x="53" y="189"/>
                    </a:lnTo>
                    <a:lnTo>
                      <a:pt x="55" y="187"/>
                    </a:lnTo>
                    <a:lnTo>
                      <a:pt x="55" y="184"/>
                    </a:lnTo>
                    <a:lnTo>
                      <a:pt x="56" y="183"/>
                    </a:lnTo>
                    <a:lnTo>
                      <a:pt x="52" y="184"/>
                    </a:lnTo>
                    <a:lnTo>
                      <a:pt x="49" y="186"/>
                    </a:lnTo>
                    <a:lnTo>
                      <a:pt x="44" y="187"/>
                    </a:lnTo>
                    <a:lnTo>
                      <a:pt x="38" y="187"/>
                    </a:lnTo>
                    <a:lnTo>
                      <a:pt x="35" y="186"/>
                    </a:lnTo>
                    <a:lnTo>
                      <a:pt x="33" y="184"/>
                    </a:lnTo>
                    <a:lnTo>
                      <a:pt x="33" y="183"/>
                    </a:lnTo>
                    <a:lnTo>
                      <a:pt x="36" y="170"/>
                    </a:lnTo>
                    <a:lnTo>
                      <a:pt x="39" y="155"/>
                    </a:lnTo>
                    <a:lnTo>
                      <a:pt x="39" y="150"/>
                    </a:lnTo>
                    <a:lnTo>
                      <a:pt x="38" y="147"/>
                    </a:lnTo>
                    <a:lnTo>
                      <a:pt x="38" y="144"/>
                    </a:lnTo>
                    <a:lnTo>
                      <a:pt x="36" y="142"/>
                    </a:lnTo>
                    <a:lnTo>
                      <a:pt x="36" y="134"/>
                    </a:lnTo>
                    <a:lnTo>
                      <a:pt x="27" y="125"/>
                    </a:lnTo>
                    <a:lnTo>
                      <a:pt x="20" y="122"/>
                    </a:lnTo>
                    <a:lnTo>
                      <a:pt x="11" y="112"/>
                    </a:lnTo>
                    <a:lnTo>
                      <a:pt x="3" y="100"/>
                    </a:lnTo>
                    <a:lnTo>
                      <a:pt x="0" y="87"/>
                    </a:lnTo>
                    <a:lnTo>
                      <a:pt x="0" y="81"/>
                    </a:lnTo>
                    <a:lnTo>
                      <a:pt x="2" y="78"/>
                    </a:lnTo>
                    <a:lnTo>
                      <a:pt x="3" y="73"/>
                    </a:lnTo>
                    <a:lnTo>
                      <a:pt x="6" y="70"/>
                    </a:lnTo>
                    <a:lnTo>
                      <a:pt x="8" y="67"/>
                    </a:lnTo>
                    <a:lnTo>
                      <a:pt x="13" y="59"/>
                    </a:lnTo>
                    <a:lnTo>
                      <a:pt x="20" y="56"/>
                    </a:lnTo>
                    <a:lnTo>
                      <a:pt x="30" y="55"/>
                    </a:lnTo>
                    <a:lnTo>
                      <a:pt x="75" y="55"/>
                    </a:lnTo>
                    <a:lnTo>
                      <a:pt x="89" y="51"/>
                    </a:lnTo>
                    <a:lnTo>
                      <a:pt x="105" y="50"/>
                    </a:lnTo>
                    <a:lnTo>
                      <a:pt x="116" y="45"/>
                    </a:lnTo>
                    <a:lnTo>
                      <a:pt x="121" y="39"/>
                    </a:lnTo>
                    <a:lnTo>
                      <a:pt x="130" y="20"/>
                    </a:lnTo>
                    <a:lnTo>
                      <a:pt x="136" y="17"/>
                    </a:lnTo>
                    <a:lnTo>
                      <a:pt x="139" y="17"/>
                    </a:lnTo>
                    <a:lnTo>
                      <a:pt x="144" y="19"/>
                    </a:lnTo>
                    <a:lnTo>
                      <a:pt x="147" y="20"/>
                    </a:lnTo>
                    <a:lnTo>
                      <a:pt x="152" y="23"/>
                    </a:lnTo>
                    <a:lnTo>
                      <a:pt x="155" y="25"/>
                    </a:lnTo>
                    <a:lnTo>
                      <a:pt x="157" y="25"/>
                    </a:lnTo>
                    <a:lnTo>
                      <a:pt x="207" y="40"/>
                    </a:lnTo>
                    <a:lnTo>
                      <a:pt x="233" y="47"/>
                    </a:lnTo>
                    <a:lnTo>
                      <a:pt x="233" y="55"/>
                    </a:lnTo>
                    <a:lnTo>
                      <a:pt x="236" y="62"/>
                    </a:lnTo>
                    <a:lnTo>
                      <a:pt x="246" y="67"/>
                    </a:lnTo>
                    <a:lnTo>
                      <a:pt x="260" y="69"/>
                    </a:lnTo>
                    <a:lnTo>
                      <a:pt x="271" y="67"/>
                    </a:lnTo>
                    <a:lnTo>
                      <a:pt x="280" y="62"/>
                    </a:lnTo>
                    <a:lnTo>
                      <a:pt x="288" y="59"/>
                    </a:lnTo>
                    <a:lnTo>
                      <a:pt x="297" y="58"/>
                    </a:lnTo>
                    <a:lnTo>
                      <a:pt x="300" y="58"/>
                    </a:lnTo>
                    <a:lnTo>
                      <a:pt x="304" y="59"/>
                    </a:lnTo>
                    <a:lnTo>
                      <a:pt x="305" y="61"/>
                    </a:lnTo>
                    <a:lnTo>
                      <a:pt x="308" y="62"/>
                    </a:lnTo>
                    <a:lnTo>
                      <a:pt x="310" y="58"/>
                    </a:lnTo>
                    <a:lnTo>
                      <a:pt x="310" y="53"/>
                    </a:lnTo>
                    <a:lnTo>
                      <a:pt x="315" y="48"/>
                    </a:lnTo>
                    <a:lnTo>
                      <a:pt x="321" y="48"/>
                    </a:lnTo>
                    <a:lnTo>
                      <a:pt x="324" y="50"/>
                    </a:lnTo>
                    <a:lnTo>
                      <a:pt x="325" y="51"/>
                    </a:lnTo>
                    <a:lnTo>
                      <a:pt x="327" y="55"/>
                    </a:lnTo>
                    <a:lnTo>
                      <a:pt x="329" y="56"/>
                    </a:lnTo>
                    <a:lnTo>
                      <a:pt x="329" y="61"/>
                    </a:lnTo>
                    <a:lnTo>
                      <a:pt x="327" y="62"/>
                    </a:lnTo>
                    <a:lnTo>
                      <a:pt x="325" y="65"/>
                    </a:lnTo>
                    <a:lnTo>
                      <a:pt x="325" y="70"/>
                    </a:lnTo>
                    <a:lnTo>
                      <a:pt x="329" y="83"/>
                    </a:lnTo>
                    <a:lnTo>
                      <a:pt x="335" y="95"/>
                    </a:lnTo>
                    <a:lnTo>
                      <a:pt x="343" y="106"/>
                    </a:lnTo>
                    <a:lnTo>
                      <a:pt x="349" y="120"/>
                    </a:lnTo>
                    <a:lnTo>
                      <a:pt x="351" y="123"/>
                    </a:lnTo>
                    <a:lnTo>
                      <a:pt x="354" y="126"/>
                    </a:lnTo>
                    <a:lnTo>
                      <a:pt x="357" y="128"/>
                    </a:lnTo>
                    <a:lnTo>
                      <a:pt x="360" y="131"/>
                    </a:lnTo>
                    <a:lnTo>
                      <a:pt x="361" y="139"/>
                    </a:lnTo>
                    <a:lnTo>
                      <a:pt x="361" y="147"/>
                    </a:lnTo>
                    <a:lnTo>
                      <a:pt x="363" y="156"/>
                    </a:lnTo>
                    <a:lnTo>
                      <a:pt x="365" y="159"/>
                    </a:lnTo>
                    <a:lnTo>
                      <a:pt x="366" y="161"/>
                    </a:lnTo>
                    <a:lnTo>
                      <a:pt x="374" y="161"/>
                    </a:lnTo>
                    <a:lnTo>
                      <a:pt x="377" y="158"/>
                    </a:lnTo>
                    <a:lnTo>
                      <a:pt x="379" y="158"/>
                    </a:lnTo>
                    <a:lnTo>
                      <a:pt x="380" y="156"/>
                    </a:lnTo>
                    <a:lnTo>
                      <a:pt x="386" y="156"/>
                    </a:lnTo>
                    <a:lnTo>
                      <a:pt x="390" y="158"/>
                    </a:lnTo>
                    <a:lnTo>
                      <a:pt x="391" y="161"/>
                    </a:lnTo>
                    <a:lnTo>
                      <a:pt x="391" y="162"/>
                    </a:lnTo>
                    <a:lnTo>
                      <a:pt x="393" y="164"/>
                    </a:lnTo>
                    <a:lnTo>
                      <a:pt x="393" y="166"/>
                    </a:lnTo>
                    <a:lnTo>
                      <a:pt x="401" y="172"/>
                    </a:lnTo>
                    <a:lnTo>
                      <a:pt x="408" y="175"/>
                    </a:lnTo>
                    <a:lnTo>
                      <a:pt x="419" y="175"/>
                    </a:lnTo>
                    <a:lnTo>
                      <a:pt x="427" y="178"/>
                    </a:lnTo>
                    <a:lnTo>
                      <a:pt x="435" y="183"/>
                    </a:lnTo>
                    <a:lnTo>
                      <a:pt x="441" y="187"/>
                    </a:lnTo>
                    <a:lnTo>
                      <a:pt x="447" y="191"/>
                    </a:lnTo>
                    <a:lnTo>
                      <a:pt x="449" y="191"/>
                    </a:lnTo>
                    <a:lnTo>
                      <a:pt x="455" y="184"/>
                    </a:lnTo>
                    <a:lnTo>
                      <a:pt x="458" y="187"/>
                    </a:lnTo>
                    <a:lnTo>
                      <a:pt x="462" y="189"/>
                    </a:lnTo>
                    <a:lnTo>
                      <a:pt x="465" y="192"/>
                    </a:lnTo>
                    <a:lnTo>
                      <a:pt x="469" y="194"/>
                    </a:lnTo>
                    <a:lnTo>
                      <a:pt x="474" y="194"/>
                    </a:lnTo>
                    <a:lnTo>
                      <a:pt x="485" y="191"/>
                    </a:lnTo>
                    <a:lnTo>
                      <a:pt x="491" y="184"/>
                    </a:lnTo>
                    <a:lnTo>
                      <a:pt x="496" y="175"/>
                    </a:lnTo>
                    <a:lnTo>
                      <a:pt x="496" y="150"/>
                    </a:lnTo>
                    <a:lnTo>
                      <a:pt x="498" y="139"/>
                    </a:lnTo>
                    <a:lnTo>
                      <a:pt x="499" y="136"/>
                    </a:lnTo>
                    <a:lnTo>
                      <a:pt x="501" y="134"/>
                    </a:lnTo>
                    <a:lnTo>
                      <a:pt x="504" y="134"/>
                    </a:lnTo>
                    <a:lnTo>
                      <a:pt x="505" y="133"/>
                    </a:lnTo>
                    <a:lnTo>
                      <a:pt x="507" y="133"/>
                    </a:lnTo>
                    <a:lnTo>
                      <a:pt x="508" y="131"/>
                    </a:lnTo>
                    <a:lnTo>
                      <a:pt x="512" y="122"/>
                    </a:lnTo>
                    <a:lnTo>
                      <a:pt x="512" y="108"/>
                    </a:lnTo>
                    <a:lnTo>
                      <a:pt x="510" y="95"/>
                    </a:lnTo>
                    <a:lnTo>
                      <a:pt x="505" y="84"/>
                    </a:lnTo>
                    <a:lnTo>
                      <a:pt x="496" y="65"/>
                    </a:lnTo>
                    <a:lnTo>
                      <a:pt x="494" y="53"/>
                    </a:lnTo>
                    <a:lnTo>
                      <a:pt x="494" y="36"/>
                    </a:lnTo>
                    <a:lnTo>
                      <a:pt x="491" y="26"/>
                    </a:lnTo>
                    <a:lnTo>
                      <a:pt x="487" y="14"/>
                    </a:lnTo>
                    <a:lnTo>
                      <a:pt x="483" y="1"/>
                    </a:lnTo>
                    <a:lnTo>
                      <a:pt x="485" y="0"/>
                    </a:lnTo>
                    <a:close/>
                  </a:path>
                </a:pathLst>
              </a:custGeom>
              <a:grpFill/>
              <a:ln w="6350" cmpd="sng">
                <a:solidFill>
                  <a:schemeClr val="bg2"/>
                </a:solidFill>
                <a:round/>
                <a:headEnd/>
                <a:tailEnd/>
              </a:ln>
            </p:spPr>
            <p:txBody>
              <a:bodyPr/>
              <a:lstStyle/>
              <a:p>
                <a:endParaRPr lang="en-US"/>
              </a:p>
            </p:txBody>
          </p:sp>
          <p:sp>
            <p:nvSpPr>
              <p:cNvPr id="15" name="Freeform 14"/>
              <p:cNvSpPr>
                <a:spLocks noEditPoints="1"/>
              </p:cNvSpPr>
              <p:nvPr/>
            </p:nvSpPr>
            <p:spPr bwMode="gray">
              <a:xfrm>
                <a:off x="4464050" y="2409825"/>
                <a:ext cx="312737" cy="398462"/>
              </a:xfrm>
              <a:custGeom>
                <a:avLst/>
                <a:gdLst/>
                <a:ahLst/>
                <a:cxnLst>
                  <a:cxn ang="0">
                    <a:pos x="0" y="503"/>
                  </a:cxn>
                  <a:cxn ang="0">
                    <a:pos x="2" y="501"/>
                  </a:cxn>
                  <a:cxn ang="0">
                    <a:pos x="361" y="1"/>
                  </a:cxn>
                  <a:cxn ang="0">
                    <a:pos x="382" y="4"/>
                  </a:cxn>
                  <a:cxn ang="0">
                    <a:pos x="393" y="26"/>
                  </a:cxn>
                  <a:cxn ang="0">
                    <a:pos x="391" y="43"/>
                  </a:cxn>
                  <a:cxn ang="0">
                    <a:pos x="385" y="51"/>
                  </a:cxn>
                  <a:cxn ang="0">
                    <a:pos x="371" y="78"/>
                  </a:cxn>
                  <a:cxn ang="0">
                    <a:pos x="354" y="95"/>
                  </a:cxn>
                  <a:cxn ang="0">
                    <a:pos x="322" y="104"/>
                  </a:cxn>
                  <a:cxn ang="0">
                    <a:pos x="290" y="145"/>
                  </a:cxn>
                  <a:cxn ang="0">
                    <a:pos x="268" y="154"/>
                  </a:cxn>
                  <a:cxn ang="0">
                    <a:pos x="243" y="156"/>
                  </a:cxn>
                  <a:cxn ang="0">
                    <a:pos x="224" y="168"/>
                  </a:cxn>
                  <a:cxn ang="0">
                    <a:pos x="224" y="184"/>
                  </a:cxn>
                  <a:cxn ang="0">
                    <a:pos x="230" y="189"/>
                  </a:cxn>
                  <a:cxn ang="0">
                    <a:pos x="236" y="198"/>
                  </a:cxn>
                  <a:cxn ang="0">
                    <a:pos x="230" y="211"/>
                  </a:cxn>
                  <a:cxn ang="0">
                    <a:pos x="218" y="226"/>
                  </a:cxn>
                  <a:cxn ang="0">
                    <a:pos x="210" y="228"/>
                  </a:cxn>
                  <a:cxn ang="0">
                    <a:pos x="205" y="225"/>
                  </a:cxn>
                  <a:cxn ang="0">
                    <a:pos x="200" y="221"/>
                  </a:cxn>
                  <a:cxn ang="0">
                    <a:pos x="193" y="237"/>
                  </a:cxn>
                  <a:cxn ang="0">
                    <a:pos x="188" y="265"/>
                  </a:cxn>
                  <a:cxn ang="0">
                    <a:pos x="185" y="293"/>
                  </a:cxn>
                  <a:cxn ang="0">
                    <a:pos x="183" y="331"/>
                  </a:cxn>
                  <a:cxn ang="0">
                    <a:pos x="188" y="346"/>
                  </a:cxn>
                  <a:cxn ang="0">
                    <a:pos x="191" y="361"/>
                  </a:cxn>
                  <a:cxn ang="0">
                    <a:pos x="186" y="392"/>
                  </a:cxn>
                  <a:cxn ang="0">
                    <a:pos x="175" y="414"/>
                  </a:cxn>
                  <a:cxn ang="0">
                    <a:pos x="160" y="423"/>
                  </a:cxn>
                  <a:cxn ang="0">
                    <a:pos x="157" y="437"/>
                  </a:cxn>
                  <a:cxn ang="0">
                    <a:pos x="158" y="442"/>
                  </a:cxn>
                  <a:cxn ang="0">
                    <a:pos x="2" y="501"/>
                  </a:cxn>
                  <a:cxn ang="0">
                    <a:pos x="19" y="468"/>
                  </a:cxn>
                  <a:cxn ang="0">
                    <a:pos x="39" y="431"/>
                  </a:cxn>
                  <a:cxn ang="0">
                    <a:pos x="58" y="393"/>
                  </a:cxn>
                  <a:cxn ang="0">
                    <a:pos x="80" y="359"/>
                  </a:cxn>
                  <a:cxn ang="0">
                    <a:pos x="116" y="312"/>
                  </a:cxn>
                  <a:cxn ang="0">
                    <a:pos x="121" y="304"/>
                  </a:cxn>
                  <a:cxn ang="0">
                    <a:pos x="132" y="287"/>
                  </a:cxn>
                  <a:cxn ang="0">
                    <a:pos x="150" y="265"/>
                  </a:cxn>
                  <a:cxn ang="0">
                    <a:pos x="160" y="234"/>
                  </a:cxn>
                  <a:cxn ang="0">
                    <a:pos x="161" y="200"/>
                  </a:cxn>
                  <a:cxn ang="0">
                    <a:pos x="172" y="159"/>
                  </a:cxn>
                  <a:cxn ang="0">
                    <a:pos x="186" y="123"/>
                  </a:cxn>
                  <a:cxn ang="0">
                    <a:pos x="214" y="84"/>
                  </a:cxn>
                  <a:cxn ang="0">
                    <a:pos x="246" y="54"/>
                  </a:cxn>
                  <a:cxn ang="0">
                    <a:pos x="280" y="34"/>
                  </a:cxn>
                  <a:cxn ang="0">
                    <a:pos x="304" y="15"/>
                  </a:cxn>
                  <a:cxn ang="0">
                    <a:pos x="332" y="1"/>
                  </a:cxn>
                </a:cxnLst>
                <a:rect l="0" t="0" r="r" b="b"/>
                <a:pathLst>
                  <a:path w="394" h="503">
                    <a:moveTo>
                      <a:pt x="2" y="501"/>
                    </a:moveTo>
                    <a:lnTo>
                      <a:pt x="0" y="503"/>
                    </a:lnTo>
                    <a:lnTo>
                      <a:pt x="0" y="501"/>
                    </a:lnTo>
                    <a:lnTo>
                      <a:pt x="2" y="501"/>
                    </a:lnTo>
                    <a:close/>
                    <a:moveTo>
                      <a:pt x="351" y="0"/>
                    </a:moveTo>
                    <a:lnTo>
                      <a:pt x="361" y="1"/>
                    </a:lnTo>
                    <a:lnTo>
                      <a:pt x="371" y="3"/>
                    </a:lnTo>
                    <a:lnTo>
                      <a:pt x="382" y="4"/>
                    </a:lnTo>
                    <a:lnTo>
                      <a:pt x="388" y="20"/>
                    </a:lnTo>
                    <a:lnTo>
                      <a:pt x="393" y="26"/>
                    </a:lnTo>
                    <a:lnTo>
                      <a:pt x="394" y="34"/>
                    </a:lnTo>
                    <a:lnTo>
                      <a:pt x="391" y="43"/>
                    </a:lnTo>
                    <a:lnTo>
                      <a:pt x="388" y="48"/>
                    </a:lnTo>
                    <a:lnTo>
                      <a:pt x="385" y="51"/>
                    </a:lnTo>
                    <a:lnTo>
                      <a:pt x="377" y="67"/>
                    </a:lnTo>
                    <a:lnTo>
                      <a:pt x="371" y="78"/>
                    </a:lnTo>
                    <a:lnTo>
                      <a:pt x="365" y="87"/>
                    </a:lnTo>
                    <a:lnTo>
                      <a:pt x="354" y="95"/>
                    </a:lnTo>
                    <a:lnTo>
                      <a:pt x="336" y="100"/>
                    </a:lnTo>
                    <a:lnTo>
                      <a:pt x="322" y="104"/>
                    </a:lnTo>
                    <a:lnTo>
                      <a:pt x="313" y="112"/>
                    </a:lnTo>
                    <a:lnTo>
                      <a:pt x="290" y="145"/>
                    </a:lnTo>
                    <a:lnTo>
                      <a:pt x="280" y="151"/>
                    </a:lnTo>
                    <a:lnTo>
                      <a:pt x="268" y="154"/>
                    </a:lnTo>
                    <a:lnTo>
                      <a:pt x="252" y="154"/>
                    </a:lnTo>
                    <a:lnTo>
                      <a:pt x="243" y="156"/>
                    </a:lnTo>
                    <a:lnTo>
                      <a:pt x="232" y="162"/>
                    </a:lnTo>
                    <a:lnTo>
                      <a:pt x="224" y="168"/>
                    </a:lnTo>
                    <a:lnTo>
                      <a:pt x="221" y="178"/>
                    </a:lnTo>
                    <a:lnTo>
                      <a:pt x="224" y="184"/>
                    </a:lnTo>
                    <a:lnTo>
                      <a:pt x="227" y="187"/>
                    </a:lnTo>
                    <a:lnTo>
                      <a:pt x="230" y="189"/>
                    </a:lnTo>
                    <a:lnTo>
                      <a:pt x="233" y="192"/>
                    </a:lnTo>
                    <a:lnTo>
                      <a:pt x="236" y="198"/>
                    </a:lnTo>
                    <a:lnTo>
                      <a:pt x="235" y="203"/>
                    </a:lnTo>
                    <a:lnTo>
                      <a:pt x="230" y="211"/>
                    </a:lnTo>
                    <a:lnTo>
                      <a:pt x="224" y="220"/>
                    </a:lnTo>
                    <a:lnTo>
                      <a:pt x="218" y="226"/>
                    </a:lnTo>
                    <a:lnTo>
                      <a:pt x="213" y="229"/>
                    </a:lnTo>
                    <a:lnTo>
                      <a:pt x="210" y="228"/>
                    </a:lnTo>
                    <a:lnTo>
                      <a:pt x="208" y="226"/>
                    </a:lnTo>
                    <a:lnTo>
                      <a:pt x="205" y="225"/>
                    </a:lnTo>
                    <a:lnTo>
                      <a:pt x="203" y="223"/>
                    </a:lnTo>
                    <a:lnTo>
                      <a:pt x="200" y="221"/>
                    </a:lnTo>
                    <a:lnTo>
                      <a:pt x="197" y="226"/>
                    </a:lnTo>
                    <a:lnTo>
                      <a:pt x="193" y="237"/>
                    </a:lnTo>
                    <a:lnTo>
                      <a:pt x="189" y="251"/>
                    </a:lnTo>
                    <a:lnTo>
                      <a:pt x="188" y="265"/>
                    </a:lnTo>
                    <a:lnTo>
                      <a:pt x="186" y="273"/>
                    </a:lnTo>
                    <a:lnTo>
                      <a:pt x="185" y="293"/>
                    </a:lnTo>
                    <a:lnTo>
                      <a:pt x="185" y="312"/>
                    </a:lnTo>
                    <a:lnTo>
                      <a:pt x="183" y="331"/>
                    </a:lnTo>
                    <a:lnTo>
                      <a:pt x="185" y="340"/>
                    </a:lnTo>
                    <a:lnTo>
                      <a:pt x="188" y="346"/>
                    </a:lnTo>
                    <a:lnTo>
                      <a:pt x="189" y="353"/>
                    </a:lnTo>
                    <a:lnTo>
                      <a:pt x="191" y="361"/>
                    </a:lnTo>
                    <a:lnTo>
                      <a:pt x="189" y="376"/>
                    </a:lnTo>
                    <a:lnTo>
                      <a:pt x="186" y="392"/>
                    </a:lnTo>
                    <a:lnTo>
                      <a:pt x="182" y="407"/>
                    </a:lnTo>
                    <a:lnTo>
                      <a:pt x="175" y="414"/>
                    </a:lnTo>
                    <a:lnTo>
                      <a:pt x="168" y="417"/>
                    </a:lnTo>
                    <a:lnTo>
                      <a:pt x="160" y="423"/>
                    </a:lnTo>
                    <a:lnTo>
                      <a:pt x="157" y="431"/>
                    </a:lnTo>
                    <a:lnTo>
                      <a:pt x="157" y="437"/>
                    </a:lnTo>
                    <a:lnTo>
                      <a:pt x="158" y="439"/>
                    </a:lnTo>
                    <a:lnTo>
                      <a:pt x="158" y="442"/>
                    </a:lnTo>
                    <a:lnTo>
                      <a:pt x="157" y="443"/>
                    </a:lnTo>
                    <a:lnTo>
                      <a:pt x="2" y="501"/>
                    </a:lnTo>
                    <a:lnTo>
                      <a:pt x="8" y="486"/>
                    </a:lnTo>
                    <a:lnTo>
                      <a:pt x="19" y="468"/>
                    </a:lnTo>
                    <a:lnTo>
                      <a:pt x="28" y="453"/>
                    </a:lnTo>
                    <a:lnTo>
                      <a:pt x="39" y="431"/>
                    </a:lnTo>
                    <a:lnTo>
                      <a:pt x="47" y="411"/>
                    </a:lnTo>
                    <a:lnTo>
                      <a:pt x="58" y="393"/>
                    </a:lnTo>
                    <a:lnTo>
                      <a:pt x="69" y="379"/>
                    </a:lnTo>
                    <a:lnTo>
                      <a:pt x="80" y="359"/>
                    </a:lnTo>
                    <a:lnTo>
                      <a:pt x="89" y="339"/>
                    </a:lnTo>
                    <a:lnTo>
                      <a:pt x="116" y="312"/>
                    </a:lnTo>
                    <a:lnTo>
                      <a:pt x="117" y="309"/>
                    </a:lnTo>
                    <a:lnTo>
                      <a:pt x="121" y="304"/>
                    </a:lnTo>
                    <a:lnTo>
                      <a:pt x="124" y="298"/>
                    </a:lnTo>
                    <a:lnTo>
                      <a:pt x="132" y="287"/>
                    </a:lnTo>
                    <a:lnTo>
                      <a:pt x="142" y="276"/>
                    </a:lnTo>
                    <a:lnTo>
                      <a:pt x="150" y="265"/>
                    </a:lnTo>
                    <a:lnTo>
                      <a:pt x="157" y="251"/>
                    </a:lnTo>
                    <a:lnTo>
                      <a:pt x="160" y="234"/>
                    </a:lnTo>
                    <a:lnTo>
                      <a:pt x="160" y="217"/>
                    </a:lnTo>
                    <a:lnTo>
                      <a:pt x="161" y="200"/>
                    </a:lnTo>
                    <a:lnTo>
                      <a:pt x="166" y="179"/>
                    </a:lnTo>
                    <a:lnTo>
                      <a:pt x="172" y="159"/>
                    </a:lnTo>
                    <a:lnTo>
                      <a:pt x="180" y="139"/>
                    </a:lnTo>
                    <a:lnTo>
                      <a:pt x="186" y="123"/>
                    </a:lnTo>
                    <a:lnTo>
                      <a:pt x="200" y="104"/>
                    </a:lnTo>
                    <a:lnTo>
                      <a:pt x="214" y="84"/>
                    </a:lnTo>
                    <a:lnTo>
                      <a:pt x="230" y="67"/>
                    </a:lnTo>
                    <a:lnTo>
                      <a:pt x="246" y="54"/>
                    </a:lnTo>
                    <a:lnTo>
                      <a:pt x="263" y="45"/>
                    </a:lnTo>
                    <a:lnTo>
                      <a:pt x="280" y="34"/>
                    </a:lnTo>
                    <a:lnTo>
                      <a:pt x="291" y="25"/>
                    </a:lnTo>
                    <a:lnTo>
                      <a:pt x="304" y="15"/>
                    </a:lnTo>
                    <a:lnTo>
                      <a:pt x="316" y="7"/>
                    </a:lnTo>
                    <a:lnTo>
                      <a:pt x="332" y="1"/>
                    </a:lnTo>
                    <a:lnTo>
                      <a:pt x="351" y="0"/>
                    </a:lnTo>
                    <a:close/>
                  </a:path>
                </a:pathLst>
              </a:custGeom>
              <a:grpFill/>
              <a:ln w="6350" cmpd="sng">
                <a:solidFill>
                  <a:schemeClr val="bg2"/>
                </a:solidFill>
                <a:round/>
                <a:headEnd/>
                <a:tailEnd/>
              </a:ln>
            </p:spPr>
            <p:txBody>
              <a:bodyPr/>
              <a:lstStyle/>
              <a:p>
                <a:endParaRPr lang="en-US"/>
              </a:p>
            </p:txBody>
          </p:sp>
          <p:sp>
            <p:nvSpPr>
              <p:cNvPr id="16" name="Freeform 15"/>
              <p:cNvSpPr>
                <a:spLocks/>
              </p:cNvSpPr>
              <p:nvPr/>
            </p:nvSpPr>
            <p:spPr bwMode="gray">
              <a:xfrm>
                <a:off x="4632325" y="2484438"/>
                <a:ext cx="241300" cy="195262"/>
              </a:xfrm>
              <a:custGeom>
                <a:avLst/>
                <a:gdLst/>
                <a:ahLst/>
                <a:cxnLst>
                  <a:cxn ang="0">
                    <a:pos x="189" y="0"/>
                  </a:cxn>
                  <a:cxn ang="0">
                    <a:pos x="192" y="39"/>
                  </a:cxn>
                  <a:cxn ang="0">
                    <a:pos x="191" y="52"/>
                  </a:cxn>
                  <a:cxn ang="0">
                    <a:pos x="186" y="60"/>
                  </a:cxn>
                  <a:cxn ang="0">
                    <a:pos x="200" y="58"/>
                  </a:cxn>
                  <a:cxn ang="0">
                    <a:pos x="208" y="55"/>
                  </a:cxn>
                  <a:cxn ang="0">
                    <a:pos x="209" y="67"/>
                  </a:cxn>
                  <a:cxn ang="0">
                    <a:pos x="213" y="72"/>
                  </a:cxn>
                  <a:cxn ang="0">
                    <a:pos x="217" y="74"/>
                  </a:cxn>
                  <a:cxn ang="0">
                    <a:pos x="227" y="78"/>
                  </a:cxn>
                  <a:cxn ang="0">
                    <a:pos x="239" y="93"/>
                  </a:cxn>
                  <a:cxn ang="0">
                    <a:pos x="256" y="99"/>
                  </a:cxn>
                  <a:cxn ang="0">
                    <a:pos x="303" y="91"/>
                  </a:cxn>
                  <a:cxn ang="0">
                    <a:pos x="299" y="100"/>
                  </a:cxn>
                  <a:cxn ang="0">
                    <a:pos x="291" y="107"/>
                  </a:cxn>
                  <a:cxn ang="0">
                    <a:pos x="288" y="116"/>
                  </a:cxn>
                  <a:cxn ang="0">
                    <a:pos x="283" y="128"/>
                  </a:cxn>
                  <a:cxn ang="0">
                    <a:pos x="270" y="138"/>
                  </a:cxn>
                  <a:cxn ang="0">
                    <a:pos x="263" y="144"/>
                  </a:cxn>
                  <a:cxn ang="0">
                    <a:pos x="260" y="152"/>
                  </a:cxn>
                  <a:cxn ang="0">
                    <a:pos x="258" y="160"/>
                  </a:cxn>
                  <a:cxn ang="0">
                    <a:pos x="236" y="193"/>
                  </a:cxn>
                  <a:cxn ang="0">
                    <a:pos x="208" y="219"/>
                  </a:cxn>
                  <a:cxn ang="0">
                    <a:pos x="180" y="243"/>
                  </a:cxn>
                  <a:cxn ang="0">
                    <a:pos x="167" y="244"/>
                  </a:cxn>
                  <a:cxn ang="0">
                    <a:pos x="164" y="247"/>
                  </a:cxn>
                  <a:cxn ang="0">
                    <a:pos x="147" y="244"/>
                  </a:cxn>
                  <a:cxn ang="0">
                    <a:pos x="133" y="228"/>
                  </a:cxn>
                  <a:cxn ang="0">
                    <a:pos x="111" y="218"/>
                  </a:cxn>
                  <a:cxn ang="0">
                    <a:pos x="67" y="128"/>
                  </a:cxn>
                  <a:cxn ang="0">
                    <a:pos x="44" y="113"/>
                  </a:cxn>
                  <a:cxn ang="0">
                    <a:pos x="28" y="116"/>
                  </a:cxn>
                  <a:cxn ang="0">
                    <a:pos x="14" y="133"/>
                  </a:cxn>
                  <a:cxn ang="0">
                    <a:pos x="0" y="138"/>
                  </a:cxn>
                  <a:cxn ang="0">
                    <a:pos x="5" y="133"/>
                  </a:cxn>
                  <a:cxn ang="0">
                    <a:pos x="17" y="118"/>
                  </a:cxn>
                  <a:cxn ang="0">
                    <a:pos x="23" y="105"/>
                  </a:cxn>
                  <a:cxn ang="0">
                    <a:pos x="17" y="96"/>
                  </a:cxn>
                  <a:cxn ang="0">
                    <a:pos x="11" y="91"/>
                  </a:cxn>
                  <a:cxn ang="0">
                    <a:pos x="11" y="75"/>
                  </a:cxn>
                  <a:cxn ang="0">
                    <a:pos x="30" y="63"/>
                  </a:cxn>
                  <a:cxn ang="0">
                    <a:pos x="55" y="61"/>
                  </a:cxn>
                  <a:cxn ang="0">
                    <a:pos x="78" y="49"/>
                  </a:cxn>
                  <a:cxn ang="0">
                    <a:pos x="95" y="25"/>
                  </a:cxn>
                  <a:cxn ang="0">
                    <a:pos x="130" y="22"/>
                  </a:cxn>
                  <a:cxn ang="0">
                    <a:pos x="136" y="19"/>
                  </a:cxn>
                  <a:cxn ang="0">
                    <a:pos x="139" y="24"/>
                  </a:cxn>
                  <a:cxn ang="0">
                    <a:pos x="144" y="28"/>
                  </a:cxn>
                  <a:cxn ang="0">
                    <a:pos x="152" y="30"/>
                  </a:cxn>
                  <a:cxn ang="0">
                    <a:pos x="158" y="22"/>
                  </a:cxn>
                  <a:cxn ang="0">
                    <a:pos x="163" y="11"/>
                  </a:cxn>
                  <a:cxn ang="0">
                    <a:pos x="174" y="5"/>
                  </a:cxn>
                  <a:cxn ang="0">
                    <a:pos x="181" y="0"/>
                  </a:cxn>
                </a:cxnLst>
                <a:rect l="0" t="0" r="r" b="b"/>
                <a:pathLst>
                  <a:path w="303" h="247">
                    <a:moveTo>
                      <a:pt x="181" y="0"/>
                    </a:moveTo>
                    <a:lnTo>
                      <a:pt x="189" y="0"/>
                    </a:lnTo>
                    <a:lnTo>
                      <a:pt x="189" y="28"/>
                    </a:lnTo>
                    <a:lnTo>
                      <a:pt x="192" y="39"/>
                    </a:lnTo>
                    <a:lnTo>
                      <a:pt x="195" y="49"/>
                    </a:lnTo>
                    <a:lnTo>
                      <a:pt x="191" y="52"/>
                    </a:lnTo>
                    <a:lnTo>
                      <a:pt x="188" y="57"/>
                    </a:lnTo>
                    <a:lnTo>
                      <a:pt x="186" y="60"/>
                    </a:lnTo>
                    <a:lnTo>
                      <a:pt x="197" y="60"/>
                    </a:lnTo>
                    <a:lnTo>
                      <a:pt x="200" y="58"/>
                    </a:lnTo>
                    <a:lnTo>
                      <a:pt x="203" y="55"/>
                    </a:lnTo>
                    <a:lnTo>
                      <a:pt x="208" y="55"/>
                    </a:lnTo>
                    <a:lnTo>
                      <a:pt x="209" y="60"/>
                    </a:lnTo>
                    <a:lnTo>
                      <a:pt x="209" y="67"/>
                    </a:lnTo>
                    <a:lnTo>
                      <a:pt x="211" y="71"/>
                    </a:lnTo>
                    <a:lnTo>
                      <a:pt x="213" y="72"/>
                    </a:lnTo>
                    <a:lnTo>
                      <a:pt x="216" y="72"/>
                    </a:lnTo>
                    <a:lnTo>
                      <a:pt x="217" y="74"/>
                    </a:lnTo>
                    <a:lnTo>
                      <a:pt x="220" y="74"/>
                    </a:lnTo>
                    <a:lnTo>
                      <a:pt x="227" y="78"/>
                    </a:lnTo>
                    <a:lnTo>
                      <a:pt x="233" y="85"/>
                    </a:lnTo>
                    <a:lnTo>
                      <a:pt x="239" y="93"/>
                    </a:lnTo>
                    <a:lnTo>
                      <a:pt x="245" y="97"/>
                    </a:lnTo>
                    <a:lnTo>
                      <a:pt x="256" y="99"/>
                    </a:lnTo>
                    <a:lnTo>
                      <a:pt x="281" y="96"/>
                    </a:lnTo>
                    <a:lnTo>
                      <a:pt x="303" y="91"/>
                    </a:lnTo>
                    <a:lnTo>
                      <a:pt x="303" y="99"/>
                    </a:lnTo>
                    <a:lnTo>
                      <a:pt x="299" y="100"/>
                    </a:lnTo>
                    <a:lnTo>
                      <a:pt x="294" y="103"/>
                    </a:lnTo>
                    <a:lnTo>
                      <a:pt x="291" y="107"/>
                    </a:lnTo>
                    <a:lnTo>
                      <a:pt x="291" y="110"/>
                    </a:lnTo>
                    <a:lnTo>
                      <a:pt x="288" y="116"/>
                    </a:lnTo>
                    <a:lnTo>
                      <a:pt x="285" y="125"/>
                    </a:lnTo>
                    <a:lnTo>
                      <a:pt x="283" y="128"/>
                    </a:lnTo>
                    <a:lnTo>
                      <a:pt x="277" y="135"/>
                    </a:lnTo>
                    <a:lnTo>
                      <a:pt x="270" y="138"/>
                    </a:lnTo>
                    <a:lnTo>
                      <a:pt x="266" y="141"/>
                    </a:lnTo>
                    <a:lnTo>
                      <a:pt x="263" y="144"/>
                    </a:lnTo>
                    <a:lnTo>
                      <a:pt x="261" y="147"/>
                    </a:lnTo>
                    <a:lnTo>
                      <a:pt x="260" y="152"/>
                    </a:lnTo>
                    <a:lnTo>
                      <a:pt x="260" y="157"/>
                    </a:lnTo>
                    <a:lnTo>
                      <a:pt x="258" y="160"/>
                    </a:lnTo>
                    <a:lnTo>
                      <a:pt x="247" y="175"/>
                    </a:lnTo>
                    <a:lnTo>
                      <a:pt x="236" y="193"/>
                    </a:lnTo>
                    <a:lnTo>
                      <a:pt x="222" y="208"/>
                    </a:lnTo>
                    <a:lnTo>
                      <a:pt x="208" y="219"/>
                    </a:lnTo>
                    <a:lnTo>
                      <a:pt x="189" y="238"/>
                    </a:lnTo>
                    <a:lnTo>
                      <a:pt x="180" y="243"/>
                    </a:lnTo>
                    <a:lnTo>
                      <a:pt x="169" y="243"/>
                    </a:lnTo>
                    <a:lnTo>
                      <a:pt x="167" y="244"/>
                    </a:lnTo>
                    <a:lnTo>
                      <a:pt x="164" y="246"/>
                    </a:lnTo>
                    <a:lnTo>
                      <a:pt x="164" y="247"/>
                    </a:lnTo>
                    <a:lnTo>
                      <a:pt x="153" y="247"/>
                    </a:lnTo>
                    <a:lnTo>
                      <a:pt x="147" y="244"/>
                    </a:lnTo>
                    <a:lnTo>
                      <a:pt x="141" y="236"/>
                    </a:lnTo>
                    <a:lnTo>
                      <a:pt x="133" y="228"/>
                    </a:lnTo>
                    <a:lnTo>
                      <a:pt x="123" y="221"/>
                    </a:lnTo>
                    <a:lnTo>
                      <a:pt x="111" y="218"/>
                    </a:lnTo>
                    <a:lnTo>
                      <a:pt x="72" y="133"/>
                    </a:lnTo>
                    <a:lnTo>
                      <a:pt x="67" y="128"/>
                    </a:lnTo>
                    <a:lnTo>
                      <a:pt x="51" y="119"/>
                    </a:lnTo>
                    <a:lnTo>
                      <a:pt x="44" y="113"/>
                    </a:lnTo>
                    <a:lnTo>
                      <a:pt x="36" y="111"/>
                    </a:lnTo>
                    <a:lnTo>
                      <a:pt x="28" y="116"/>
                    </a:lnTo>
                    <a:lnTo>
                      <a:pt x="22" y="125"/>
                    </a:lnTo>
                    <a:lnTo>
                      <a:pt x="14" y="133"/>
                    </a:lnTo>
                    <a:lnTo>
                      <a:pt x="5" y="138"/>
                    </a:lnTo>
                    <a:lnTo>
                      <a:pt x="0" y="138"/>
                    </a:lnTo>
                    <a:lnTo>
                      <a:pt x="0" y="136"/>
                    </a:lnTo>
                    <a:lnTo>
                      <a:pt x="5" y="133"/>
                    </a:lnTo>
                    <a:lnTo>
                      <a:pt x="11" y="127"/>
                    </a:lnTo>
                    <a:lnTo>
                      <a:pt x="17" y="118"/>
                    </a:lnTo>
                    <a:lnTo>
                      <a:pt x="22" y="110"/>
                    </a:lnTo>
                    <a:lnTo>
                      <a:pt x="23" y="105"/>
                    </a:lnTo>
                    <a:lnTo>
                      <a:pt x="20" y="99"/>
                    </a:lnTo>
                    <a:lnTo>
                      <a:pt x="17" y="96"/>
                    </a:lnTo>
                    <a:lnTo>
                      <a:pt x="14" y="94"/>
                    </a:lnTo>
                    <a:lnTo>
                      <a:pt x="11" y="91"/>
                    </a:lnTo>
                    <a:lnTo>
                      <a:pt x="8" y="85"/>
                    </a:lnTo>
                    <a:lnTo>
                      <a:pt x="11" y="75"/>
                    </a:lnTo>
                    <a:lnTo>
                      <a:pt x="19" y="69"/>
                    </a:lnTo>
                    <a:lnTo>
                      <a:pt x="30" y="63"/>
                    </a:lnTo>
                    <a:lnTo>
                      <a:pt x="39" y="61"/>
                    </a:lnTo>
                    <a:lnTo>
                      <a:pt x="55" y="61"/>
                    </a:lnTo>
                    <a:lnTo>
                      <a:pt x="67" y="58"/>
                    </a:lnTo>
                    <a:lnTo>
                      <a:pt x="78" y="49"/>
                    </a:lnTo>
                    <a:lnTo>
                      <a:pt x="86" y="38"/>
                    </a:lnTo>
                    <a:lnTo>
                      <a:pt x="95" y="25"/>
                    </a:lnTo>
                    <a:lnTo>
                      <a:pt x="130" y="24"/>
                    </a:lnTo>
                    <a:lnTo>
                      <a:pt x="130" y="22"/>
                    </a:lnTo>
                    <a:lnTo>
                      <a:pt x="133" y="19"/>
                    </a:lnTo>
                    <a:lnTo>
                      <a:pt x="136" y="19"/>
                    </a:lnTo>
                    <a:lnTo>
                      <a:pt x="138" y="21"/>
                    </a:lnTo>
                    <a:lnTo>
                      <a:pt x="139" y="24"/>
                    </a:lnTo>
                    <a:lnTo>
                      <a:pt x="142" y="25"/>
                    </a:lnTo>
                    <a:lnTo>
                      <a:pt x="144" y="28"/>
                    </a:lnTo>
                    <a:lnTo>
                      <a:pt x="145" y="30"/>
                    </a:lnTo>
                    <a:lnTo>
                      <a:pt x="152" y="30"/>
                    </a:lnTo>
                    <a:lnTo>
                      <a:pt x="155" y="28"/>
                    </a:lnTo>
                    <a:lnTo>
                      <a:pt x="158" y="22"/>
                    </a:lnTo>
                    <a:lnTo>
                      <a:pt x="158" y="16"/>
                    </a:lnTo>
                    <a:lnTo>
                      <a:pt x="163" y="11"/>
                    </a:lnTo>
                    <a:lnTo>
                      <a:pt x="167" y="8"/>
                    </a:lnTo>
                    <a:lnTo>
                      <a:pt x="174" y="5"/>
                    </a:lnTo>
                    <a:lnTo>
                      <a:pt x="178" y="3"/>
                    </a:lnTo>
                    <a:lnTo>
                      <a:pt x="181" y="0"/>
                    </a:lnTo>
                    <a:close/>
                  </a:path>
                </a:pathLst>
              </a:custGeom>
              <a:grpFill/>
              <a:ln w="6350" cmpd="sng">
                <a:solidFill>
                  <a:schemeClr val="bg2"/>
                </a:solidFill>
                <a:round/>
                <a:headEnd/>
                <a:tailEnd/>
              </a:ln>
            </p:spPr>
            <p:txBody>
              <a:bodyPr/>
              <a:lstStyle/>
              <a:p>
                <a:endParaRPr lang="en-US"/>
              </a:p>
            </p:txBody>
          </p:sp>
          <p:sp>
            <p:nvSpPr>
              <p:cNvPr id="17" name="Freeform 16"/>
              <p:cNvSpPr>
                <a:spLocks noEditPoints="1"/>
              </p:cNvSpPr>
              <p:nvPr/>
            </p:nvSpPr>
            <p:spPr bwMode="gray">
              <a:xfrm>
                <a:off x="4819650" y="2530475"/>
                <a:ext cx="180975" cy="214312"/>
              </a:xfrm>
              <a:custGeom>
                <a:avLst/>
                <a:gdLst/>
                <a:ahLst/>
                <a:cxnLst>
                  <a:cxn ang="0">
                    <a:pos x="0" y="201"/>
                  </a:cxn>
                  <a:cxn ang="0">
                    <a:pos x="6" y="193"/>
                  </a:cxn>
                  <a:cxn ang="0">
                    <a:pos x="164" y="9"/>
                  </a:cxn>
                  <a:cxn ang="0">
                    <a:pos x="175" y="12"/>
                  </a:cxn>
                  <a:cxn ang="0">
                    <a:pos x="182" y="6"/>
                  </a:cxn>
                  <a:cxn ang="0">
                    <a:pos x="191" y="1"/>
                  </a:cxn>
                  <a:cxn ang="0">
                    <a:pos x="203" y="7"/>
                  </a:cxn>
                  <a:cxn ang="0">
                    <a:pos x="203" y="14"/>
                  </a:cxn>
                  <a:cxn ang="0">
                    <a:pos x="202" y="22"/>
                  </a:cxn>
                  <a:cxn ang="0">
                    <a:pos x="224" y="14"/>
                  </a:cxn>
                  <a:cxn ang="0">
                    <a:pos x="227" y="20"/>
                  </a:cxn>
                  <a:cxn ang="0">
                    <a:pos x="211" y="36"/>
                  </a:cxn>
                  <a:cxn ang="0">
                    <a:pos x="185" y="64"/>
                  </a:cxn>
                  <a:cxn ang="0">
                    <a:pos x="152" y="108"/>
                  </a:cxn>
                  <a:cxn ang="0">
                    <a:pos x="128" y="128"/>
                  </a:cxn>
                  <a:cxn ang="0">
                    <a:pos x="131" y="142"/>
                  </a:cxn>
                  <a:cxn ang="0">
                    <a:pos x="121" y="150"/>
                  </a:cxn>
                  <a:cxn ang="0">
                    <a:pos x="110" y="147"/>
                  </a:cxn>
                  <a:cxn ang="0">
                    <a:pos x="99" y="145"/>
                  </a:cxn>
                  <a:cxn ang="0">
                    <a:pos x="99" y="154"/>
                  </a:cxn>
                  <a:cxn ang="0">
                    <a:pos x="89" y="167"/>
                  </a:cxn>
                  <a:cxn ang="0">
                    <a:pos x="95" y="181"/>
                  </a:cxn>
                  <a:cxn ang="0">
                    <a:pos x="92" y="190"/>
                  </a:cxn>
                  <a:cxn ang="0">
                    <a:pos x="91" y="197"/>
                  </a:cxn>
                  <a:cxn ang="0">
                    <a:pos x="77" y="237"/>
                  </a:cxn>
                  <a:cxn ang="0">
                    <a:pos x="67" y="242"/>
                  </a:cxn>
                  <a:cxn ang="0">
                    <a:pos x="69" y="251"/>
                  </a:cxn>
                  <a:cxn ang="0">
                    <a:pos x="61" y="265"/>
                  </a:cxn>
                  <a:cxn ang="0">
                    <a:pos x="50" y="267"/>
                  </a:cxn>
                  <a:cxn ang="0">
                    <a:pos x="41" y="259"/>
                  </a:cxn>
                  <a:cxn ang="0">
                    <a:pos x="30" y="253"/>
                  </a:cxn>
                  <a:cxn ang="0">
                    <a:pos x="19" y="256"/>
                  </a:cxn>
                  <a:cxn ang="0">
                    <a:pos x="6" y="223"/>
                  </a:cxn>
                  <a:cxn ang="0">
                    <a:pos x="13" y="187"/>
                  </a:cxn>
                  <a:cxn ang="0">
                    <a:pos x="36" y="139"/>
                  </a:cxn>
                  <a:cxn ang="0">
                    <a:pos x="58" y="111"/>
                  </a:cxn>
                  <a:cxn ang="0">
                    <a:pos x="72" y="114"/>
                  </a:cxn>
                  <a:cxn ang="0">
                    <a:pos x="92" y="89"/>
                  </a:cxn>
                  <a:cxn ang="0">
                    <a:pos x="94" y="81"/>
                  </a:cxn>
                  <a:cxn ang="0">
                    <a:pos x="64" y="93"/>
                  </a:cxn>
                  <a:cxn ang="0">
                    <a:pos x="38" y="115"/>
                  </a:cxn>
                  <a:cxn ang="0">
                    <a:pos x="41" y="83"/>
                  </a:cxn>
                  <a:cxn ang="0">
                    <a:pos x="49" y="65"/>
                  </a:cxn>
                  <a:cxn ang="0">
                    <a:pos x="63" y="50"/>
                  </a:cxn>
                  <a:cxn ang="0">
                    <a:pos x="81" y="47"/>
                  </a:cxn>
                  <a:cxn ang="0">
                    <a:pos x="116" y="34"/>
                  </a:cxn>
                  <a:cxn ang="0">
                    <a:pos x="142" y="26"/>
                  </a:cxn>
                </a:cxnLst>
                <a:rect l="0" t="0" r="r" b="b"/>
                <a:pathLst>
                  <a:path w="228" h="269">
                    <a:moveTo>
                      <a:pt x="6" y="193"/>
                    </a:moveTo>
                    <a:lnTo>
                      <a:pt x="0" y="204"/>
                    </a:lnTo>
                    <a:lnTo>
                      <a:pt x="0" y="201"/>
                    </a:lnTo>
                    <a:lnTo>
                      <a:pt x="3" y="197"/>
                    </a:lnTo>
                    <a:lnTo>
                      <a:pt x="5" y="193"/>
                    </a:lnTo>
                    <a:lnTo>
                      <a:pt x="6" y="193"/>
                    </a:lnTo>
                    <a:close/>
                    <a:moveTo>
                      <a:pt x="157" y="0"/>
                    </a:moveTo>
                    <a:lnTo>
                      <a:pt x="158" y="3"/>
                    </a:lnTo>
                    <a:lnTo>
                      <a:pt x="164" y="9"/>
                    </a:lnTo>
                    <a:lnTo>
                      <a:pt x="169" y="11"/>
                    </a:lnTo>
                    <a:lnTo>
                      <a:pt x="172" y="12"/>
                    </a:lnTo>
                    <a:lnTo>
                      <a:pt x="175" y="12"/>
                    </a:lnTo>
                    <a:lnTo>
                      <a:pt x="177" y="11"/>
                    </a:lnTo>
                    <a:lnTo>
                      <a:pt x="178" y="7"/>
                    </a:lnTo>
                    <a:lnTo>
                      <a:pt x="182" y="6"/>
                    </a:lnTo>
                    <a:lnTo>
                      <a:pt x="183" y="3"/>
                    </a:lnTo>
                    <a:lnTo>
                      <a:pt x="185" y="1"/>
                    </a:lnTo>
                    <a:lnTo>
                      <a:pt x="191" y="1"/>
                    </a:lnTo>
                    <a:lnTo>
                      <a:pt x="196" y="3"/>
                    </a:lnTo>
                    <a:lnTo>
                      <a:pt x="200" y="6"/>
                    </a:lnTo>
                    <a:lnTo>
                      <a:pt x="203" y="7"/>
                    </a:lnTo>
                    <a:lnTo>
                      <a:pt x="208" y="9"/>
                    </a:lnTo>
                    <a:lnTo>
                      <a:pt x="207" y="12"/>
                    </a:lnTo>
                    <a:lnTo>
                      <a:pt x="203" y="14"/>
                    </a:lnTo>
                    <a:lnTo>
                      <a:pt x="202" y="15"/>
                    </a:lnTo>
                    <a:lnTo>
                      <a:pt x="199" y="22"/>
                    </a:lnTo>
                    <a:lnTo>
                      <a:pt x="202" y="22"/>
                    </a:lnTo>
                    <a:lnTo>
                      <a:pt x="208" y="18"/>
                    </a:lnTo>
                    <a:lnTo>
                      <a:pt x="216" y="15"/>
                    </a:lnTo>
                    <a:lnTo>
                      <a:pt x="224" y="14"/>
                    </a:lnTo>
                    <a:lnTo>
                      <a:pt x="228" y="12"/>
                    </a:lnTo>
                    <a:lnTo>
                      <a:pt x="228" y="15"/>
                    </a:lnTo>
                    <a:lnTo>
                      <a:pt x="227" y="20"/>
                    </a:lnTo>
                    <a:lnTo>
                      <a:pt x="224" y="23"/>
                    </a:lnTo>
                    <a:lnTo>
                      <a:pt x="214" y="26"/>
                    </a:lnTo>
                    <a:lnTo>
                      <a:pt x="211" y="36"/>
                    </a:lnTo>
                    <a:lnTo>
                      <a:pt x="203" y="45"/>
                    </a:lnTo>
                    <a:lnTo>
                      <a:pt x="194" y="56"/>
                    </a:lnTo>
                    <a:lnTo>
                      <a:pt x="185" y="64"/>
                    </a:lnTo>
                    <a:lnTo>
                      <a:pt x="180" y="70"/>
                    </a:lnTo>
                    <a:lnTo>
                      <a:pt x="158" y="103"/>
                    </a:lnTo>
                    <a:lnTo>
                      <a:pt x="152" y="108"/>
                    </a:lnTo>
                    <a:lnTo>
                      <a:pt x="147" y="108"/>
                    </a:lnTo>
                    <a:lnTo>
                      <a:pt x="135" y="120"/>
                    </a:lnTo>
                    <a:lnTo>
                      <a:pt x="128" y="128"/>
                    </a:lnTo>
                    <a:lnTo>
                      <a:pt x="125" y="134"/>
                    </a:lnTo>
                    <a:lnTo>
                      <a:pt x="128" y="140"/>
                    </a:lnTo>
                    <a:lnTo>
                      <a:pt x="131" y="142"/>
                    </a:lnTo>
                    <a:lnTo>
                      <a:pt x="128" y="145"/>
                    </a:lnTo>
                    <a:lnTo>
                      <a:pt x="124" y="148"/>
                    </a:lnTo>
                    <a:lnTo>
                      <a:pt x="121" y="150"/>
                    </a:lnTo>
                    <a:lnTo>
                      <a:pt x="113" y="150"/>
                    </a:lnTo>
                    <a:lnTo>
                      <a:pt x="110" y="148"/>
                    </a:lnTo>
                    <a:lnTo>
                      <a:pt x="110" y="147"/>
                    </a:lnTo>
                    <a:lnTo>
                      <a:pt x="105" y="142"/>
                    </a:lnTo>
                    <a:lnTo>
                      <a:pt x="102" y="142"/>
                    </a:lnTo>
                    <a:lnTo>
                      <a:pt x="99" y="145"/>
                    </a:lnTo>
                    <a:lnTo>
                      <a:pt x="99" y="148"/>
                    </a:lnTo>
                    <a:lnTo>
                      <a:pt x="102" y="153"/>
                    </a:lnTo>
                    <a:lnTo>
                      <a:pt x="99" y="154"/>
                    </a:lnTo>
                    <a:lnTo>
                      <a:pt x="94" y="156"/>
                    </a:lnTo>
                    <a:lnTo>
                      <a:pt x="89" y="161"/>
                    </a:lnTo>
                    <a:lnTo>
                      <a:pt x="89" y="167"/>
                    </a:lnTo>
                    <a:lnTo>
                      <a:pt x="94" y="172"/>
                    </a:lnTo>
                    <a:lnTo>
                      <a:pt x="95" y="175"/>
                    </a:lnTo>
                    <a:lnTo>
                      <a:pt x="95" y="181"/>
                    </a:lnTo>
                    <a:lnTo>
                      <a:pt x="94" y="184"/>
                    </a:lnTo>
                    <a:lnTo>
                      <a:pt x="94" y="187"/>
                    </a:lnTo>
                    <a:lnTo>
                      <a:pt x="92" y="190"/>
                    </a:lnTo>
                    <a:lnTo>
                      <a:pt x="92" y="193"/>
                    </a:lnTo>
                    <a:lnTo>
                      <a:pt x="91" y="195"/>
                    </a:lnTo>
                    <a:lnTo>
                      <a:pt x="91" y="197"/>
                    </a:lnTo>
                    <a:lnTo>
                      <a:pt x="83" y="211"/>
                    </a:lnTo>
                    <a:lnTo>
                      <a:pt x="78" y="223"/>
                    </a:lnTo>
                    <a:lnTo>
                      <a:pt x="77" y="237"/>
                    </a:lnTo>
                    <a:lnTo>
                      <a:pt x="72" y="237"/>
                    </a:lnTo>
                    <a:lnTo>
                      <a:pt x="69" y="239"/>
                    </a:lnTo>
                    <a:lnTo>
                      <a:pt x="67" y="242"/>
                    </a:lnTo>
                    <a:lnTo>
                      <a:pt x="66" y="244"/>
                    </a:lnTo>
                    <a:lnTo>
                      <a:pt x="70" y="248"/>
                    </a:lnTo>
                    <a:lnTo>
                      <a:pt x="69" y="251"/>
                    </a:lnTo>
                    <a:lnTo>
                      <a:pt x="66" y="256"/>
                    </a:lnTo>
                    <a:lnTo>
                      <a:pt x="64" y="261"/>
                    </a:lnTo>
                    <a:lnTo>
                      <a:pt x="61" y="265"/>
                    </a:lnTo>
                    <a:lnTo>
                      <a:pt x="56" y="267"/>
                    </a:lnTo>
                    <a:lnTo>
                      <a:pt x="53" y="269"/>
                    </a:lnTo>
                    <a:lnTo>
                      <a:pt x="50" y="267"/>
                    </a:lnTo>
                    <a:lnTo>
                      <a:pt x="45" y="265"/>
                    </a:lnTo>
                    <a:lnTo>
                      <a:pt x="42" y="262"/>
                    </a:lnTo>
                    <a:lnTo>
                      <a:pt x="41" y="259"/>
                    </a:lnTo>
                    <a:lnTo>
                      <a:pt x="38" y="256"/>
                    </a:lnTo>
                    <a:lnTo>
                      <a:pt x="33" y="254"/>
                    </a:lnTo>
                    <a:lnTo>
                      <a:pt x="30" y="253"/>
                    </a:lnTo>
                    <a:lnTo>
                      <a:pt x="27" y="259"/>
                    </a:lnTo>
                    <a:lnTo>
                      <a:pt x="27" y="261"/>
                    </a:lnTo>
                    <a:lnTo>
                      <a:pt x="19" y="256"/>
                    </a:lnTo>
                    <a:lnTo>
                      <a:pt x="13" y="248"/>
                    </a:lnTo>
                    <a:lnTo>
                      <a:pt x="8" y="236"/>
                    </a:lnTo>
                    <a:lnTo>
                      <a:pt x="6" y="223"/>
                    </a:lnTo>
                    <a:lnTo>
                      <a:pt x="5" y="212"/>
                    </a:lnTo>
                    <a:lnTo>
                      <a:pt x="8" y="198"/>
                    </a:lnTo>
                    <a:lnTo>
                      <a:pt x="13" y="187"/>
                    </a:lnTo>
                    <a:lnTo>
                      <a:pt x="6" y="193"/>
                    </a:lnTo>
                    <a:lnTo>
                      <a:pt x="28" y="148"/>
                    </a:lnTo>
                    <a:lnTo>
                      <a:pt x="36" y="139"/>
                    </a:lnTo>
                    <a:lnTo>
                      <a:pt x="49" y="123"/>
                    </a:lnTo>
                    <a:lnTo>
                      <a:pt x="53" y="111"/>
                    </a:lnTo>
                    <a:lnTo>
                      <a:pt x="58" y="111"/>
                    </a:lnTo>
                    <a:lnTo>
                      <a:pt x="64" y="117"/>
                    </a:lnTo>
                    <a:lnTo>
                      <a:pt x="66" y="117"/>
                    </a:lnTo>
                    <a:lnTo>
                      <a:pt x="72" y="114"/>
                    </a:lnTo>
                    <a:lnTo>
                      <a:pt x="75" y="108"/>
                    </a:lnTo>
                    <a:lnTo>
                      <a:pt x="77" y="106"/>
                    </a:lnTo>
                    <a:lnTo>
                      <a:pt x="92" y="89"/>
                    </a:lnTo>
                    <a:lnTo>
                      <a:pt x="110" y="73"/>
                    </a:lnTo>
                    <a:lnTo>
                      <a:pt x="100" y="73"/>
                    </a:lnTo>
                    <a:lnTo>
                      <a:pt x="94" y="81"/>
                    </a:lnTo>
                    <a:lnTo>
                      <a:pt x="85" y="86"/>
                    </a:lnTo>
                    <a:lnTo>
                      <a:pt x="74" y="90"/>
                    </a:lnTo>
                    <a:lnTo>
                      <a:pt x="64" y="93"/>
                    </a:lnTo>
                    <a:lnTo>
                      <a:pt x="53" y="100"/>
                    </a:lnTo>
                    <a:lnTo>
                      <a:pt x="45" y="109"/>
                    </a:lnTo>
                    <a:lnTo>
                      <a:pt x="38" y="115"/>
                    </a:lnTo>
                    <a:lnTo>
                      <a:pt x="27" y="118"/>
                    </a:lnTo>
                    <a:lnTo>
                      <a:pt x="31" y="100"/>
                    </a:lnTo>
                    <a:lnTo>
                      <a:pt x="41" y="83"/>
                    </a:lnTo>
                    <a:lnTo>
                      <a:pt x="47" y="67"/>
                    </a:lnTo>
                    <a:lnTo>
                      <a:pt x="47" y="68"/>
                    </a:lnTo>
                    <a:lnTo>
                      <a:pt x="49" y="65"/>
                    </a:lnTo>
                    <a:lnTo>
                      <a:pt x="52" y="56"/>
                    </a:lnTo>
                    <a:lnTo>
                      <a:pt x="55" y="50"/>
                    </a:lnTo>
                    <a:lnTo>
                      <a:pt x="63" y="50"/>
                    </a:lnTo>
                    <a:lnTo>
                      <a:pt x="64" y="48"/>
                    </a:lnTo>
                    <a:lnTo>
                      <a:pt x="67" y="48"/>
                    </a:lnTo>
                    <a:lnTo>
                      <a:pt x="81" y="47"/>
                    </a:lnTo>
                    <a:lnTo>
                      <a:pt x="92" y="42"/>
                    </a:lnTo>
                    <a:lnTo>
                      <a:pt x="105" y="36"/>
                    </a:lnTo>
                    <a:lnTo>
                      <a:pt x="116" y="34"/>
                    </a:lnTo>
                    <a:lnTo>
                      <a:pt x="127" y="34"/>
                    </a:lnTo>
                    <a:lnTo>
                      <a:pt x="136" y="31"/>
                    </a:lnTo>
                    <a:lnTo>
                      <a:pt x="142" y="26"/>
                    </a:lnTo>
                    <a:lnTo>
                      <a:pt x="152" y="7"/>
                    </a:lnTo>
                    <a:lnTo>
                      <a:pt x="157" y="0"/>
                    </a:lnTo>
                    <a:close/>
                  </a:path>
                </a:pathLst>
              </a:custGeom>
              <a:grpFill/>
              <a:ln w="6350" cmpd="sng">
                <a:solidFill>
                  <a:schemeClr val="bg2"/>
                </a:solidFill>
                <a:round/>
                <a:headEnd/>
                <a:tailEnd/>
              </a:ln>
            </p:spPr>
            <p:txBody>
              <a:bodyPr/>
              <a:lstStyle/>
              <a:p>
                <a:endParaRPr lang="en-US"/>
              </a:p>
            </p:txBody>
          </p:sp>
          <p:sp>
            <p:nvSpPr>
              <p:cNvPr id="18" name="Freeform 17"/>
              <p:cNvSpPr>
                <a:spLocks/>
              </p:cNvSpPr>
              <p:nvPr/>
            </p:nvSpPr>
            <p:spPr bwMode="gray">
              <a:xfrm>
                <a:off x="4953000" y="2435225"/>
                <a:ext cx="71437" cy="98425"/>
              </a:xfrm>
              <a:custGeom>
                <a:avLst/>
                <a:gdLst/>
                <a:ahLst/>
                <a:cxnLst>
                  <a:cxn ang="0">
                    <a:pos x="18" y="5"/>
                  </a:cxn>
                  <a:cxn ang="0">
                    <a:pos x="24" y="10"/>
                  </a:cxn>
                  <a:cxn ang="0">
                    <a:pos x="32" y="22"/>
                  </a:cxn>
                  <a:cxn ang="0">
                    <a:pos x="38" y="58"/>
                  </a:cxn>
                  <a:cxn ang="0">
                    <a:pos x="43" y="57"/>
                  </a:cxn>
                  <a:cxn ang="0">
                    <a:pos x="44" y="53"/>
                  </a:cxn>
                  <a:cxn ang="0">
                    <a:pos x="49" y="52"/>
                  </a:cxn>
                  <a:cxn ang="0">
                    <a:pos x="57" y="57"/>
                  </a:cxn>
                  <a:cxn ang="0">
                    <a:pos x="54" y="58"/>
                  </a:cxn>
                  <a:cxn ang="0">
                    <a:pos x="60" y="61"/>
                  </a:cxn>
                  <a:cxn ang="0">
                    <a:pos x="61" y="49"/>
                  </a:cxn>
                  <a:cxn ang="0">
                    <a:pos x="68" y="44"/>
                  </a:cxn>
                  <a:cxn ang="0">
                    <a:pos x="83" y="47"/>
                  </a:cxn>
                  <a:cxn ang="0">
                    <a:pos x="91" y="50"/>
                  </a:cxn>
                  <a:cxn ang="0">
                    <a:pos x="86" y="58"/>
                  </a:cxn>
                  <a:cxn ang="0">
                    <a:pos x="82" y="64"/>
                  </a:cxn>
                  <a:cxn ang="0">
                    <a:pos x="79" y="72"/>
                  </a:cxn>
                  <a:cxn ang="0">
                    <a:pos x="80" y="75"/>
                  </a:cxn>
                  <a:cxn ang="0">
                    <a:pos x="80" y="86"/>
                  </a:cxn>
                  <a:cxn ang="0">
                    <a:pos x="66" y="107"/>
                  </a:cxn>
                  <a:cxn ang="0">
                    <a:pos x="55" y="110"/>
                  </a:cxn>
                  <a:cxn ang="0">
                    <a:pos x="57" y="88"/>
                  </a:cxn>
                  <a:cxn ang="0">
                    <a:pos x="60" y="71"/>
                  </a:cxn>
                  <a:cxn ang="0">
                    <a:pos x="55" y="71"/>
                  </a:cxn>
                  <a:cxn ang="0">
                    <a:pos x="49" y="82"/>
                  </a:cxn>
                  <a:cxn ang="0">
                    <a:pos x="44" y="85"/>
                  </a:cxn>
                  <a:cxn ang="0">
                    <a:pos x="41" y="80"/>
                  </a:cxn>
                  <a:cxn ang="0">
                    <a:pos x="46" y="71"/>
                  </a:cxn>
                  <a:cxn ang="0">
                    <a:pos x="47" y="64"/>
                  </a:cxn>
                  <a:cxn ang="0">
                    <a:pos x="36" y="74"/>
                  </a:cxn>
                  <a:cxn ang="0">
                    <a:pos x="35" y="80"/>
                  </a:cxn>
                  <a:cxn ang="0">
                    <a:pos x="36" y="85"/>
                  </a:cxn>
                  <a:cxn ang="0">
                    <a:pos x="38" y="99"/>
                  </a:cxn>
                  <a:cxn ang="0">
                    <a:pos x="33" y="105"/>
                  </a:cxn>
                  <a:cxn ang="0">
                    <a:pos x="35" y="110"/>
                  </a:cxn>
                  <a:cxn ang="0">
                    <a:pos x="41" y="107"/>
                  </a:cxn>
                  <a:cxn ang="0">
                    <a:pos x="44" y="102"/>
                  </a:cxn>
                  <a:cxn ang="0">
                    <a:pos x="49" y="100"/>
                  </a:cxn>
                  <a:cxn ang="0">
                    <a:pos x="51" y="105"/>
                  </a:cxn>
                  <a:cxn ang="0">
                    <a:pos x="51" y="110"/>
                  </a:cxn>
                  <a:cxn ang="0">
                    <a:pos x="43" y="119"/>
                  </a:cxn>
                  <a:cxn ang="0">
                    <a:pos x="33" y="124"/>
                  </a:cxn>
                  <a:cxn ang="0">
                    <a:pos x="10" y="113"/>
                  </a:cxn>
                  <a:cxn ang="0">
                    <a:pos x="0" y="86"/>
                  </a:cxn>
                  <a:cxn ang="0">
                    <a:pos x="4" y="77"/>
                  </a:cxn>
                  <a:cxn ang="0">
                    <a:pos x="7" y="8"/>
                  </a:cxn>
                  <a:cxn ang="0">
                    <a:pos x="13" y="3"/>
                  </a:cxn>
                </a:cxnLst>
                <a:rect l="0" t="0" r="r" b="b"/>
                <a:pathLst>
                  <a:path w="91" h="124">
                    <a:moveTo>
                      <a:pt x="15" y="0"/>
                    </a:moveTo>
                    <a:lnTo>
                      <a:pt x="18" y="5"/>
                    </a:lnTo>
                    <a:lnTo>
                      <a:pt x="21" y="8"/>
                    </a:lnTo>
                    <a:lnTo>
                      <a:pt x="24" y="10"/>
                    </a:lnTo>
                    <a:lnTo>
                      <a:pt x="29" y="10"/>
                    </a:lnTo>
                    <a:lnTo>
                      <a:pt x="32" y="22"/>
                    </a:lnTo>
                    <a:lnTo>
                      <a:pt x="38" y="44"/>
                    </a:lnTo>
                    <a:lnTo>
                      <a:pt x="38" y="58"/>
                    </a:lnTo>
                    <a:lnTo>
                      <a:pt x="41" y="58"/>
                    </a:lnTo>
                    <a:lnTo>
                      <a:pt x="43" y="57"/>
                    </a:lnTo>
                    <a:lnTo>
                      <a:pt x="43" y="55"/>
                    </a:lnTo>
                    <a:lnTo>
                      <a:pt x="44" y="53"/>
                    </a:lnTo>
                    <a:lnTo>
                      <a:pt x="44" y="52"/>
                    </a:lnTo>
                    <a:lnTo>
                      <a:pt x="49" y="52"/>
                    </a:lnTo>
                    <a:lnTo>
                      <a:pt x="55" y="55"/>
                    </a:lnTo>
                    <a:lnTo>
                      <a:pt x="57" y="57"/>
                    </a:lnTo>
                    <a:lnTo>
                      <a:pt x="55" y="57"/>
                    </a:lnTo>
                    <a:lnTo>
                      <a:pt x="54" y="58"/>
                    </a:lnTo>
                    <a:lnTo>
                      <a:pt x="54" y="61"/>
                    </a:lnTo>
                    <a:lnTo>
                      <a:pt x="60" y="61"/>
                    </a:lnTo>
                    <a:lnTo>
                      <a:pt x="60" y="52"/>
                    </a:lnTo>
                    <a:lnTo>
                      <a:pt x="61" y="49"/>
                    </a:lnTo>
                    <a:lnTo>
                      <a:pt x="65" y="46"/>
                    </a:lnTo>
                    <a:lnTo>
                      <a:pt x="68" y="44"/>
                    </a:lnTo>
                    <a:lnTo>
                      <a:pt x="79" y="44"/>
                    </a:lnTo>
                    <a:lnTo>
                      <a:pt x="83" y="47"/>
                    </a:lnTo>
                    <a:lnTo>
                      <a:pt x="88" y="49"/>
                    </a:lnTo>
                    <a:lnTo>
                      <a:pt x="91" y="50"/>
                    </a:lnTo>
                    <a:lnTo>
                      <a:pt x="90" y="55"/>
                    </a:lnTo>
                    <a:lnTo>
                      <a:pt x="86" y="58"/>
                    </a:lnTo>
                    <a:lnTo>
                      <a:pt x="85" y="61"/>
                    </a:lnTo>
                    <a:lnTo>
                      <a:pt x="82" y="64"/>
                    </a:lnTo>
                    <a:lnTo>
                      <a:pt x="80" y="68"/>
                    </a:lnTo>
                    <a:lnTo>
                      <a:pt x="79" y="72"/>
                    </a:lnTo>
                    <a:lnTo>
                      <a:pt x="80" y="74"/>
                    </a:lnTo>
                    <a:lnTo>
                      <a:pt x="80" y="75"/>
                    </a:lnTo>
                    <a:lnTo>
                      <a:pt x="82" y="77"/>
                    </a:lnTo>
                    <a:lnTo>
                      <a:pt x="80" y="86"/>
                    </a:lnTo>
                    <a:lnTo>
                      <a:pt x="74" y="97"/>
                    </a:lnTo>
                    <a:lnTo>
                      <a:pt x="66" y="107"/>
                    </a:lnTo>
                    <a:lnTo>
                      <a:pt x="58" y="110"/>
                    </a:lnTo>
                    <a:lnTo>
                      <a:pt x="55" y="110"/>
                    </a:lnTo>
                    <a:lnTo>
                      <a:pt x="55" y="97"/>
                    </a:lnTo>
                    <a:lnTo>
                      <a:pt x="57" y="88"/>
                    </a:lnTo>
                    <a:lnTo>
                      <a:pt x="60" y="72"/>
                    </a:lnTo>
                    <a:lnTo>
                      <a:pt x="60" y="71"/>
                    </a:lnTo>
                    <a:lnTo>
                      <a:pt x="58" y="69"/>
                    </a:lnTo>
                    <a:lnTo>
                      <a:pt x="55" y="71"/>
                    </a:lnTo>
                    <a:lnTo>
                      <a:pt x="54" y="72"/>
                    </a:lnTo>
                    <a:lnTo>
                      <a:pt x="49" y="82"/>
                    </a:lnTo>
                    <a:lnTo>
                      <a:pt x="46" y="85"/>
                    </a:lnTo>
                    <a:lnTo>
                      <a:pt x="44" y="85"/>
                    </a:lnTo>
                    <a:lnTo>
                      <a:pt x="43" y="83"/>
                    </a:lnTo>
                    <a:lnTo>
                      <a:pt x="41" y="80"/>
                    </a:lnTo>
                    <a:lnTo>
                      <a:pt x="41" y="75"/>
                    </a:lnTo>
                    <a:lnTo>
                      <a:pt x="46" y="71"/>
                    </a:lnTo>
                    <a:lnTo>
                      <a:pt x="47" y="68"/>
                    </a:lnTo>
                    <a:lnTo>
                      <a:pt x="47" y="64"/>
                    </a:lnTo>
                    <a:lnTo>
                      <a:pt x="38" y="71"/>
                    </a:lnTo>
                    <a:lnTo>
                      <a:pt x="36" y="74"/>
                    </a:lnTo>
                    <a:lnTo>
                      <a:pt x="35" y="78"/>
                    </a:lnTo>
                    <a:lnTo>
                      <a:pt x="35" y="80"/>
                    </a:lnTo>
                    <a:lnTo>
                      <a:pt x="36" y="83"/>
                    </a:lnTo>
                    <a:lnTo>
                      <a:pt x="36" y="85"/>
                    </a:lnTo>
                    <a:lnTo>
                      <a:pt x="38" y="86"/>
                    </a:lnTo>
                    <a:lnTo>
                      <a:pt x="38" y="99"/>
                    </a:lnTo>
                    <a:lnTo>
                      <a:pt x="36" y="102"/>
                    </a:lnTo>
                    <a:lnTo>
                      <a:pt x="33" y="105"/>
                    </a:lnTo>
                    <a:lnTo>
                      <a:pt x="33" y="108"/>
                    </a:lnTo>
                    <a:lnTo>
                      <a:pt x="35" y="110"/>
                    </a:lnTo>
                    <a:lnTo>
                      <a:pt x="40" y="110"/>
                    </a:lnTo>
                    <a:lnTo>
                      <a:pt x="41" y="107"/>
                    </a:lnTo>
                    <a:lnTo>
                      <a:pt x="43" y="105"/>
                    </a:lnTo>
                    <a:lnTo>
                      <a:pt x="44" y="102"/>
                    </a:lnTo>
                    <a:lnTo>
                      <a:pt x="47" y="99"/>
                    </a:lnTo>
                    <a:lnTo>
                      <a:pt x="49" y="100"/>
                    </a:lnTo>
                    <a:lnTo>
                      <a:pt x="51" y="103"/>
                    </a:lnTo>
                    <a:lnTo>
                      <a:pt x="51" y="105"/>
                    </a:lnTo>
                    <a:lnTo>
                      <a:pt x="52" y="108"/>
                    </a:lnTo>
                    <a:lnTo>
                      <a:pt x="51" y="110"/>
                    </a:lnTo>
                    <a:lnTo>
                      <a:pt x="49" y="110"/>
                    </a:lnTo>
                    <a:lnTo>
                      <a:pt x="43" y="119"/>
                    </a:lnTo>
                    <a:lnTo>
                      <a:pt x="38" y="122"/>
                    </a:lnTo>
                    <a:lnTo>
                      <a:pt x="33" y="124"/>
                    </a:lnTo>
                    <a:lnTo>
                      <a:pt x="21" y="121"/>
                    </a:lnTo>
                    <a:lnTo>
                      <a:pt x="10" y="113"/>
                    </a:lnTo>
                    <a:lnTo>
                      <a:pt x="4" y="100"/>
                    </a:lnTo>
                    <a:lnTo>
                      <a:pt x="0" y="86"/>
                    </a:lnTo>
                    <a:lnTo>
                      <a:pt x="0" y="83"/>
                    </a:lnTo>
                    <a:lnTo>
                      <a:pt x="4" y="77"/>
                    </a:lnTo>
                    <a:lnTo>
                      <a:pt x="4" y="10"/>
                    </a:lnTo>
                    <a:lnTo>
                      <a:pt x="7" y="8"/>
                    </a:lnTo>
                    <a:lnTo>
                      <a:pt x="10" y="5"/>
                    </a:lnTo>
                    <a:lnTo>
                      <a:pt x="13" y="3"/>
                    </a:lnTo>
                    <a:lnTo>
                      <a:pt x="15" y="0"/>
                    </a:lnTo>
                    <a:close/>
                  </a:path>
                </a:pathLst>
              </a:custGeom>
              <a:grpFill/>
              <a:ln w="6350" cmpd="sng">
                <a:solidFill>
                  <a:schemeClr val="bg2"/>
                </a:solidFill>
                <a:round/>
                <a:headEnd/>
                <a:tailEnd/>
              </a:ln>
            </p:spPr>
            <p:txBody>
              <a:bodyPr/>
              <a:lstStyle/>
              <a:p>
                <a:endParaRPr lang="en-US"/>
              </a:p>
            </p:txBody>
          </p:sp>
          <p:sp>
            <p:nvSpPr>
              <p:cNvPr id="19" name="Freeform 18"/>
              <p:cNvSpPr>
                <a:spLocks/>
              </p:cNvSpPr>
              <p:nvPr/>
            </p:nvSpPr>
            <p:spPr bwMode="gray">
              <a:xfrm>
                <a:off x="4822825" y="2501900"/>
                <a:ext cx="101600" cy="47625"/>
              </a:xfrm>
              <a:custGeom>
                <a:avLst/>
                <a:gdLst/>
                <a:ahLst/>
                <a:cxnLst>
                  <a:cxn ang="0">
                    <a:pos x="128" y="0"/>
                  </a:cxn>
                  <a:cxn ang="0">
                    <a:pos x="119" y="14"/>
                  </a:cxn>
                  <a:cxn ang="0">
                    <a:pos x="113" y="33"/>
                  </a:cxn>
                  <a:cxn ang="0">
                    <a:pos x="118" y="39"/>
                  </a:cxn>
                  <a:cxn ang="0">
                    <a:pos x="119" y="47"/>
                  </a:cxn>
                  <a:cxn ang="0">
                    <a:pos x="114" y="51"/>
                  </a:cxn>
                  <a:cxn ang="0">
                    <a:pos x="105" y="56"/>
                  </a:cxn>
                  <a:cxn ang="0">
                    <a:pos x="92" y="51"/>
                  </a:cxn>
                  <a:cxn ang="0">
                    <a:pos x="91" y="45"/>
                  </a:cxn>
                  <a:cxn ang="0">
                    <a:pos x="83" y="47"/>
                  </a:cxn>
                  <a:cxn ang="0">
                    <a:pos x="75" y="53"/>
                  </a:cxn>
                  <a:cxn ang="0">
                    <a:pos x="71" y="56"/>
                  </a:cxn>
                  <a:cxn ang="0">
                    <a:pos x="63" y="58"/>
                  </a:cxn>
                  <a:cxn ang="0">
                    <a:pos x="52" y="59"/>
                  </a:cxn>
                  <a:cxn ang="0">
                    <a:pos x="46" y="54"/>
                  </a:cxn>
                  <a:cxn ang="0">
                    <a:pos x="38" y="51"/>
                  </a:cxn>
                  <a:cxn ang="0">
                    <a:pos x="31" y="56"/>
                  </a:cxn>
                  <a:cxn ang="0">
                    <a:pos x="22" y="58"/>
                  </a:cxn>
                  <a:cxn ang="0">
                    <a:pos x="17" y="45"/>
                  </a:cxn>
                  <a:cxn ang="0">
                    <a:pos x="10" y="50"/>
                  </a:cxn>
                  <a:cxn ang="0">
                    <a:pos x="2" y="51"/>
                  </a:cxn>
                  <a:cxn ang="0">
                    <a:pos x="0" y="40"/>
                  </a:cxn>
                  <a:cxn ang="0">
                    <a:pos x="8" y="12"/>
                  </a:cxn>
                  <a:cxn ang="0">
                    <a:pos x="16" y="29"/>
                  </a:cxn>
                  <a:cxn ang="0">
                    <a:pos x="19" y="33"/>
                  </a:cxn>
                  <a:cxn ang="0">
                    <a:pos x="31" y="34"/>
                  </a:cxn>
                  <a:cxn ang="0">
                    <a:pos x="33" y="39"/>
                  </a:cxn>
                  <a:cxn ang="0">
                    <a:pos x="35" y="42"/>
                  </a:cxn>
                  <a:cxn ang="0">
                    <a:pos x="42" y="37"/>
                  </a:cxn>
                  <a:cxn ang="0">
                    <a:pos x="72" y="33"/>
                  </a:cxn>
                  <a:cxn ang="0">
                    <a:pos x="96" y="14"/>
                  </a:cxn>
                  <a:cxn ang="0">
                    <a:pos x="122" y="0"/>
                  </a:cxn>
                </a:cxnLst>
                <a:rect l="0" t="0" r="r" b="b"/>
                <a:pathLst>
                  <a:path w="128" h="59">
                    <a:moveTo>
                      <a:pt x="122" y="0"/>
                    </a:moveTo>
                    <a:lnTo>
                      <a:pt x="128" y="0"/>
                    </a:lnTo>
                    <a:lnTo>
                      <a:pt x="128" y="4"/>
                    </a:lnTo>
                    <a:lnTo>
                      <a:pt x="119" y="14"/>
                    </a:lnTo>
                    <a:lnTo>
                      <a:pt x="113" y="23"/>
                    </a:lnTo>
                    <a:lnTo>
                      <a:pt x="113" y="33"/>
                    </a:lnTo>
                    <a:lnTo>
                      <a:pt x="114" y="36"/>
                    </a:lnTo>
                    <a:lnTo>
                      <a:pt x="118" y="39"/>
                    </a:lnTo>
                    <a:lnTo>
                      <a:pt x="119" y="42"/>
                    </a:lnTo>
                    <a:lnTo>
                      <a:pt x="119" y="47"/>
                    </a:lnTo>
                    <a:lnTo>
                      <a:pt x="118" y="50"/>
                    </a:lnTo>
                    <a:lnTo>
                      <a:pt x="114" y="51"/>
                    </a:lnTo>
                    <a:lnTo>
                      <a:pt x="110" y="54"/>
                    </a:lnTo>
                    <a:lnTo>
                      <a:pt x="105" y="56"/>
                    </a:lnTo>
                    <a:lnTo>
                      <a:pt x="97" y="56"/>
                    </a:lnTo>
                    <a:lnTo>
                      <a:pt x="92" y="51"/>
                    </a:lnTo>
                    <a:lnTo>
                      <a:pt x="92" y="48"/>
                    </a:lnTo>
                    <a:lnTo>
                      <a:pt x="91" y="45"/>
                    </a:lnTo>
                    <a:lnTo>
                      <a:pt x="88" y="47"/>
                    </a:lnTo>
                    <a:lnTo>
                      <a:pt x="83" y="47"/>
                    </a:lnTo>
                    <a:lnTo>
                      <a:pt x="77" y="50"/>
                    </a:lnTo>
                    <a:lnTo>
                      <a:pt x="75" y="53"/>
                    </a:lnTo>
                    <a:lnTo>
                      <a:pt x="75" y="56"/>
                    </a:lnTo>
                    <a:lnTo>
                      <a:pt x="71" y="56"/>
                    </a:lnTo>
                    <a:lnTo>
                      <a:pt x="66" y="58"/>
                    </a:lnTo>
                    <a:lnTo>
                      <a:pt x="63" y="58"/>
                    </a:lnTo>
                    <a:lnTo>
                      <a:pt x="60" y="59"/>
                    </a:lnTo>
                    <a:lnTo>
                      <a:pt x="52" y="59"/>
                    </a:lnTo>
                    <a:lnTo>
                      <a:pt x="49" y="58"/>
                    </a:lnTo>
                    <a:lnTo>
                      <a:pt x="46" y="54"/>
                    </a:lnTo>
                    <a:lnTo>
                      <a:pt x="44" y="51"/>
                    </a:lnTo>
                    <a:lnTo>
                      <a:pt x="38" y="51"/>
                    </a:lnTo>
                    <a:lnTo>
                      <a:pt x="35" y="53"/>
                    </a:lnTo>
                    <a:lnTo>
                      <a:pt x="31" y="56"/>
                    </a:lnTo>
                    <a:lnTo>
                      <a:pt x="27" y="58"/>
                    </a:lnTo>
                    <a:lnTo>
                      <a:pt x="22" y="58"/>
                    </a:lnTo>
                    <a:lnTo>
                      <a:pt x="22" y="45"/>
                    </a:lnTo>
                    <a:lnTo>
                      <a:pt x="17" y="45"/>
                    </a:lnTo>
                    <a:lnTo>
                      <a:pt x="14" y="47"/>
                    </a:lnTo>
                    <a:lnTo>
                      <a:pt x="10" y="50"/>
                    </a:lnTo>
                    <a:lnTo>
                      <a:pt x="6" y="51"/>
                    </a:lnTo>
                    <a:lnTo>
                      <a:pt x="2" y="51"/>
                    </a:lnTo>
                    <a:lnTo>
                      <a:pt x="0" y="50"/>
                    </a:lnTo>
                    <a:lnTo>
                      <a:pt x="0" y="40"/>
                    </a:lnTo>
                    <a:lnTo>
                      <a:pt x="2" y="25"/>
                    </a:lnTo>
                    <a:lnTo>
                      <a:pt x="8" y="12"/>
                    </a:lnTo>
                    <a:lnTo>
                      <a:pt x="11" y="15"/>
                    </a:lnTo>
                    <a:lnTo>
                      <a:pt x="16" y="29"/>
                    </a:lnTo>
                    <a:lnTo>
                      <a:pt x="17" y="33"/>
                    </a:lnTo>
                    <a:lnTo>
                      <a:pt x="19" y="33"/>
                    </a:lnTo>
                    <a:lnTo>
                      <a:pt x="22" y="34"/>
                    </a:lnTo>
                    <a:lnTo>
                      <a:pt x="31" y="34"/>
                    </a:lnTo>
                    <a:lnTo>
                      <a:pt x="33" y="36"/>
                    </a:lnTo>
                    <a:lnTo>
                      <a:pt x="33" y="39"/>
                    </a:lnTo>
                    <a:lnTo>
                      <a:pt x="35" y="40"/>
                    </a:lnTo>
                    <a:lnTo>
                      <a:pt x="35" y="42"/>
                    </a:lnTo>
                    <a:lnTo>
                      <a:pt x="38" y="42"/>
                    </a:lnTo>
                    <a:lnTo>
                      <a:pt x="42" y="37"/>
                    </a:lnTo>
                    <a:lnTo>
                      <a:pt x="60" y="34"/>
                    </a:lnTo>
                    <a:lnTo>
                      <a:pt x="72" y="33"/>
                    </a:lnTo>
                    <a:lnTo>
                      <a:pt x="83" y="25"/>
                    </a:lnTo>
                    <a:lnTo>
                      <a:pt x="96" y="14"/>
                    </a:lnTo>
                    <a:lnTo>
                      <a:pt x="110" y="8"/>
                    </a:lnTo>
                    <a:lnTo>
                      <a:pt x="122" y="0"/>
                    </a:lnTo>
                    <a:close/>
                  </a:path>
                </a:pathLst>
              </a:custGeom>
              <a:grpFill/>
              <a:ln w="6350" cmpd="sng">
                <a:solidFill>
                  <a:schemeClr val="bg2"/>
                </a:solidFill>
                <a:round/>
                <a:headEnd/>
                <a:tailEnd/>
              </a:ln>
            </p:spPr>
            <p:txBody>
              <a:bodyPr/>
              <a:lstStyle/>
              <a:p>
                <a:endParaRPr lang="en-US"/>
              </a:p>
            </p:txBody>
          </p:sp>
          <p:sp>
            <p:nvSpPr>
              <p:cNvPr id="20" name="Freeform 19"/>
              <p:cNvSpPr>
                <a:spLocks/>
              </p:cNvSpPr>
              <p:nvPr/>
            </p:nvSpPr>
            <p:spPr bwMode="gray">
              <a:xfrm>
                <a:off x="4725987" y="2343150"/>
                <a:ext cx="122237" cy="33337"/>
              </a:xfrm>
              <a:custGeom>
                <a:avLst/>
                <a:gdLst/>
                <a:ahLst/>
                <a:cxnLst>
                  <a:cxn ang="0">
                    <a:pos x="63" y="0"/>
                  </a:cxn>
                  <a:cxn ang="0">
                    <a:pos x="143" y="0"/>
                  </a:cxn>
                  <a:cxn ang="0">
                    <a:pos x="146" y="2"/>
                  </a:cxn>
                  <a:cxn ang="0">
                    <a:pos x="149" y="5"/>
                  </a:cxn>
                  <a:cxn ang="0">
                    <a:pos x="152" y="6"/>
                  </a:cxn>
                  <a:cxn ang="0">
                    <a:pos x="155" y="9"/>
                  </a:cxn>
                  <a:cxn ang="0">
                    <a:pos x="146" y="20"/>
                  </a:cxn>
                  <a:cxn ang="0">
                    <a:pos x="132" y="30"/>
                  </a:cxn>
                  <a:cxn ang="0">
                    <a:pos x="114" y="38"/>
                  </a:cxn>
                  <a:cxn ang="0">
                    <a:pos x="96" y="42"/>
                  </a:cxn>
                  <a:cxn ang="0">
                    <a:pos x="80" y="44"/>
                  </a:cxn>
                  <a:cxn ang="0">
                    <a:pos x="66" y="42"/>
                  </a:cxn>
                  <a:cxn ang="0">
                    <a:pos x="57" y="36"/>
                  </a:cxn>
                  <a:cxn ang="0">
                    <a:pos x="47" y="31"/>
                  </a:cxn>
                  <a:cxn ang="0">
                    <a:pos x="35" y="30"/>
                  </a:cxn>
                  <a:cxn ang="0">
                    <a:pos x="24" y="31"/>
                  </a:cxn>
                  <a:cxn ang="0">
                    <a:pos x="16" y="33"/>
                  </a:cxn>
                  <a:cxn ang="0">
                    <a:pos x="6" y="34"/>
                  </a:cxn>
                  <a:cxn ang="0">
                    <a:pos x="5" y="33"/>
                  </a:cxn>
                  <a:cxn ang="0">
                    <a:pos x="0" y="33"/>
                  </a:cxn>
                  <a:cxn ang="0">
                    <a:pos x="0" y="31"/>
                  </a:cxn>
                  <a:cxn ang="0">
                    <a:pos x="2" y="28"/>
                  </a:cxn>
                  <a:cxn ang="0">
                    <a:pos x="2" y="27"/>
                  </a:cxn>
                  <a:cxn ang="0">
                    <a:pos x="3" y="24"/>
                  </a:cxn>
                  <a:cxn ang="0">
                    <a:pos x="5" y="22"/>
                  </a:cxn>
                  <a:cxn ang="0">
                    <a:pos x="13" y="17"/>
                  </a:cxn>
                  <a:cxn ang="0">
                    <a:pos x="22" y="16"/>
                  </a:cxn>
                  <a:cxn ang="0">
                    <a:pos x="31" y="13"/>
                  </a:cxn>
                  <a:cxn ang="0">
                    <a:pos x="49" y="6"/>
                  </a:cxn>
                  <a:cxn ang="0">
                    <a:pos x="63" y="0"/>
                  </a:cxn>
                </a:cxnLst>
                <a:rect l="0" t="0" r="r" b="b"/>
                <a:pathLst>
                  <a:path w="155" h="44">
                    <a:moveTo>
                      <a:pt x="63" y="0"/>
                    </a:moveTo>
                    <a:lnTo>
                      <a:pt x="143" y="0"/>
                    </a:lnTo>
                    <a:lnTo>
                      <a:pt x="146" y="2"/>
                    </a:lnTo>
                    <a:lnTo>
                      <a:pt x="149" y="5"/>
                    </a:lnTo>
                    <a:lnTo>
                      <a:pt x="152" y="6"/>
                    </a:lnTo>
                    <a:lnTo>
                      <a:pt x="155" y="9"/>
                    </a:lnTo>
                    <a:lnTo>
                      <a:pt x="146" y="20"/>
                    </a:lnTo>
                    <a:lnTo>
                      <a:pt x="132" y="30"/>
                    </a:lnTo>
                    <a:lnTo>
                      <a:pt x="114" y="38"/>
                    </a:lnTo>
                    <a:lnTo>
                      <a:pt x="96" y="42"/>
                    </a:lnTo>
                    <a:lnTo>
                      <a:pt x="80" y="44"/>
                    </a:lnTo>
                    <a:lnTo>
                      <a:pt x="66" y="42"/>
                    </a:lnTo>
                    <a:lnTo>
                      <a:pt x="57" y="36"/>
                    </a:lnTo>
                    <a:lnTo>
                      <a:pt x="47" y="31"/>
                    </a:lnTo>
                    <a:lnTo>
                      <a:pt x="35" y="30"/>
                    </a:lnTo>
                    <a:lnTo>
                      <a:pt x="24" y="31"/>
                    </a:lnTo>
                    <a:lnTo>
                      <a:pt x="16" y="33"/>
                    </a:lnTo>
                    <a:lnTo>
                      <a:pt x="6" y="34"/>
                    </a:lnTo>
                    <a:lnTo>
                      <a:pt x="5" y="33"/>
                    </a:lnTo>
                    <a:lnTo>
                      <a:pt x="0" y="33"/>
                    </a:lnTo>
                    <a:lnTo>
                      <a:pt x="0" y="31"/>
                    </a:lnTo>
                    <a:lnTo>
                      <a:pt x="2" y="28"/>
                    </a:lnTo>
                    <a:lnTo>
                      <a:pt x="2" y="27"/>
                    </a:lnTo>
                    <a:lnTo>
                      <a:pt x="3" y="24"/>
                    </a:lnTo>
                    <a:lnTo>
                      <a:pt x="5" y="22"/>
                    </a:lnTo>
                    <a:lnTo>
                      <a:pt x="13" y="17"/>
                    </a:lnTo>
                    <a:lnTo>
                      <a:pt x="22" y="16"/>
                    </a:lnTo>
                    <a:lnTo>
                      <a:pt x="31" y="13"/>
                    </a:lnTo>
                    <a:lnTo>
                      <a:pt x="49" y="6"/>
                    </a:lnTo>
                    <a:lnTo>
                      <a:pt x="63" y="0"/>
                    </a:lnTo>
                    <a:close/>
                  </a:path>
                </a:pathLst>
              </a:custGeom>
              <a:grpFill/>
              <a:ln w="6350" cmpd="sng">
                <a:solidFill>
                  <a:schemeClr val="bg2"/>
                </a:solidFill>
                <a:round/>
                <a:headEnd/>
                <a:tailEnd/>
              </a:ln>
            </p:spPr>
            <p:txBody>
              <a:bodyPr/>
              <a:lstStyle/>
              <a:p>
                <a:endParaRPr lang="en-US"/>
              </a:p>
            </p:txBody>
          </p:sp>
          <p:sp>
            <p:nvSpPr>
              <p:cNvPr id="21" name="Freeform 20"/>
              <p:cNvSpPr>
                <a:spLocks/>
              </p:cNvSpPr>
              <p:nvPr/>
            </p:nvSpPr>
            <p:spPr bwMode="gray">
              <a:xfrm>
                <a:off x="3595687" y="2268538"/>
                <a:ext cx="876300" cy="806450"/>
              </a:xfrm>
              <a:custGeom>
                <a:avLst/>
                <a:gdLst/>
                <a:ahLst/>
                <a:cxnLst>
                  <a:cxn ang="0">
                    <a:pos x="289" y="48"/>
                  </a:cxn>
                  <a:cxn ang="0">
                    <a:pos x="385" y="73"/>
                  </a:cxn>
                  <a:cxn ang="0">
                    <a:pos x="486" y="66"/>
                  </a:cxn>
                  <a:cxn ang="0">
                    <a:pos x="527" y="120"/>
                  </a:cxn>
                  <a:cxn ang="0">
                    <a:pos x="553" y="203"/>
                  </a:cxn>
                  <a:cxn ang="0">
                    <a:pos x="593" y="242"/>
                  </a:cxn>
                  <a:cxn ang="0">
                    <a:pos x="658" y="295"/>
                  </a:cxn>
                  <a:cxn ang="0">
                    <a:pos x="701" y="309"/>
                  </a:cxn>
                  <a:cxn ang="0">
                    <a:pos x="790" y="577"/>
                  </a:cxn>
                  <a:cxn ang="0">
                    <a:pos x="851" y="645"/>
                  </a:cxn>
                  <a:cxn ang="0">
                    <a:pos x="920" y="644"/>
                  </a:cxn>
                  <a:cxn ang="0">
                    <a:pos x="965" y="656"/>
                  </a:cxn>
                  <a:cxn ang="0">
                    <a:pos x="985" y="675"/>
                  </a:cxn>
                  <a:cxn ang="0">
                    <a:pos x="1016" y="670"/>
                  </a:cxn>
                  <a:cxn ang="0">
                    <a:pos x="1067" y="636"/>
                  </a:cxn>
                  <a:cxn ang="0">
                    <a:pos x="1099" y="659"/>
                  </a:cxn>
                  <a:cxn ang="0">
                    <a:pos x="1052" y="719"/>
                  </a:cxn>
                  <a:cxn ang="0">
                    <a:pos x="1031" y="752"/>
                  </a:cxn>
                  <a:cxn ang="0">
                    <a:pos x="984" y="802"/>
                  </a:cxn>
                  <a:cxn ang="0">
                    <a:pos x="873" y="855"/>
                  </a:cxn>
                  <a:cxn ang="0">
                    <a:pos x="865" y="886"/>
                  </a:cxn>
                  <a:cxn ang="0">
                    <a:pos x="912" y="905"/>
                  </a:cxn>
                  <a:cxn ang="0">
                    <a:pos x="827" y="946"/>
                  </a:cxn>
                  <a:cxn ang="0">
                    <a:pos x="772" y="972"/>
                  </a:cxn>
                  <a:cxn ang="0">
                    <a:pos x="715" y="1014"/>
                  </a:cxn>
                  <a:cxn ang="0">
                    <a:pos x="722" y="980"/>
                  </a:cxn>
                  <a:cxn ang="0">
                    <a:pos x="744" y="924"/>
                  </a:cxn>
                  <a:cxn ang="0">
                    <a:pos x="749" y="867"/>
                  </a:cxn>
                  <a:cxn ang="0">
                    <a:pos x="757" y="802"/>
                  </a:cxn>
                  <a:cxn ang="0">
                    <a:pos x="732" y="770"/>
                  </a:cxn>
                  <a:cxn ang="0">
                    <a:pos x="738" y="761"/>
                  </a:cxn>
                  <a:cxn ang="0">
                    <a:pos x="774" y="786"/>
                  </a:cxn>
                  <a:cxn ang="0">
                    <a:pos x="796" y="795"/>
                  </a:cxn>
                  <a:cxn ang="0">
                    <a:pos x="827" y="799"/>
                  </a:cxn>
                  <a:cxn ang="0">
                    <a:pos x="812" y="774"/>
                  </a:cxn>
                  <a:cxn ang="0">
                    <a:pos x="821" y="761"/>
                  </a:cxn>
                  <a:cxn ang="0">
                    <a:pos x="777" y="717"/>
                  </a:cxn>
                  <a:cxn ang="0">
                    <a:pos x="646" y="713"/>
                  </a:cxn>
                  <a:cxn ang="0">
                    <a:pos x="557" y="709"/>
                  </a:cxn>
                  <a:cxn ang="0">
                    <a:pos x="557" y="686"/>
                  </a:cxn>
                  <a:cxn ang="0">
                    <a:pos x="543" y="659"/>
                  </a:cxn>
                  <a:cxn ang="0">
                    <a:pos x="533" y="641"/>
                  </a:cxn>
                  <a:cxn ang="0">
                    <a:pos x="519" y="614"/>
                  </a:cxn>
                  <a:cxn ang="0">
                    <a:pos x="475" y="613"/>
                  </a:cxn>
                  <a:cxn ang="0">
                    <a:pos x="439" y="566"/>
                  </a:cxn>
                  <a:cxn ang="0">
                    <a:pos x="377" y="567"/>
                  </a:cxn>
                  <a:cxn ang="0">
                    <a:pos x="355" y="577"/>
                  </a:cxn>
                  <a:cxn ang="0">
                    <a:pos x="344" y="584"/>
                  </a:cxn>
                  <a:cxn ang="0">
                    <a:pos x="336" y="591"/>
                  </a:cxn>
                  <a:cxn ang="0">
                    <a:pos x="306" y="609"/>
                  </a:cxn>
                  <a:cxn ang="0">
                    <a:pos x="272" y="642"/>
                  </a:cxn>
                  <a:cxn ang="0">
                    <a:pos x="228" y="634"/>
                  </a:cxn>
                  <a:cxn ang="0">
                    <a:pos x="176" y="638"/>
                  </a:cxn>
                  <a:cxn ang="0">
                    <a:pos x="156" y="638"/>
                  </a:cxn>
                  <a:cxn ang="0">
                    <a:pos x="112" y="616"/>
                  </a:cxn>
                  <a:cxn ang="0">
                    <a:pos x="89" y="627"/>
                  </a:cxn>
                  <a:cxn ang="0">
                    <a:pos x="34" y="597"/>
                  </a:cxn>
                  <a:cxn ang="0">
                    <a:pos x="3" y="317"/>
                  </a:cxn>
                  <a:cxn ang="0">
                    <a:pos x="95" y="195"/>
                  </a:cxn>
                </a:cxnLst>
                <a:rect l="0" t="0" r="r" b="b"/>
                <a:pathLst>
                  <a:path w="1104" h="1014">
                    <a:moveTo>
                      <a:pt x="219" y="0"/>
                    </a:moveTo>
                    <a:lnTo>
                      <a:pt x="241" y="11"/>
                    </a:lnTo>
                    <a:lnTo>
                      <a:pt x="261" y="22"/>
                    </a:lnTo>
                    <a:lnTo>
                      <a:pt x="272" y="30"/>
                    </a:lnTo>
                    <a:lnTo>
                      <a:pt x="280" y="39"/>
                    </a:lnTo>
                    <a:lnTo>
                      <a:pt x="289" y="48"/>
                    </a:lnTo>
                    <a:lnTo>
                      <a:pt x="299" y="51"/>
                    </a:lnTo>
                    <a:lnTo>
                      <a:pt x="327" y="58"/>
                    </a:lnTo>
                    <a:lnTo>
                      <a:pt x="338" y="59"/>
                    </a:lnTo>
                    <a:lnTo>
                      <a:pt x="363" y="59"/>
                    </a:lnTo>
                    <a:lnTo>
                      <a:pt x="374" y="67"/>
                    </a:lnTo>
                    <a:lnTo>
                      <a:pt x="385" y="73"/>
                    </a:lnTo>
                    <a:lnTo>
                      <a:pt x="397" y="78"/>
                    </a:lnTo>
                    <a:lnTo>
                      <a:pt x="411" y="80"/>
                    </a:lnTo>
                    <a:lnTo>
                      <a:pt x="430" y="78"/>
                    </a:lnTo>
                    <a:lnTo>
                      <a:pt x="449" y="72"/>
                    </a:lnTo>
                    <a:lnTo>
                      <a:pt x="466" y="67"/>
                    </a:lnTo>
                    <a:lnTo>
                      <a:pt x="486" y="66"/>
                    </a:lnTo>
                    <a:lnTo>
                      <a:pt x="499" y="67"/>
                    </a:lnTo>
                    <a:lnTo>
                      <a:pt x="511" y="70"/>
                    </a:lnTo>
                    <a:lnTo>
                      <a:pt x="521" y="76"/>
                    </a:lnTo>
                    <a:lnTo>
                      <a:pt x="524" y="86"/>
                    </a:lnTo>
                    <a:lnTo>
                      <a:pt x="524" y="101"/>
                    </a:lnTo>
                    <a:lnTo>
                      <a:pt x="527" y="120"/>
                    </a:lnTo>
                    <a:lnTo>
                      <a:pt x="535" y="136"/>
                    </a:lnTo>
                    <a:lnTo>
                      <a:pt x="546" y="153"/>
                    </a:lnTo>
                    <a:lnTo>
                      <a:pt x="553" y="170"/>
                    </a:lnTo>
                    <a:lnTo>
                      <a:pt x="557" y="189"/>
                    </a:lnTo>
                    <a:lnTo>
                      <a:pt x="557" y="194"/>
                    </a:lnTo>
                    <a:lnTo>
                      <a:pt x="553" y="203"/>
                    </a:lnTo>
                    <a:lnTo>
                      <a:pt x="553" y="208"/>
                    </a:lnTo>
                    <a:lnTo>
                      <a:pt x="557" y="217"/>
                    </a:lnTo>
                    <a:lnTo>
                      <a:pt x="563" y="223"/>
                    </a:lnTo>
                    <a:lnTo>
                      <a:pt x="571" y="228"/>
                    </a:lnTo>
                    <a:lnTo>
                      <a:pt x="579" y="231"/>
                    </a:lnTo>
                    <a:lnTo>
                      <a:pt x="593" y="242"/>
                    </a:lnTo>
                    <a:lnTo>
                      <a:pt x="602" y="255"/>
                    </a:lnTo>
                    <a:lnTo>
                      <a:pt x="613" y="264"/>
                    </a:lnTo>
                    <a:lnTo>
                      <a:pt x="629" y="273"/>
                    </a:lnTo>
                    <a:lnTo>
                      <a:pt x="641" y="278"/>
                    </a:lnTo>
                    <a:lnTo>
                      <a:pt x="650" y="286"/>
                    </a:lnTo>
                    <a:lnTo>
                      <a:pt x="658" y="295"/>
                    </a:lnTo>
                    <a:lnTo>
                      <a:pt x="666" y="303"/>
                    </a:lnTo>
                    <a:lnTo>
                      <a:pt x="675" y="309"/>
                    </a:lnTo>
                    <a:lnTo>
                      <a:pt x="686" y="312"/>
                    </a:lnTo>
                    <a:lnTo>
                      <a:pt x="693" y="312"/>
                    </a:lnTo>
                    <a:lnTo>
                      <a:pt x="697" y="311"/>
                    </a:lnTo>
                    <a:lnTo>
                      <a:pt x="701" y="309"/>
                    </a:lnTo>
                    <a:lnTo>
                      <a:pt x="702" y="308"/>
                    </a:lnTo>
                    <a:lnTo>
                      <a:pt x="704" y="305"/>
                    </a:lnTo>
                    <a:lnTo>
                      <a:pt x="704" y="287"/>
                    </a:lnTo>
                    <a:lnTo>
                      <a:pt x="705" y="284"/>
                    </a:lnTo>
                    <a:lnTo>
                      <a:pt x="790" y="564"/>
                    </a:lnTo>
                    <a:lnTo>
                      <a:pt x="790" y="577"/>
                    </a:lnTo>
                    <a:lnTo>
                      <a:pt x="794" y="589"/>
                    </a:lnTo>
                    <a:lnTo>
                      <a:pt x="818" y="613"/>
                    </a:lnTo>
                    <a:lnTo>
                      <a:pt x="832" y="624"/>
                    </a:lnTo>
                    <a:lnTo>
                      <a:pt x="841" y="631"/>
                    </a:lnTo>
                    <a:lnTo>
                      <a:pt x="848" y="644"/>
                    </a:lnTo>
                    <a:lnTo>
                      <a:pt x="851" y="645"/>
                    </a:lnTo>
                    <a:lnTo>
                      <a:pt x="855" y="647"/>
                    </a:lnTo>
                    <a:lnTo>
                      <a:pt x="869" y="647"/>
                    </a:lnTo>
                    <a:lnTo>
                      <a:pt x="884" y="645"/>
                    </a:lnTo>
                    <a:lnTo>
                      <a:pt x="896" y="642"/>
                    </a:lnTo>
                    <a:lnTo>
                      <a:pt x="910" y="641"/>
                    </a:lnTo>
                    <a:lnTo>
                      <a:pt x="920" y="644"/>
                    </a:lnTo>
                    <a:lnTo>
                      <a:pt x="927" y="650"/>
                    </a:lnTo>
                    <a:lnTo>
                      <a:pt x="935" y="655"/>
                    </a:lnTo>
                    <a:lnTo>
                      <a:pt x="945" y="658"/>
                    </a:lnTo>
                    <a:lnTo>
                      <a:pt x="951" y="658"/>
                    </a:lnTo>
                    <a:lnTo>
                      <a:pt x="959" y="656"/>
                    </a:lnTo>
                    <a:lnTo>
                      <a:pt x="965" y="656"/>
                    </a:lnTo>
                    <a:lnTo>
                      <a:pt x="970" y="659"/>
                    </a:lnTo>
                    <a:lnTo>
                      <a:pt x="971" y="661"/>
                    </a:lnTo>
                    <a:lnTo>
                      <a:pt x="973" y="664"/>
                    </a:lnTo>
                    <a:lnTo>
                      <a:pt x="976" y="669"/>
                    </a:lnTo>
                    <a:lnTo>
                      <a:pt x="979" y="672"/>
                    </a:lnTo>
                    <a:lnTo>
                      <a:pt x="985" y="675"/>
                    </a:lnTo>
                    <a:lnTo>
                      <a:pt x="993" y="674"/>
                    </a:lnTo>
                    <a:lnTo>
                      <a:pt x="1001" y="669"/>
                    </a:lnTo>
                    <a:lnTo>
                      <a:pt x="1010" y="664"/>
                    </a:lnTo>
                    <a:lnTo>
                      <a:pt x="1013" y="667"/>
                    </a:lnTo>
                    <a:lnTo>
                      <a:pt x="1015" y="670"/>
                    </a:lnTo>
                    <a:lnTo>
                      <a:pt x="1016" y="670"/>
                    </a:lnTo>
                    <a:lnTo>
                      <a:pt x="1026" y="669"/>
                    </a:lnTo>
                    <a:lnTo>
                      <a:pt x="1034" y="663"/>
                    </a:lnTo>
                    <a:lnTo>
                      <a:pt x="1040" y="655"/>
                    </a:lnTo>
                    <a:lnTo>
                      <a:pt x="1048" y="647"/>
                    </a:lnTo>
                    <a:lnTo>
                      <a:pt x="1056" y="641"/>
                    </a:lnTo>
                    <a:lnTo>
                      <a:pt x="1067" y="636"/>
                    </a:lnTo>
                    <a:lnTo>
                      <a:pt x="1095" y="636"/>
                    </a:lnTo>
                    <a:lnTo>
                      <a:pt x="1093" y="641"/>
                    </a:lnTo>
                    <a:lnTo>
                      <a:pt x="1093" y="650"/>
                    </a:lnTo>
                    <a:lnTo>
                      <a:pt x="1095" y="655"/>
                    </a:lnTo>
                    <a:lnTo>
                      <a:pt x="1096" y="658"/>
                    </a:lnTo>
                    <a:lnTo>
                      <a:pt x="1099" y="659"/>
                    </a:lnTo>
                    <a:lnTo>
                      <a:pt x="1101" y="659"/>
                    </a:lnTo>
                    <a:lnTo>
                      <a:pt x="1104" y="658"/>
                    </a:lnTo>
                    <a:lnTo>
                      <a:pt x="1093" y="672"/>
                    </a:lnTo>
                    <a:lnTo>
                      <a:pt x="1077" y="686"/>
                    </a:lnTo>
                    <a:lnTo>
                      <a:pt x="1063" y="703"/>
                    </a:lnTo>
                    <a:lnTo>
                      <a:pt x="1052" y="719"/>
                    </a:lnTo>
                    <a:lnTo>
                      <a:pt x="1046" y="734"/>
                    </a:lnTo>
                    <a:lnTo>
                      <a:pt x="1046" y="739"/>
                    </a:lnTo>
                    <a:lnTo>
                      <a:pt x="1045" y="742"/>
                    </a:lnTo>
                    <a:lnTo>
                      <a:pt x="1042" y="744"/>
                    </a:lnTo>
                    <a:lnTo>
                      <a:pt x="1040" y="747"/>
                    </a:lnTo>
                    <a:lnTo>
                      <a:pt x="1031" y="752"/>
                    </a:lnTo>
                    <a:lnTo>
                      <a:pt x="1023" y="760"/>
                    </a:lnTo>
                    <a:lnTo>
                      <a:pt x="1016" y="770"/>
                    </a:lnTo>
                    <a:lnTo>
                      <a:pt x="1012" y="781"/>
                    </a:lnTo>
                    <a:lnTo>
                      <a:pt x="1006" y="792"/>
                    </a:lnTo>
                    <a:lnTo>
                      <a:pt x="996" y="799"/>
                    </a:lnTo>
                    <a:lnTo>
                      <a:pt x="984" y="802"/>
                    </a:lnTo>
                    <a:lnTo>
                      <a:pt x="962" y="802"/>
                    </a:lnTo>
                    <a:lnTo>
                      <a:pt x="943" y="805"/>
                    </a:lnTo>
                    <a:lnTo>
                      <a:pt x="923" y="811"/>
                    </a:lnTo>
                    <a:lnTo>
                      <a:pt x="902" y="824"/>
                    </a:lnTo>
                    <a:lnTo>
                      <a:pt x="885" y="838"/>
                    </a:lnTo>
                    <a:lnTo>
                      <a:pt x="873" y="855"/>
                    </a:lnTo>
                    <a:lnTo>
                      <a:pt x="868" y="874"/>
                    </a:lnTo>
                    <a:lnTo>
                      <a:pt x="868" y="875"/>
                    </a:lnTo>
                    <a:lnTo>
                      <a:pt x="866" y="878"/>
                    </a:lnTo>
                    <a:lnTo>
                      <a:pt x="863" y="880"/>
                    </a:lnTo>
                    <a:lnTo>
                      <a:pt x="863" y="885"/>
                    </a:lnTo>
                    <a:lnTo>
                      <a:pt x="865" y="886"/>
                    </a:lnTo>
                    <a:lnTo>
                      <a:pt x="871" y="886"/>
                    </a:lnTo>
                    <a:lnTo>
                      <a:pt x="882" y="885"/>
                    </a:lnTo>
                    <a:lnTo>
                      <a:pt x="891" y="881"/>
                    </a:lnTo>
                    <a:lnTo>
                      <a:pt x="901" y="880"/>
                    </a:lnTo>
                    <a:lnTo>
                      <a:pt x="904" y="889"/>
                    </a:lnTo>
                    <a:lnTo>
                      <a:pt x="912" y="905"/>
                    </a:lnTo>
                    <a:lnTo>
                      <a:pt x="894" y="906"/>
                    </a:lnTo>
                    <a:lnTo>
                      <a:pt x="874" y="913"/>
                    </a:lnTo>
                    <a:lnTo>
                      <a:pt x="857" y="922"/>
                    </a:lnTo>
                    <a:lnTo>
                      <a:pt x="844" y="933"/>
                    </a:lnTo>
                    <a:lnTo>
                      <a:pt x="840" y="946"/>
                    </a:lnTo>
                    <a:lnTo>
                      <a:pt x="827" y="946"/>
                    </a:lnTo>
                    <a:lnTo>
                      <a:pt x="815" y="947"/>
                    </a:lnTo>
                    <a:lnTo>
                      <a:pt x="807" y="947"/>
                    </a:lnTo>
                    <a:lnTo>
                      <a:pt x="794" y="949"/>
                    </a:lnTo>
                    <a:lnTo>
                      <a:pt x="785" y="955"/>
                    </a:lnTo>
                    <a:lnTo>
                      <a:pt x="779" y="963"/>
                    </a:lnTo>
                    <a:lnTo>
                      <a:pt x="772" y="972"/>
                    </a:lnTo>
                    <a:lnTo>
                      <a:pt x="766" y="983"/>
                    </a:lnTo>
                    <a:lnTo>
                      <a:pt x="758" y="991"/>
                    </a:lnTo>
                    <a:lnTo>
                      <a:pt x="751" y="997"/>
                    </a:lnTo>
                    <a:lnTo>
                      <a:pt x="741" y="1005"/>
                    </a:lnTo>
                    <a:lnTo>
                      <a:pt x="735" y="1014"/>
                    </a:lnTo>
                    <a:lnTo>
                      <a:pt x="715" y="1014"/>
                    </a:lnTo>
                    <a:lnTo>
                      <a:pt x="708" y="1011"/>
                    </a:lnTo>
                    <a:lnTo>
                      <a:pt x="707" y="1008"/>
                    </a:lnTo>
                    <a:lnTo>
                      <a:pt x="705" y="1003"/>
                    </a:lnTo>
                    <a:lnTo>
                      <a:pt x="708" y="996"/>
                    </a:lnTo>
                    <a:lnTo>
                      <a:pt x="715" y="988"/>
                    </a:lnTo>
                    <a:lnTo>
                      <a:pt x="722" y="980"/>
                    </a:lnTo>
                    <a:lnTo>
                      <a:pt x="727" y="974"/>
                    </a:lnTo>
                    <a:lnTo>
                      <a:pt x="732" y="963"/>
                    </a:lnTo>
                    <a:lnTo>
                      <a:pt x="732" y="950"/>
                    </a:lnTo>
                    <a:lnTo>
                      <a:pt x="733" y="938"/>
                    </a:lnTo>
                    <a:lnTo>
                      <a:pt x="738" y="930"/>
                    </a:lnTo>
                    <a:lnTo>
                      <a:pt x="744" y="924"/>
                    </a:lnTo>
                    <a:lnTo>
                      <a:pt x="751" y="916"/>
                    </a:lnTo>
                    <a:lnTo>
                      <a:pt x="755" y="906"/>
                    </a:lnTo>
                    <a:lnTo>
                      <a:pt x="757" y="894"/>
                    </a:lnTo>
                    <a:lnTo>
                      <a:pt x="755" y="888"/>
                    </a:lnTo>
                    <a:lnTo>
                      <a:pt x="754" y="877"/>
                    </a:lnTo>
                    <a:lnTo>
                      <a:pt x="749" y="867"/>
                    </a:lnTo>
                    <a:lnTo>
                      <a:pt x="747" y="858"/>
                    </a:lnTo>
                    <a:lnTo>
                      <a:pt x="746" y="855"/>
                    </a:lnTo>
                    <a:lnTo>
                      <a:pt x="746" y="849"/>
                    </a:lnTo>
                    <a:lnTo>
                      <a:pt x="749" y="835"/>
                    </a:lnTo>
                    <a:lnTo>
                      <a:pt x="754" y="819"/>
                    </a:lnTo>
                    <a:lnTo>
                      <a:pt x="757" y="802"/>
                    </a:lnTo>
                    <a:lnTo>
                      <a:pt x="754" y="792"/>
                    </a:lnTo>
                    <a:lnTo>
                      <a:pt x="747" y="785"/>
                    </a:lnTo>
                    <a:lnTo>
                      <a:pt x="741" y="778"/>
                    </a:lnTo>
                    <a:lnTo>
                      <a:pt x="740" y="772"/>
                    </a:lnTo>
                    <a:lnTo>
                      <a:pt x="736" y="772"/>
                    </a:lnTo>
                    <a:lnTo>
                      <a:pt x="732" y="770"/>
                    </a:lnTo>
                    <a:lnTo>
                      <a:pt x="729" y="767"/>
                    </a:lnTo>
                    <a:lnTo>
                      <a:pt x="729" y="766"/>
                    </a:lnTo>
                    <a:lnTo>
                      <a:pt x="730" y="764"/>
                    </a:lnTo>
                    <a:lnTo>
                      <a:pt x="733" y="763"/>
                    </a:lnTo>
                    <a:lnTo>
                      <a:pt x="736" y="763"/>
                    </a:lnTo>
                    <a:lnTo>
                      <a:pt x="738" y="761"/>
                    </a:lnTo>
                    <a:lnTo>
                      <a:pt x="741" y="761"/>
                    </a:lnTo>
                    <a:lnTo>
                      <a:pt x="743" y="760"/>
                    </a:lnTo>
                    <a:lnTo>
                      <a:pt x="749" y="769"/>
                    </a:lnTo>
                    <a:lnTo>
                      <a:pt x="757" y="775"/>
                    </a:lnTo>
                    <a:lnTo>
                      <a:pt x="766" y="780"/>
                    </a:lnTo>
                    <a:lnTo>
                      <a:pt x="774" y="786"/>
                    </a:lnTo>
                    <a:lnTo>
                      <a:pt x="776" y="795"/>
                    </a:lnTo>
                    <a:lnTo>
                      <a:pt x="779" y="795"/>
                    </a:lnTo>
                    <a:lnTo>
                      <a:pt x="782" y="792"/>
                    </a:lnTo>
                    <a:lnTo>
                      <a:pt x="785" y="791"/>
                    </a:lnTo>
                    <a:lnTo>
                      <a:pt x="787" y="791"/>
                    </a:lnTo>
                    <a:lnTo>
                      <a:pt x="796" y="795"/>
                    </a:lnTo>
                    <a:lnTo>
                      <a:pt x="804" y="800"/>
                    </a:lnTo>
                    <a:lnTo>
                      <a:pt x="815" y="802"/>
                    </a:lnTo>
                    <a:lnTo>
                      <a:pt x="818" y="802"/>
                    </a:lnTo>
                    <a:lnTo>
                      <a:pt x="823" y="800"/>
                    </a:lnTo>
                    <a:lnTo>
                      <a:pt x="824" y="800"/>
                    </a:lnTo>
                    <a:lnTo>
                      <a:pt x="827" y="799"/>
                    </a:lnTo>
                    <a:lnTo>
                      <a:pt x="827" y="791"/>
                    </a:lnTo>
                    <a:lnTo>
                      <a:pt x="826" y="788"/>
                    </a:lnTo>
                    <a:lnTo>
                      <a:pt x="819" y="781"/>
                    </a:lnTo>
                    <a:lnTo>
                      <a:pt x="813" y="778"/>
                    </a:lnTo>
                    <a:lnTo>
                      <a:pt x="808" y="774"/>
                    </a:lnTo>
                    <a:lnTo>
                      <a:pt x="812" y="774"/>
                    </a:lnTo>
                    <a:lnTo>
                      <a:pt x="815" y="772"/>
                    </a:lnTo>
                    <a:lnTo>
                      <a:pt x="818" y="772"/>
                    </a:lnTo>
                    <a:lnTo>
                      <a:pt x="821" y="770"/>
                    </a:lnTo>
                    <a:lnTo>
                      <a:pt x="823" y="769"/>
                    </a:lnTo>
                    <a:lnTo>
                      <a:pt x="823" y="766"/>
                    </a:lnTo>
                    <a:lnTo>
                      <a:pt x="821" y="761"/>
                    </a:lnTo>
                    <a:lnTo>
                      <a:pt x="819" y="758"/>
                    </a:lnTo>
                    <a:lnTo>
                      <a:pt x="813" y="752"/>
                    </a:lnTo>
                    <a:lnTo>
                      <a:pt x="810" y="750"/>
                    </a:lnTo>
                    <a:lnTo>
                      <a:pt x="799" y="741"/>
                    </a:lnTo>
                    <a:lnTo>
                      <a:pt x="788" y="728"/>
                    </a:lnTo>
                    <a:lnTo>
                      <a:pt x="777" y="717"/>
                    </a:lnTo>
                    <a:lnTo>
                      <a:pt x="763" y="709"/>
                    </a:lnTo>
                    <a:lnTo>
                      <a:pt x="747" y="706"/>
                    </a:lnTo>
                    <a:lnTo>
                      <a:pt x="674" y="706"/>
                    </a:lnTo>
                    <a:lnTo>
                      <a:pt x="668" y="709"/>
                    </a:lnTo>
                    <a:lnTo>
                      <a:pt x="658" y="711"/>
                    </a:lnTo>
                    <a:lnTo>
                      <a:pt x="646" y="713"/>
                    </a:lnTo>
                    <a:lnTo>
                      <a:pt x="638" y="714"/>
                    </a:lnTo>
                    <a:lnTo>
                      <a:pt x="580" y="714"/>
                    </a:lnTo>
                    <a:lnTo>
                      <a:pt x="580" y="700"/>
                    </a:lnTo>
                    <a:lnTo>
                      <a:pt x="575" y="702"/>
                    </a:lnTo>
                    <a:lnTo>
                      <a:pt x="571" y="705"/>
                    </a:lnTo>
                    <a:lnTo>
                      <a:pt x="557" y="709"/>
                    </a:lnTo>
                    <a:lnTo>
                      <a:pt x="555" y="709"/>
                    </a:lnTo>
                    <a:lnTo>
                      <a:pt x="555" y="706"/>
                    </a:lnTo>
                    <a:lnTo>
                      <a:pt x="557" y="705"/>
                    </a:lnTo>
                    <a:lnTo>
                      <a:pt x="555" y="695"/>
                    </a:lnTo>
                    <a:lnTo>
                      <a:pt x="555" y="691"/>
                    </a:lnTo>
                    <a:lnTo>
                      <a:pt x="557" y="686"/>
                    </a:lnTo>
                    <a:lnTo>
                      <a:pt x="557" y="678"/>
                    </a:lnTo>
                    <a:lnTo>
                      <a:pt x="552" y="678"/>
                    </a:lnTo>
                    <a:lnTo>
                      <a:pt x="543" y="674"/>
                    </a:lnTo>
                    <a:lnTo>
                      <a:pt x="541" y="670"/>
                    </a:lnTo>
                    <a:lnTo>
                      <a:pt x="541" y="663"/>
                    </a:lnTo>
                    <a:lnTo>
                      <a:pt x="543" y="659"/>
                    </a:lnTo>
                    <a:lnTo>
                      <a:pt x="544" y="658"/>
                    </a:lnTo>
                    <a:lnTo>
                      <a:pt x="546" y="655"/>
                    </a:lnTo>
                    <a:lnTo>
                      <a:pt x="546" y="652"/>
                    </a:lnTo>
                    <a:lnTo>
                      <a:pt x="543" y="645"/>
                    </a:lnTo>
                    <a:lnTo>
                      <a:pt x="538" y="642"/>
                    </a:lnTo>
                    <a:lnTo>
                      <a:pt x="533" y="641"/>
                    </a:lnTo>
                    <a:lnTo>
                      <a:pt x="530" y="638"/>
                    </a:lnTo>
                    <a:lnTo>
                      <a:pt x="525" y="636"/>
                    </a:lnTo>
                    <a:lnTo>
                      <a:pt x="524" y="634"/>
                    </a:lnTo>
                    <a:lnTo>
                      <a:pt x="521" y="630"/>
                    </a:lnTo>
                    <a:lnTo>
                      <a:pt x="519" y="622"/>
                    </a:lnTo>
                    <a:lnTo>
                      <a:pt x="519" y="614"/>
                    </a:lnTo>
                    <a:lnTo>
                      <a:pt x="516" y="608"/>
                    </a:lnTo>
                    <a:lnTo>
                      <a:pt x="511" y="606"/>
                    </a:lnTo>
                    <a:lnTo>
                      <a:pt x="507" y="608"/>
                    </a:lnTo>
                    <a:lnTo>
                      <a:pt x="497" y="613"/>
                    </a:lnTo>
                    <a:lnTo>
                      <a:pt x="492" y="614"/>
                    </a:lnTo>
                    <a:lnTo>
                      <a:pt x="475" y="613"/>
                    </a:lnTo>
                    <a:lnTo>
                      <a:pt x="464" y="608"/>
                    </a:lnTo>
                    <a:lnTo>
                      <a:pt x="455" y="602"/>
                    </a:lnTo>
                    <a:lnTo>
                      <a:pt x="449" y="592"/>
                    </a:lnTo>
                    <a:lnTo>
                      <a:pt x="446" y="584"/>
                    </a:lnTo>
                    <a:lnTo>
                      <a:pt x="442" y="574"/>
                    </a:lnTo>
                    <a:lnTo>
                      <a:pt x="439" y="566"/>
                    </a:lnTo>
                    <a:lnTo>
                      <a:pt x="431" y="563"/>
                    </a:lnTo>
                    <a:lnTo>
                      <a:pt x="417" y="564"/>
                    </a:lnTo>
                    <a:lnTo>
                      <a:pt x="403" y="569"/>
                    </a:lnTo>
                    <a:lnTo>
                      <a:pt x="389" y="570"/>
                    </a:lnTo>
                    <a:lnTo>
                      <a:pt x="383" y="570"/>
                    </a:lnTo>
                    <a:lnTo>
                      <a:pt x="377" y="567"/>
                    </a:lnTo>
                    <a:lnTo>
                      <a:pt x="372" y="566"/>
                    </a:lnTo>
                    <a:lnTo>
                      <a:pt x="367" y="563"/>
                    </a:lnTo>
                    <a:lnTo>
                      <a:pt x="352" y="563"/>
                    </a:lnTo>
                    <a:lnTo>
                      <a:pt x="352" y="572"/>
                    </a:lnTo>
                    <a:lnTo>
                      <a:pt x="353" y="574"/>
                    </a:lnTo>
                    <a:lnTo>
                      <a:pt x="355" y="577"/>
                    </a:lnTo>
                    <a:lnTo>
                      <a:pt x="356" y="578"/>
                    </a:lnTo>
                    <a:lnTo>
                      <a:pt x="356" y="583"/>
                    </a:lnTo>
                    <a:lnTo>
                      <a:pt x="355" y="586"/>
                    </a:lnTo>
                    <a:lnTo>
                      <a:pt x="352" y="588"/>
                    </a:lnTo>
                    <a:lnTo>
                      <a:pt x="350" y="588"/>
                    </a:lnTo>
                    <a:lnTo>
                      <a:pt x="344" y="584"/>
                    </a:lnTo>
                    <a:lnTo>
                      <a:pt x="341" y="581"/>
                    </a:lnTo>
                    <a:lnTo>
                      <a:pt x="338" y="580"/>
                    </a:lnTo>
                    <a:lnTo>
                      <a:pt x="336" y="580"/>
                    </a:lnTo>
                    <a:lnTo>
                      <a:pt x="334" y="583"/>
                    </a:lnTo>
                    <a:lnTo>
                      <a:pt x="334" y="588"/>
                    </a:lnTo>
                    <a:lnTo>
                      <a:pt x="336" y="591"/>
                    </a:lnTo>
                    <a:lnTo>
                      <a:pt x="336" y="594"/>
                    </a:lnTo>
                    <a:lnTo>
                      <a:pt x="338" y="595"/>
                    </a:lnTo>
                    <a:lnTo>
                      <a:pt x="328" y="597"/>
                    </a:lnTo>
                    <a:lnTo>
                      <a:pt x="317" y="599"/>
                    </a:lnTo>
                    <a:lnTo>
                      <a:pt x="309" y="603"/>
                    </a:lnTo>
                    <a:lnTo>
                      <a:pt x="306" y="609"/>
                    </a:lnTo>
                    <a:lnTo>
                      <a:pt x="306" y="619"/>
                    </a:lnTo>
                    <a:lnTo>
                      <a:pt x="305" y="627"/>
                    </a:lnTo>
                    <a:lnTo>
                      <a:pt x="302" y="636"/>
                    </a:lnTo>
                    <a:lnTo>
                      <a:pt x="294" y="641"/>
                    </a:lnTo>
                    <a:lnTo>
                      <a:pt x="283" y="644"/>
                    </a:lnTo>
                    <a:lnTo>
                      <a:pt x="272" y="642"/>
                    </a:lnTo>
                    <a:lnTo>
                      <a:pt x="264" y="641"/>
                    </a:lnTo>
                    <a:lnTo>
                      <a:pt x="250" y="641"/>
                    </a:lnTo>
                    <a:lnTo>
                      <a:pt x="245" y="639"/>
                    </a:lnTo>
                    <a:lnTo>
                      <a:pt x="234" y="639"/>
                    </a:lnTo>
                    <a:lnTo>
                      <a:pt x="231" y="638"/>
                    </a:lnTo>
                    <a:lnTo>
                      <a:pt x="228" y="634"/>
                    </a:lnTo>
                    <a:lnTo>
                      <a:pt x="220" y="638"/>
                    </a:lnTo>
                    <a:lnTo>
                      <a:pt x="214" y="642"/>
                    </a:lnTo>
                    <a:lnTo>
                      <a:pt x="206" y="649"/>
                    </a:lnTo>
                    <a:lnTo>
                      <a:pt x="197" y="650"/>
                    </a:lnTo>
                    <a:lnTo>
                      <a:pt x="189" y="647"/>
                    </a:lnTo>
                    <a:lnTo>
                      <a:pt x="176" y="638"/>
                    </a:lnTo>
                    <a:lnTo>
                      <a:pt x="167" y="634"/>
                    </a:lnTo>
                    <a:lnTo>
                      <a:pt x="164" y="634"/>
                    </a:lnTo>
                    <a:lnTo>
                      <a:pt x="162" y="636"/>
                    </a:lnTo>
                    <a:lnTo>
                      <a:pt x="161" y="636"/>
                    </a:lnTo>
                    <a:lnTo>
                      <a:pt x="158" y="638"/>
                    </a:lnTo>
                    <a:lnTo>
                      <a:pt x="156" y="638"/>
                    </a:lnTo>
                    <a:lnTo>
                      <a:pt x="148" y="634"/>
                    </a:lnTo>
                    <a:lnTo>
                      <a:pt x="139" y="625"/>
                    </a:lnTo>
                    <a:lnTo>
                      <a:pt x="130" y="617"/>
                    </a:lnTo>
                    <a:lnTo>
                      <a:pt x="120" y="613"/>
                    </a:lnTo>
                    <a:lnTo>
                      <a:pt x="115" y="613"/>
                    </a:lnTo>
                    <a:lnTo>
                      <a:pt x="112" y="616"/>
                    </a:lnTo>
                    <a:lnTo>
                      <a:pt x="109" y="617"/>
                    </a:lnTo>
                    <a:lnTo>
                      <a:pt x="106" y="624"/>
                    </a:lnTo>
                    <a:lnTo>
                      <a:pt x="103" y="625"/>
                    </a:lnTo>
                    <a:lnTo>
                      <a:pt x="101" y="628"/>
                    </a:lnTo>
                    <a:lnTo>
                      <a:pt x="97" y="628"/>
                    </a:lnTo>
                    <a:lnTo>
                      <a:pt x="89" y="627"/>
                    </a:lnTo>
                    <a:lnTo>
                      <a:pt x="75" y="624"/>
                    </a:lnTo>
                    <a:lnTo>
                      <a:pt x="59" y="620"/>
                    </a:lnTo>
                    <a:lnTo>
                      <a:pt x="47" y="616"/>
                    </a:lnTo>
                    <a:lnTo>
                      <a:pt x="39" y="613"/>
                    </a:lnTo>
                    <a:lnTo>
                      <a:pt x="36" y="606"/>
                    </a:lnTo>
                    <a:lnTo>
                      <a:pt x="34" y="597"/>
                    </a:lnTo>
                    <a:lnTo>
                      <a:pt x="34" y="588"/>
                    </a:lnTo>
                    <a:lnTo>
                      <a:pt x="31" y="580"/>
                    </a:lnTo>
                    <a:lnTo>
                      <a:pt x="25" y="574"/>
                    </a:lnTo>
                    <a:lnTo>
                      <a:pt x="14" y="570"/>
                    </a:lnTo>
                    <a:lnTo>
                      <a:pt x="0" y="320"/>
                    </a:lnTo>
                    <a:lnTo>
                      <a:pt x="3" y="317"/>
                    </a:lnTo>
                    <a:lnTo>
                      <a:pt x="9" y="309"/>
                    </a:lnTo>
                    <a:lnTo>
                      <a:pt x="20" y="295"/>
                    </a:lnTo>
                    <a:lnTo>
                      <a:pt x="36" y="277"/>
                    </a:lnTo>
                    <a:lnTo>
                      <a:pt x="53" y="253"/>
                    </a:lnTo>
                    <a:lnTo>
                      <a:pt x="73" y="227"/>
                    </a:lnTo>
                    <a:lnTo>
                      <a:pt x="95" y="195"/>
                    </a:lnTo>
                    <a:lnTo>
                      <a:pt x="119" y="161"/>
                    </a:lnTo>
                    <a:lnTo>
                      <a:pt x="144" y="123"/>
                    </a:lnTo>
                    <a:lnTo>
                      <a:pt x="169" y="84"/>
                    </a:lnTo>
                    <a:lnTo>
                      <a:pt x="194" y="44"/>
                    </a:lnTo>
                    <a:lnTo>
                      <a:pt x="219" y="0"/>
                    </a:lnTo>
                    <a:close/>
                  </a:path>
                </a:pathLst>
              </a:custGeom>
              <a:grpFill/>
              <a:ln w="6350" cmpd="sng">
                <a:solidFill>
                  <a:schemeClr val="bg2"/>
                </a:solidFill>
                <a:round/>
                <a:headEnd/>
                <a:tailEnd/>
              </a:ln>
            </p:spPr>
            <p:txBody>
              <a:bodyPr/>
              <a:lstStyle/>
              <a:p>
                <a:endParaRPr lang="en-US"/>
              </a:p>
            </p:txBody>
          </p:sp>
          <p:sp>
            <p:nvSpPr>
              <p:cNvPr id="22" name="Freeform 21"/>
              <p:cNvSpPr>
                <a:spLocks/>
              </p:cNvSpPr>
              <p:nvPr/>
            </p:nvSpPr>
            <p:spPr bwMode="gray">
              <a:xfrm>
                <a:off x="3051175" y="2095500"/>
                <a:ext cx="330200" cy="655637"/>
              </a:xfrm>
              <a:custGeom>
                <a:avLst/>
                <a:gdLst/>
                <a:ahLst/>
                <a:cxnLst>
                  <a:cxn ang="0">
                    <a:pos x="111" y="0"/>
                  </a:cxn>
                  <a:cxn ang="0">
                    <a:pos x="115" y="0"/>
                  </a:cxn>
                  <a:cxn ang="0">
                    <a:pos x="129" y="3"/>
                  </a:cxn>
                  <a:cxn ang="0">
                    <a:pos x="150" y="5"/>
                  </a:cxn>
                  <a:cxn ang="0">
                    <a:pos x="178" y="8"/>
                  </a:cxn>
                  <a:cxn ang="0">
                    <a:pos x="209" y="13"/>
                  </a:cxn>
                  <a:cxn ang="0">
                    <a:pos x="242" y="16"/>
                  </a:cxn>
                  <a:cxn ang="0">
                    <a:pos x="278" y="19"/>
                  </a:cxn>
                  <a:cxn ang="0">
                    <a:pos x="312" y="22"/>
                  </a:cxn>
                  <a:cxn ang="0">
                    <a:pos x="345" y="25"/>
                  </a:cxn>
                  <a:cxn ang="0">
                    <a:pos x="375" y="27"/>
                  </a:cxn>
                  <a:cxn ang="0">
                    <a:pos x="400" y="27"/>
                  </a:cxn>
                  <a:cxn ang="0">
                    <a:pos x="395" y="389"/>
                  </a:cxn>
                  <a:cxn ang="0">
                    <a:pos x="414" y="825"/>
                  </a:cxn>
                  <a:cxn ang="0">
                    <a:pos x="372" y="825"/>
                  </a:cxn>
                  <a:cxn ang="0">
                    <a:pos x="341" y="824"/>
                  </a:cxn>
                  <a:cxn ang="0">
                    <a:pos x="305" y="824"/>
                  </a:cxn>
                  <a:cxn ang="0">
                    <a:pos x="262" y="821"/>
                  </a:cxn>
                  <a:cxn ang="0">
                    <a:pos x="215" y="819"/>
                  </a:cxn>
                  <a:cxn ang="0">
                    <a:pos x="164" y="816"/>
                  </a:cxn>
                  <a:cxn ang="0">
                    <a:pos x="111" y="811"/>
                  </a:cxn>
                  <a:cxn ang="0">
                    <a:pos x="56" y="805"/>
                  </a:cxn>
                  <a:cxn ang="0">
                    <a:pos x="0" y="797"/>
                  </a:cxn>
                  <a:cxn ang="0">
                    <a:pos x="0" y="793"/>
                  </a:cxn>
                  <a:cxn ang="0">
                    <a:pos x="3" y="777"/>
                  </a:cxn>
                  <a:cxn ang="0">
                    <a:pos x="6" y="752"/>
                  </a:cxn>
                  <a:cxn ang="0">
                    <a:pos x="9" y="721"/>
                  </a:cxn>
                  <a:cxn ang="0">
                    <a:pos x="15" y="683"/>
                  </a:cxn>
                  <a:cxn ang="0">
                    <a:pos x="21" y="638"/>
                  </a:cxn>
                  <a:cxn ang="0">
                    <a:pos x="28" y="589"/>
                  </a:cxn>
                  <a:cxn ang="0">
                    <a:pos x="36" y="538"/>
                  </a:cxn>
                  <a:cxn ang="0">
                    <a:pos x="43" y="483"/>
                  </a:cxn>
                  <a:cxn ang="0">
                    <a:pos x="51" y="427"/>
                  </a:cxn>
                  <a:cxn ang="0">
                    <a:pos x="59" y="369"/>
                  </a:cxn>
                  <a:cxn ang="0">
                    <a:pos x="67" y="313"/>
                  </a:cxn>
                  <a:cxn ang="0">
                    <a:pos x="75" y="258"/>
                  </a:cxn>
                  <a:cxn ang="0">
                    <a:pos x="81" y="206"/>
                  </a:cxn>
                  <a:cxn ang="0">
                    <a:pos x="89" y="158"/>
                  </a:cxn>
                  <a:cxn ang="0">
                    <a:pos x="95" y="114"/>
                  </a:cxn>
                  <a:cxn ang="0">
                    <a:pos x="100" y="75"/>
                  </a:cxn>
                  <a:cxn ang="0">
                    <a:pos x="104" y="44"/>
                  </a:cxn>
                  <a:cxn ang="0">
                    <a:pos x="108" y="20"/>
                  </a:cxn>
                  <a:cxn ang="0">
                    <a:pos x="111" y="5"/>
                  </a:cxn>
                  <a:cxn ang="0">
                    <a:pos x="111" y="0"/>
                  </a:cxn>
                </a:cxnLst>
                <a:rect l="0" t="0" r="r" b="b"/>
                <a:pathLst>
                  <a:path w="414" h="825">
                    <a:moveTo>
                      <a:pt x="111" y="0"/>
                    </a:moveTo>
                    <a:lnTo>
                      <a:pt x="115" y="0"/>
                    </a:lnTo>
                    <a:lnTo>
                      <a:pt x="129" y="3"/>
                    </a:lnTo>
                    <a:lnTo>
                      <a:pt x="150" y="5"/>
                    </a:lnTo>
                    <a:lnTo>
                      <a:pt x="178" y="8"/>
                    </a:lnTo>
                    <a:lnTo>
                      <a:pt x="209" y="13"/>
                    </a:lnTo>
                    <a:lnTo>
                      <a:pt x="242" y="16"/>
                    </a:lnTo>
                    <a:lnTo>
                      <a:pt x="278" y="19"/>
                    </a:lnTo>
                    <a:lnTo>
                      <a:pt x="312" y="22"/>
                    </a:lnTo>
                    <a:lnTo>
                      <a:pt x="345" y="25"/>
                    </a:lnTo>
                    <a:lnTo>
                      <a:pt x="375" y="27"/>
                    </a:lnTo>
                    <a:lnTo>
                      <a:pt x="400" y="27"/>
                    </a:lnTo>
                    <a:lnTo>
                      <a:pt x="395" y="389"/>
                    </a:lnTo>
                    <a:lnTo>
                      <a:pt x="414" y="825"/>
                    </a:lnTo>
                    <a:lnTo>
                      <a:pt x="372" y="825"/>
                    </a:lnTo>
                    <a:lnTo>
                      <a:pt x="341" y="824"/>
                    </a:lnTo>
                    <a:lnTo>
                      <a:pt x="305" y="824"/>
                    </a:lnTo>
                    <a:lnTo>
                      <a:pt x="262" y="821"/>
                    </a:lnTo>
                    <a:lnTo>
                      <a:pt x="215" y="819"/>
                    </a:lnTo>
                    <a:lnTo>
                      <a:pt x="164" y="816"/>
                    </a:lnTo>
                    <a:lnTo>
                      <a:pt x="111" y="811"/>
                    </a:lnTo>
                    <a:lnTo>
                      <a:pt x="56" y="805"/>
                    </a:lnTo>
                    <a:lnTo>
                      <a:pt x="0" y="797"/>
                    </a:lnTo>
                    <a:lnTo>
                      <a:pt x="0" y="793"/>
                    </a:lnTo>
                    <a:lnTo>
                      <a:pt x="3" y="777"/>
                    </a:lnTo>
                    <a:lnTo>
                      <a:pt x="6" y="752"/>
                    </a:lnTo>
                    <a:lnTo>
                      <a:pt x="9" y="721"/>
                    </a:lnTo>
                    <a:lnTo>
                      <a:pt x="15" y="683"/>
                    </a:lnTo>
                    <a:lnTo>
                      <a:pt x="21" y="638"/>
                    </a:lnTo>
                    <a:lnTo>
                      <a:pt x="28" y="589"/>
                    </a:lnTo>
                    <a:lnTo>
                      <a:pt x="36" y="538"/>
                    </a:lnTo>
                    <a:lnTo>
                      <a:pt x="43" y="483"/>
                    </a:lnTo>
                    <a:lnTo>
                      <a:pt x="51" y="427"/>
                    </a:lnTo>
                    <a:lnTo>
                      <a:pt x="59" y="369"/>
                    </a:lnTo>
                    <a:lnTo>
                      <a:pt x="67" y="313"/>
                    </a:lnTo>
                    <a:lnTo>
                      <a:pt x="75" y="258"/>
                    </a:lnTo>
                    <a:lnTo>
                      <a:pt x="81" y="206"/>
                    </a:lnTo>
                    <a:lnTo>
                      <a:pt x="89" y="158"/>
                    </a:lnTo>
                    <a:lnTo>
                      <a:pt x="95" y="114"/>
                    </a:lnTo>
                    <a:lnTo>
                      <a:pt x="100" y="75"/>
                    </a:lnTo>
                    <a:lnTo>
                      <a:pt x="104" y="44"/>
                    </a:lnTo>
                    <a:lnTo>
                      <a:pt x="108" y="20"/>
                    </a:lnTo>
                    <a:lnTo>
                      <a:pt x="111" y="5"/>
                    </a:lnTo>
                    <a:lnTo>
                      <a:pt x="111" y="0"/>
                    </a:lnTo>
                    <a:close/>
                  </a:path>
                </a:pathLst>
              </a:custGeom>
              <a:grpFill/>
              <a:ln w="6350" cmpd="sng">
                <a:solidFill>
                  <a:schemeClr val="bg2"/>
                </a:solidFill>
                <a:round/>
                <a:headEnd/>
                <a:tailEnd/>
              </a:ln>
            </p:spPr>
            <p:txBody>
              <a:bodyPr/>
              <a:lstStyle/>
              <a:p>
                <a:endParaRPr lang="en-US"/>
              </a:p>
            </p:txBody>
          </p:sp>
          <p:sp>
            <p:nvSpPr>
              <p:cNvPr id="23" name="Freeform 22"/>
              <p:cNvSpPr>
                <a:spLocks/>
              </p:cNvSpPr>
              <p:nvPr/>
            </p:nvSpPr>
            <p:spPr bwMode="gray">
              <a:xfrm>
                <a:off x="2747962" y="2030413"/>
                <a:ext cx="392112" cy="698500"/>
              </a:xfrm>
              <a:custGeom>
                <a:avLst/>
                <a:gdLst/>
                <a:ahLst/>
                <a:cxnLst>
                  <a:cxn ang="0">
                    <a:pos x="134" y="1"/>
                  </a:cxn>
                  <a:cxn ang="0">
                    <a:pos x="189" y="15"/>
                  </a:cxn>
                  <a:cxn ang="0">
                    <a:pos x="249" y="31"/>
                  </a:cxn>
                  <a:cxn ang="0">
                    <a:pos x="319" y="48"/>
                  </a:cxn>
                  <a:cxn ang="0">
                    <a:pos x="388" y="65"/>
                  </a:cxn>
                  <a:cxn ang="0">
                    <a:pos x="449" y="76"/>
                  </a:cxn>
                  <a:cxn ang="0">
                    <a:pos x="493" y="83"/>
                  </a:cxn>
                  <a:cxn ang="0">
                    <a:pos x="490" y="103"/>
                  </a:cxn>
                  <a:cxn ang="0">
                    <a:pos x="482" y="158"/>
                  </a:cxn>
                  <a:cxn ang="0">
                    <a:pos x="471" y="240"/>
                  </a:cxn>
                  <a:cxn ang="0">
                    <a:pos x="457" y="341"/>
                  </a:cxn>
                  <a:cxn ang="0">
                    <a:pos x="425" y="564"/>
                  </a:cxn>
                  <a:cxn ang="0">
                    <a:pos x="410" y="672"/>
                  </a:cxn>
                  <a:cxn ang="0">
                    <a:pos x="397" y="764"/>
                  </a:cxn>
                  <a:cxn ang="0">
                    <a:pos x="388" y="833"/>
                  </a:cxn>
                  <a:cxn ang="0">
                    <a:pos x="382" y="874"/>
                  </a:cxn>
                  <a:cxn ang="0">
                    <a:pos x="377" y="878"/>
                  </a:cxn>
                  <a:cxn ang="0">
                    <a:pos x="344" y="874"/>
                  </a:cxn>
                  <a:cxn ang="0">
                    <a:pos x="263" y="859"/>
                  </a:cxn>
                  <a:cxn ang="0">
                    <a:pos x="206" y="850"/>
                  </a:cxn>
                  <a:cxn ang="0">
                    <a:pos x="183" y="831"/>
                  </a:cxn>
                  <a:cxn ang="0">
                    <a:pos x="170" y="819"/>
                  </a:cxn>
                  <a:cxn ang="0">
                    <a:pos x="164" y="800"/>
                  </a:cxn>
                  <a:cxn ang="0">
                    <a:pos x="172" y="753"/>
                  </a:cxn>
                  <a:cxn ang="0">
                    <a:pos x="167" y="738"/>
                  </a:cxn>
                  <a:cxn ang="0">
                    <a:pos x="164" y="725"/>
                  </a:cxn>
                  <a:cxn ang="0">
                    <a:pos x="149" y="716"/>
                  </a:cxn>
                  <a:cxn ang="0">
                    <a:pos x="139" y="694"/>
                  </a:cxn>
                  <a:cxn ang="0">
                    <a:pos x="120" y="659"/>
                  </a:cxn>
                  <a:cxn ang="0">
                    <a:pos x="105" y="619"/>
                  </a:cxn>
                  <a:cxn ang="0">
                    <a:pos x="95" y="625"/>
                  </a:cxn>
                  <a:cxn ang="0">
                    <a:pos x="88" y="611"/>
                  </a:cxn>
                  <a:cxn ang="0">
                    <a:pos x="83" y="587"/>
                  </a:cxn>
                  <a:cxn ang="0">
                    <a:pos x="67" y="578"/>
                  </a:cxn>
                  <a:cxn ang="0">
                    <a:pos x="56" y="569"/>
                  </a:cxn>
                  <a:cxn ang="0">
                    <a:pos x="50" y="530"/>
                  </a:cxn>
                  <a:cxn ang="0">
                    <a:pos x="39" y="506"/>
                  </a:cxn>
                  <a:cxn ang="0">
                    <a:pos x="34" y="495"/>
                  </a:cxn>
                  <a:cxn ang="0">
                    <a:pos x="30" y="498"/>
                  </a:cxn>
                  <a:cxn ang="0">
                    <a:pos x="19" y="489"/>
                  </a:cxn>
                  <a:cxn ang="0">
                    <a:pos x="6" y="469"/>
                  </a:cxn>
                  <a:cxn ang="0">
                    <a:pos x="0" y="455"/>
                  </a:cxn>
                  <a:cxn ang="0">
                    <a:pos x="8" y="453"/>
                  </a:cxn>
                  <a:cxn ang="0">
                    <a:pos x="3" y="439"/>
                  </a:cxn>
                  <a:cxn ang="0">
                    <a:pos x="130" y="0"/>
                  </a:cxn>
                </a:cxnLst>
                <a:rect l="0" t="0" r="r" b="b"/>
                <a:pathLst>
                  <a:path w="493" h="878">
                    <a:moveTo>
                      <a:pt x="130" y="0"/>
                    </a:moveTo>
                    <a:lnTo>
                      <a:pt x="134" y="1"/>
                    </a:lnTo>
                    <a:lnTo>
                      <a:pt x="145" y="4"/>
                    </a:lnTo>
                    <a:lnTo>
                      <a:pt x="189" y="15"/>
                    </a:lnTo>
                    <a:lnTo>
                      <a:pt x="217" y="23"/>
                    </a:lnTo>
                    <a:lnTo>
                      <a:pt x="249" y="31"/>
                    </a:lnTo>
                    <a:lnTo>
                      <a:pt x="283" y="40"/>
                    </a:lnTo>
                    <a:lnTo>
                      <a:pt x="319" y="48"/>
                    </a:lnTo>
                    <a:lnTo>
                      <a:pt x="353" y="58"/>
                    </a:lnTo>
                    <a:lnTo>
                      <a:pt x="388" y="65"/>
                    </a:lnTo>
                    <a:lnTo>
                      <a:pt x="421" y="72"/>
                    </a:lnTo>
                    <a:lnTo>
                      <a:pt x="449" y="76"/>
                    </a:lnTo>
                    <a:lnTo>
                      <a:pt x="474" y="81"/>
                    </a:lnTo>
                    <a:lnTo>
                      <a:pt x="493" y="83"/>
                    </a:lnTo>
                    <a:lnTo>
                      <a:pt x="493" y="87"/>
                    </a:lnTo>
                    <a:lnTo>
                      <a:pt x="490" y="103"/>
                    </a:lnTo>
                    <a:lnTo>
                      <a:pt x="486" y="126"/>
                    </a:lnTo>
                    <a:lnTo>
                      <a:pt x="482" y="158"/>
                    </a:lnTo>
                    <a:lnTo>
                      <a:pt x="477" y="197"/>
                    </a:lnTo>
                    <a:lnTo>
                      <a:pt x="471" y="240"/>
                    </a:lnTo>
                    <a:lnTo>
                      <a:pt x="463" y="289"/>
                    </a:lnTo>
                    <a:lnTo>
                      <a:pt x="457" y="341"/>
                    </a:lnTo>
                    <a:lnTo>
                      <a:pt x="449" y="395"/>
                    </a:lnTo>
                    <a:lnTo>
                      <a:pt x="425" y="564"/>
                    </a:lnTo>
                    <a:lnTo>
                      <a:pt x="418" y="619"/>
                    </a:lnTo>
                    <a:lnTo>
                      <a:pt x="410" y="672"/>
                    </a:lnTo>
                    <a:lnTo>
                      <a:pt x="403" y="720"/>
                    </a:lnTo>
                    <a:lnTo>
                      <a:pt x="397" y="764"/>
                    </a:lnTo>
                    <a:lnTo>
                      <a:pt x="391" y="802"/>
                    </a:lnTo>
                    <a:lnTo>
                      <a:pt x="388" y="833"/>
                    </a:lnTo>
                    <a:lnTo>
                      <a:pt x="385" y="858"/>
                    </a:lnTo>
                    <a:lnTo>
                      <a:pt x="382" y="874"/>
                    </a:lnTo>
                    <a:lnTo>
                      <a:pt x="382" y="878"/>
                    </a:lnTo>
                    <a:lnTo>
                      <a:pt x="377" y="878"/>
                    </a:lnTo>
                    <a:lnTo>
                      <a:pt x="363" y="875"/>
                    </a:lnTo>
                    <a:lnTo>
                      <a:pt x="344" y="874"/>
                    </a:lnTo>
                    <a:lnTo>
                      <a:pt x="319" y="869"/>
                    </a:lnTo>
                    <a:lnTo>
                      <a:pt x="263" y="859"/>
                    </a:lnTo>
                    <a:lnTo>
                      <a:pt x="233" y="855"/>
                    </a:lnTo>
                    <a:lnTo>
                      <a:pt x="206" y="850"/>
                    </a:lnTo>
                    <a:lnTo>
                      <a:pt x="185" y="845"/>
                    </a:lnTo>
                    <a:lnTo>
                      <a:pt x="183" y="831"/>
                    </a:lnTo>
                    <a:lnTo>
                      <a:pt x="177" y="827"/>
                    </a:lnTo>
                    <a:lnTo>
                      <a:pt x="170" y="819"/>
                    </a:lnTo>
                    <a:lnTo>
                      <a:pt x="166" y="809"/>
                    </a:lnTo>
                    <a:lnTo>
                      <a:pt x="164" y="800"/>
                    </a:lnTo>
                    <a:lnTo>
                      <a:pt x="167" y="777"/>
                    </a:lnTo>
                    <a:lnTo>
                      <a:pt x="172" y="753"/>
                    </a:lnTo>
                    <a:lnTo>
                      <a:pt x="170" y="744"/>
                    </a:lnTo>
                    <a:lnTo>
                      <a:pt x="167" y="738"/>
                    </a:lnTo>
                    <a:lnTo>
                      <a:pt x="166" y="733"/>
                    </a:lnTo>
                    <a:lnTo>
                      <a:pt x="164" y="725"/>
                    </a:lnTo>
                    <a:lnTo>
                      <a:pt x="155" y="722"/>
                    </a:lnTo>
                    <a:lnTo>
                      <a:pt x="149" y="716"/>
                    </a:lnTo>
                    <a:lnTo>
                      <a:pt x="142" y="705"/>
                    </a:lnTo>
                    <a:lnTo>
                      <a:pt x="139" y="694"/>
                    </a:lnTo>
                    <a:lnTo>
                      <a:pt x="131" y="678"/>
                    </a:lnTo>
                    <a:lnTo>
                      <a:pt x="120" y="659"/>
                    </a:lnTo>
                    <a:lnTo>
                      <a:pt x="113" y="641"/>
                    </a:lnTo>
                    <a:lnTo>
                      <a:pt x="105" y="619"/>
                    </a:lnTo>
                    <a:lnTo>
                      <a:pt x="98" y="625"/>
                    </a:lnTo>
                    <a:lnTo>
                      <a:pt x="95" y="625"/>
                    </a:lnTo>
                    <a:lnTo>
                      <a:pt x="91" y="620"/>
                    </a:lnTo>
                    <a:lnTo>
                      <a:pt x="88" y="611"/>
                    </a:lnTo>
                    <a:lnTo>
                      <a:pt x="86" y="598"/>
                    </a:lnTo>
                    <a:lnTo>
                      <a:pt x="83" y="587"/>
                    </a:lnTo>
                    <a:lnTo>
                      <a:pt x="78" y="581"/>
                    </a:lnTo>
                    <a:lnTo>
                      <a:pt x="67" y="578"/>
                    </a:lnTo>
                    <a:lnTo>
                      <a:pt x="61" y="575"/>
                    </a:lnTo>
                    <a:lnTo>
                      <a:pt x="56" y="569"/>
                    </a:lnTo>
                    <a:lnTo>
                      <a:pt x="50" y="559"/>
                    </a:lnTo>
                    <a:lnTo>
                      <a:pt x="50" y="530"/>
                    </a:lnTo>
                    <a:lnTo>
                      <a:pt x="45" y="517"/>
                    </a:lnTo>
                    <a:lnTo>
                      <a:pt x="39" y="506"/>
                    </a:lnTo>
                    <a:lnTo>
                      <a:pt x="36" y="494"/>
                    </a:lnTo>
                    <a:lnTo>
                      <a:pt x="34" y="495"/>
                    </a:lnTo>
                    <a:lnTo>
                      <a:pt x="31" y="497"/>
                    </a:lnTo>
                    <a:lnTo>
                      <a:pt x="30" y="498"/>
                    </a:lnTo>
                    <a:lnTo>
                      <a:pt x="28" y="498"/>
                    </a:lnTo>
                    <a:lnTo>
                      <a:pt x="19" y="489"/>
                    </a:lnTo>
                    <a:lnTo>
                      <a:pt x="12" y="480"/>
                    </a:lnTo>
                    <a:lnTo>
                      <a:pt x="6" y="469"/>
                    </a:lnTo>
                    <a:lnTo>
                      <a:pt x="1" y="459"/>
                    </a:lnTo>
                    <a:lnTo>
                      <a:pt x="0" y="455"/>
                    </a:lnTo>
                    <a:lnTo>
                      <a:pt x="3" y="453"/>
                    </a:lnTo>
                    <a:lnTo>
                      <a:pt x="8" y="453"/>
                    </a:lnTo>
                    <a:lnTo>
                      <a:pt x="9" y="451"/>
                    </a:lnTo>
                    <a:lnTo>
                      <a:pt x="3" y="439"/>
                    </a:lnTo>
                    <a:lnTo>
                      <a:pt x="3" y="434"/>
                    </a:lnTo>
                    <a:lnTo>
                      <a:pt x="130" y="0"/>
                    </a:lnTo>
                    <a:close/>
                  </a:path>
                </a:pathLst>
              </a:custGeom>
              <a:grpFill/>
              <a:ln w="6350" cmpd="sng">
                <a:solidFill>
                  <a:schemeClr val="bg2"/>
                </a:solidFill>
                <a:round/>
                <a:headEnd/>
                <a:tailEnd/>
              </a:ln>
            </p:spPr>
            <p:txBody>
              <a:bodyPr/>
              <a:lstStyle/>
              <a:p>
                <a:endParaRPr lang="en-US"/>
              </a:p>
            </p:txBody>
          </p:sp>
          <p:sp>
            <p:nvSpPr>
              <p:cNvPr id="24" name="Freeform 23"/>
              <p:cNvSpPr>
                <a:spLocks/>
              </p:cNvSpPr>
              <p:nvPr/>
            </p:nvSpPr>
            <p:spPr bwMode="gray">
              <a:xfrm>
                <a:off x="2349500" y="1785938"/>
                <a:ext cx="546100" cy="915987"/>
              </a:xfrm>
              <a:custGeom>
                <a:avLst/>
                <a:gdLst/>
                <a:ahLst/>
                <a:cxnLst>
                  <a:cxn ang="0">
                    <a:pos x="32" y="17"/>
                  </a:cxn>
                  <a:cxn ang="0">
                    <a:pos x="149" y="91"/>
                  </a:cxn>
                  <a:cxn ang="0">
                    <a:pos x="335" y="189"/>
                  </a:cxn>
                  <a:cxn ang="0">
                    <a:pos x="570" y="287"/>
                  </a:cxn>
                  <a:cxn ang="0">
                    <a:pos x="513" y="759"/>
                  </a:cxn>
                  <a:cxn ang="0">
                    <a:pos x="505" y="767"/>
                  </a:cxn>
                  <a:cxn ang="0">
                    <a:pos x="532" y="806"/>
                  </a:cxn>
                  <a:cxn ang="0">
                    <a:pos x="540" y="802"/>
                  </a:cxn>
                  <a:cxn ang="0">
                    <a:pos x="554" y="867"/>
                  </a:cxn>
                  <a:cxn ang="0">
                    <a:pos x="582" y="889"/>
                  </a:cxn>
                  <a:cxn ang="0">
                    <a:pos x="595" y="928"/>
                  </a:cxn>
                  <a:cxn ang="0">
                    <a:pos x="617" y="949"/>
                  </a:cxn>
                  <a:cxn ang="0">
                    <a:pos x="646" y="1013"/>
                  </a:cxn>
                  <a:cxn ang="0">
                    <a:pos x="670" y="1041"/>
                  </a:cxn>
                  <a:cxn ang="0">
                    <a:pos x="671" y="1085"/>
                  </a:cxn>
                  <a:cxn ang="0">
                    <a:pos x="681" y="1135"/>
                  </a:cxn>
                  <a:cxn ang="0">
                    <a:pos x="670" y="1150"/>
                  </a:cxn>
                  <a:cxn ang="0">
                    <a:pos x="548" y="1125"/>
                  </a:cxn>
                  <a:cxn ang="0">
                    <a:pos x="365" y="1077"/>
                  </a:cxn>
                  <a:cxn ang="0">
                    <a:pos x="266" y="1022"/>
                  </a:cxn>
                  <a:cxn ang="0">
                    <a:pos x="251" y="997"/>
                  </a:cxn>
                  <a:cxn ang="0">
                    <a:pos x="236" y="980"/>
                  </a:cxn>
                  <a:cxn ang="0">
                    <a:pos x="213" y="927"/>
                  </a:cxn>
                  <a:cxn ang="0">
                    <a:pos x="163" y="894"/>
                  </a:cxn>
                  <a:cxn ang="0">
                    <a:pos x="133" y="850"/>
                  </a:cxn>
                  <a:cxn ang="0">
                    <a:pos x="113" y="825"/>
                  </a:cxn>
                  <a:cxn ang="0">
                    <a:pos x="118" y="770"/>
                  </a:cxn>
                  <a:cxn ang="0">
                    <a:pos x="121" y="747"/>
                  </a:cxn>
                  <a:cxn ang="0">
                    <a:pos x="121" y="720"/>
                  </a:cxn>
                  <a:cxn ang="0">
                    <a:pos x="114" y="699"/>
                  </a:cxn>
                  <a:cxn ang="0">
                    <a:pos x="102" y="669"/>
                  </a:cxn>
                  <a:cxn ang="0">
                    <a:pos x="94" y="619"/>
                  </a:cxn>
                  <a:cxn ang="0">
                    <a:pos x="75" y="552"/>
                  </a:cxn>
                  <a:cxn ang="0">
                    <a:pos x="97" y="536"/>
                  </a:cxn>
                  <a:cxn ang="0">
                    <a:pos x="114" y="505"/>
                  </a:cxn>
                  <a:cxn ang="0">
                    <a:pos x="144" y="481"/>
                  </a:cxn>
                  <a:cxn ang="0">
                    <a:pos x="160" y="445"/>
                  </a:cxn>
                  <a:cxn ang="0">
                    <a:pos x="155" y="423"/>
                  </a:cxn>
                  <a:cxn ang="0">
                    <a:pos x="147" y="400"/>
                  </a:cxn>
                  <a:cxn ang="0">
                    <a:pos x="114" y="320"/>
                  </a:cxn>
                  <a:cxn ang="0">
                    <a:pos x="121" y="211"/>
                  </a:cxn>
                  <a:cxn ang="0">
                    <a:pos x="110" y="156"/>
                  </a:cxn>
                  <a:cxn ang="0">
                    <a:pos x="103" y="126"/>
                  </a:cxn>
                  <a:cxn ang="0">
                    <a:pos x="108" y="109"/>
                  </a:cxn>
                  <a:cxn ang="0">
                    <a:pos x="103" y="86"/>
                  </a:cxn>
                  <a:cxn ang="0">
                    <a:pos x="66" y="80"/>
                  </a:cxn>
                  <a:cxn ang="0">
                    <a:pos x="28" y="97"/>
                  </a:cxn>
                  <a:cxn ang="0">
                    <a:pos x="5" y="83"/>
                  </a:cxn>
                  <a:cxn ang="0">
                    <a:pos x="8" y="48"/>
                  </a:cxn>
                  <a:cxn ang="0">
                    <a:pos x="3" y="5"/>
                  </a:cxn>
                </a:cxnLst>
                <a:rect l="0" t="0" r="r" b="b"/>
                <a:pathLst>
                  <a:path w="689" h="1153">
                    <a:moveTo>
                      <a:pt x="3" y="0"/>
                    </a:moveTo>
                    <a:lnTo>
                      <a:pt x="6" y="1"/>
                    </a:lnTo>
                    <a:lnTo>
                      <a:pt x="16" y="8"/>
                    </a:lnTo>
                    <a:lnTo>
                      <a:pt x="32" y="17"/>
                    </a:lnTo>
                    <a:lnTo>
                      <a:pt x="53" y="31"/>
                    </a:lnTo>
                    <a:lnTo>
                      <a:pt x="80" y="48"/>
                    </a:lnTo>
                    <a:lnTo>
                      <a:pt x="111" y="69"/>
                    </a:lnTo>
                    <a:lnTo>
                      <a:pt x="149" y="91"/>
                    </a:lnTo>
                    <a:lnTo>
                      <a:pt x="190" y="114"/>
                    </a:lnTo>
                    <a:lnTo>
                      <a:pt x="233" y="137"/>
                    </a:lnTo>
                    <a:lnTo>
                      <a:pt x="282" y="164"/>
                    </a:lnTo>
                    <a:lnTo>
                      <a:pt x="335" y="189"/>
                    </a:lnTo>
                    <a:lnTo>
                      <a:pt x="390" y="216"/>
                    </a:lnTo>
                    <a:lnTo>
                      <a:pt x="448" y="241"/>
                    </a:lnTo>
                    <a:lnTo>
                      <a:pt x="507" y="264"/>
                    </a:lnTo>
                    <a:lnTo>
                      <a:pt x="570" y="287"/>
                    </a:lnTo>
                    <a:lnTo>
                      <a:pt x="634" y="308"/>
                    </a:lnTo>
                    <a:lnTo>
                      <a:pt x="507" y="742"/>
                    </a:lnTo>
                    <a:lnTo>
                      <a:pt x="507" y="747"/>
                    </a:lnTo>
                    <a:lnTo>
                      <a:pt x="513" y="759"/>
                    </a:lnTo>
                    <a:lnTo>
                      <a:pt x="512" y="761"/>
                    </a:lnTo>
                    <a:lnTo>
                      <a:pt x="507" y="761"/>
                    </a:lnTo>
                    <a:lnTo>
                      <a:pt x="504" y="763"/>
                    </a:lnTo>
                    <a:lnTo>
                      <a:pt x="505" y="767"/>
                    </a:lnTo>
                    <a:lnTo>
                      <a:pt x="510" y="777"/>
                    </a:lnTo>
                    <a:lnTo>
                      <a:pt x="516" y="788"/>
                    </a:lnTo>
                    <a:lnTo>
                      <a:pt x="523" y="797"/>
                    </a:lnTo>
                    <a:lnTo>
                      <a:pt x="532" y="806"/>
                    </a:lnTo>
                    <a:lnTo>
                      <a:pt x="534" y="806"/>
                    </a:lnTo>
                    <a:lnTo>
                      <a:pt x="535" y="805"/>
                    </a:lnTo>
                    <a:lnTo>
                      <a:pt x="538" y="803"/>
                    </a:lnTo>
                    <a:lnTo>
                      <a:pt x="540" y="802"/>
                    </a:lnTo>
                    <a:lnTo>
                      <a:pt x="543" y="814"/>
                    </a:lnTo>
                    <a:lnTo>
                      <a:pt x="549" y="825"/>
                    </a:lnTo>
                    <a:lnTo>
                      <a:pt x="554" y="838"/>
                    </a:lnTo>
                    <a:lnTo>
                      <a:pt x="554" y="867"/>
                    </a:lnTo>
                    <a:lnTo>
                      <a:pt x="560" y="877"/>
                    </a:lnTo>
                    <a:lnTo>
                      <a:pt x="565" y="883"/>
                    </a:lnTo>
                    <a:lnTo>
                      <a:pt x="571" y="886"/>
                    </a:lnTo>
                    <a:lnTo>
                      <a:pt x="582" y="889"/>
                    </a:lnTo>
                    <a:lnTo>
                      <a:pt x="587" y="895"/>
                    </a:lnTo>
                    <a:lnTo>
                      <a:pt x="590" y="906"/>
                    </a:lnTo>
                    <a:lnTo>
                      <a:pt x="592" y="919"/>
                    </a:lnTo>
                    <a:lnTo>
                      <a:pt x="595" y="928"/>
                    </a:lnTo>
                    <a:lnTo>
                      <a:pt x="599" y="933"/>
                    </a:lnTo>
                    <a:lnTo>
                      <a:pt x="602" y="933"/>
                    </a:lnTo>
                    <a:lnTo>
                      <a:pt x="609" y="927"/>
                    </a:lnTo>
                    <a:lnTo>
                      <a:pt x="617" y="949"/>
                    </a:lnTo>
                    <a:lnTo>
                      <a:pt x="624" y="967"/>
                    </a:lnTo>
                    <a:lnTo>
                      <a:pt x="635" y="986"/>
                    </a:lnTo>
                    <a:lnTo>
                      <a:pt x="643" y="1002"/>
                    </a:lnTo>
                    <a:lnTo>
                      <a:pt x="646" y="1013"/>
                    </a:lnTo>
                    <a:lnTo>
                      <a:pt x="653" y="1024"/>
                    </a:lnTo>
                    <a:lnTo>
                      <a:pt x="659" y="1030"/>
                    </a:lnTo>
                    <a:lnTo>
                      <a:pt x="668" y="1033"/>
                    </a:lnTo>
                    <a:lnTo>
                      <a:pt x="670" y="1041"/>
                    </a:lnTo>
                    <a:lnTo>
                      <a:pt x="671" y="1046"/>
                    </a:lnTo>
                    <a:lnTo>
                      <a:pt x="674" y="1052"/>
                    </a:lnTo>
                    <a:lnTo>
                      <a:pt x="676" y="1061"/>
                    </a:lnTo>
                    <a:lnTo>
                      <a:pt x="671" y="1085"/>
                    </a:lnTo>
                    <a:lnTo>
                      <a:pt x="668" y="1108"/>
                    </a:lnTo>
                    <a:lnTo>
                      <a:pt x="670" y="1117"/>
                    </a:lnTo>
                    <a:lnTo>
                      <a:pt x="674" y="1127"/>
                    </a:lnTo>
                    <a:lnTo>
                      <a:pt x="681" y="1135"/>
                    </a:lnTo>
                    <a:lnTo>
                      <a:pt x="687" y="1139"/>
                    </a:lnTo>
                    <a:lnTo>
                      <a:pt x="689" y="1153"/>
                    </a:lnTo>
                    <a:lnTo>
                      <a:pt x="684" y="1152"/>
                    </a:lnTo>
                    <a:lnTo>
                      <a:pt x="670" y="1150"/>
                    </a:lnTo>
                    <a:lnTo>
                      <a:pt x="649" y="1146"/>
                    </a:lnTo>
                    <a:lnTo>
                      <a:pt x="621" y="1141"/>
                    </a:lnTo>
                    <a:lnTo>
                      <a:pt x="587" y="1133"/>
                    </a:lnTo>
                    <a:lnTo>
                      <a:pt x="548" y="1125"/>
                    </a:lnTo>
                    <a:lnTo>
                      <a:pt x="505" y="1114"/>
                    </a:lnTo>
                    <a:lnTo>
                      <a:pt x="460" y="1103"/>
                    </a:lnTo>
                    <a:lnTo>
                      <a:pt x="413" y="1091"/>
                    </a:lnTo>
                    <a:lnTo>
                      <a:pt x="365" y="1077"/>
                    </a:lnTo>
                    <a:lnTo>
                      <a:pt x="316" y="1061"/>
                    </a:lnTo>
                    <a:lnTo>
                      <a:pt x="269" y="1046"/>
                    </a:lnTo>
                    <a:lnTo>
                      <a:pt x="269" y="1031"/>
                    </a:lnTo>
                    <a:lnTo>
                      <a:pt x="266" y="1022"/>
                    </a:lnTo>
                    <a:lnTo>
                      <a:pt x="260" y="1013"/>
                    </a:lnTo>
                    <a:lnTo>
                      <a:pt x="252" y="1005"/>
                    </a:lnTo>
                    <a:lnTo>
                      <a:pt x="251" y="1002"/>
                    </a:lnTo>
                    <a:lnTo>
                      <a:pt x="251" y="997"/>
                    </a:lnTo>
                    <a:lnTo>
                      <a:pt x="249" y="992"/>
                    </a:lnTo>
                    <a:lnTo>
                      <a:pt x="249" y="989"/>
                    </a:lnTo>
                    <a:lnTo>
                      <a:pt x="247" y="986"/>
                    </a:lnTo>
                    <a:lnTo>
                      <a:pt x="236" y="980"/>
                    </a:lnTo>
                    <a:lnTo>
                      <a:pt x="225" y="977"/>
                    </a:lnTo>
                    <a:lnTo>
                      <a:pt x="216" y="971"/>
                    </a:lnTo>
                    <a:lnTo>
                      <a:pt x="216" y="939"/>
                    </a:lnTo>
                    <a:lnTo>
                      <a:pt x="213" y="927"/>
                    </a:lnTo>
                    <a:lnTo>
                      <a:pt x="202" y="916"/>
                    </a:lnTo>
                    <a:lnTo>
                      <a:pt x="190" y="908"/>
                    </a:lnTo>
                    <a:lnTo>
                      <a:pt x="175" y="900"/>
                    </a:lnTo>
                    <a:lnTo>
                      <a:pt x="163" y="894"/>
                    </a:lnTo>
                    <a:lnTo>
                      <a:pt x="154" y="883"/>
                    </a:lnTo>
                    <a:lnTo>
                      <a:pt x="146" y="869"/>
                    </a:lnTo>
                    <a:lnTo>
                      <a:pt x="139" y="856"/>
                    </a:lnTo>
                    <a:lnTo>
                      <a:pt x="133" y="850"/>
                    </a:lnTo>
                    <a:lnTo>
                      <a:pt x="127" y="845"/>
                    </a:lnTo>
                    <a:lnTo>
                      <a:pt x="121" y="839"/>
                    </a:lnTo>
                    <a:lnTo>
                      <a:pt x="114" y="835"/>
                    </a:lnTo>
                    <a:lnTo>
                      <a:pt x="113" y="825"/>
                    </a:lnTo>
                    <a:lnTo>
                      <a:pt x="113" y="824"/>
                    </a:lnTo>
                    <a:lnTo>
                      <a:pt x="114" y="822"/>
                    </a:lnTo>
                    <a:lnTo>
                      <a:pt x="118" y="820"/>
                    </a:lnTo>
                    <a:lnTo>
                      <a:pt x="118" y="770"/>
                    </a:lnTo>
                    <a:lnTo>
                      <a:pt x="121" y="764"/>
                    </a:lnTo>
                    <a:lnTo>
                      <a:pt x="122" y="759"/>
                    </a:lnTo>
                    <a:lnTo>
                      <a:pt x="122" y="756"/>
                    </a:lnTo>
                    <a:lnTo>
                      <a:pt x="121" y="747"/>
                    </a:lnTo>
                    <a:lnTo>
                      <a:pt x="119" y="739"/>
                    </a:lnTo>
                    <a:lnTo>
                      <a:pt x="118" y="730"/>
                    </a:lnTo>
                    <a:lnTo>
                      <a:pt x="118" y="725"/>
                    </a:lnTo>
                    <a:lnTo>
                      <a:pt x="121" y="720"/>
                    </a:lnTo>
                    <a:lnTo>
                      <a:pt x="124" y="714"/>
                    </a:lnTo>
                    <a:lnTo>
                      <a:pt x="124" y="700"/>
                    </a:lnTo>
                    <a:lnTo>
                      <a:pt x="119" y="700"/>
                    </a:lnTo>
                    <a:lnTo>
                      <a:pt x="114" y="699"/>
                    </a:lnTo>
                    <a:lnTo>
                      <a:pt x="102" y="686"/>
                    </a:lnTo>
                    <a:lnTo>
                      <a:pt x="100" y="683"/>
                    </a:lnTo>
                    <a:lnTo>
                      <a:pt x="100" y="674"/>
                    </a:lnTo>
                    <a:lnTo>
                      <a:pt x="102" y="669"/>
                    </a:lnTo>
                    <a:lnTo>
                      <a:pt x="105" y="664"/>
                    </a:lnTo>
                    <a:lnTo>
                      <a:pt x="105" y="659"/>
                    </a:lnTo>
                    <a:lnTo>
                      <a:pt x="102" y="639"/>
                    </a:lnTo>
                    <a:lnTo>
                      <a:pt x="94" y="619"/>
                    </a:lnTo>
                    <a:lnTo>
                      <a:pt x="85" y="595"/>
                    </a:lnTo>
                    <a:lnTo>
                      <a:pt x="77" y="575"/>
                    </a:lnTo>
                    <a:lnTo>
                      <a:pt x="74" y="555"/>
                    </a:lnTo>
                    <a:lnTo>
                      <a:pt x="75" y="552"/>
                    </a:lnTo>
                    <a:lnTo>
                      <a:pt x="78" y="548"/>
                    </a:lnTo>
                    <a:lnTo>
                      <a:pt x="82" y="547"/>
                    </a:lnTo>
                    <a:lnTo>
                      <a:pt x="96" y="538"/>
                    </a:lnTo>
                    <a:lnTo>
                      <a:pt x="97" y="536"/>
                    </a:lnTo>
                    <a:lnTo>
                      <a:pt x="100" y="530"/>
                    </a:lnTo>
                    <a:lnTo>
                      <a:pt x="102" y="525"/>
                    </a:lnTo>
                    <a:lnTo>
                      <a:pt x="108" y="513"/>
                    </a:lnTo>
                    <a:lnTo>
                      <a:pt x="114" y="505"/>
                    </a:lnTo>
                    <a:lnTo>
                      <a:pt x="125" y="498"/>
                    </a:lnTo>
                    <a:lnTo>
                      <a:pt x="135" y="492"/>
                    </a:lnTo>
                    <a:lnTo>
                      <a:pt x="143" y="486"/>
                    </a:lnTo>
                    <a:lnTo>
                      <a:pt x="144" y="481"/>
                    </a:lnTo>
                    <a:lnTo>
                      <a:pt x="144" y="466"/>
                    </a:lnTo>
                    <a:lnTo>
                      <a:pt x="149" y="458"/>
                    </a:lnTo>
                    <a:lnTo>
                      <a:pt x="155" y="452"/>
                    </a:lnTo>
                    <a:lnTo>
                      <a:pt x="160" y="445"/>
                    </a:lnTo>
                    <a:lnTo>
                      <a:pt x="161" y="436"/>
                    </a:lnTo>
                    <a:lnTo>
                      <a:pt x="160" y="431"/>
                    </a:lnTo>
                    <a:lnTo>
                      <a:pt x="158" y="428"/>
                    </a:lnTo>
                    <a:lnTo>
                      <a:pt x="155" y="423"/>
                    </a:lnTo>
                    <a:lnTo>
                      <a:pt x="150" y="419"/>
                    </a:lnTo>
                    <a:lnTo>
                      <a:pt x="149" y="416"/>
                    </a:lnTo>
                    <a:lnTo>
                      <a:pt x="149" y="403"/>
                    </a:lnTo>
                    <a:lnTo>
                      <a:pt x="147" y="400"/>
                    </a:lnTo>
                    <a:lnTo>
                      <a:pt x="129" y="381"/>
                    </a:lnTo>
                    <a:lnTo>
                      <a:pt x="119" y="370"/>
                    </a:lnTo>
                    <a:lnTo>
                      <a:pt x="114" y="359"/>
                    </a:lnTo>
                    <a:lnTo>
                      <a:pt x="114" y="320"/>
                    </a:lnTo>
                    <a:lnTo>
                      <a:pt x="116" y="311"/>
                    </a:lnTo>
                    <a:lnTo>
                      <a:pt x="119" y="300"/>
                    </a:lnTo>
                    <a:lnTo>
                      <a:pt x="121" y="289"/>
                    </a:lnTo>
                    <a:lnTo>
                      <a:pt x="121" y="211"/>
                    </a:lnTo>
                    <a:lnTo>
                      <a:pt x="119" y="195"/>
                    </a:lnTo>
                    <a:lnTo>
                      <a:pt x="114" y="183"/>
                    </a:lnTo>
                    <a:lnTo>
                      <a:pt x="111" y="167"/>
                    </a:lnTo>
                    <a:lnTo>
                      <a:pt x="110" y="156"/>
                    </a:lnTo>
                    <a:lnTo>
                      <a:pt x="111" y="145"/>
                    </a:lnTo>
                    <a:lnTo>
                      <a:pt x="110" y="134"/>
                    </a:lnTo>
                    <a:lnTo>
                      <a:pt x="108" y="131"/>
                    </a:lnTo>
                    <a:lnTo>
                      <a:pt x="103" y="126"/>
                    </a:lnTo>
                    <a:lnTo>
                      <a:pt x="102" y="123"/>
                    </a:lnTo>
                    <a:lnTo>
                      <a:pt x="102" y="117"/>
                    </a:lnTo>
                    <a:lnTo>
                      <a:pt x="107" y="112"/>
                    </a:lnTo>
                    <a:lnTo>
                      <a:pt x="108" y="109"/>
                    </a:lnTo>
                    <a:lnTo>
                      <a:pt x="111" y="106"/>
                    </a:lnTo>
                    <a:lnTo>
                      <a:pt x="111" y="103"/>
                    </a:lnTo>
                    <a:lnTo>
                      <a:pt x="110" y="92"/>
                    </a:lnTo>
                    <a:lnTo>
                      <a:pt x="103" y="86"/>
                    </a:lnTo>
                    <a:lnTo>
                      <a:pt x="94" y="81"/>
                    </a:lnTo>
                    <a:lnTo>
                      <a:pt x="85" y="78"/>
                    </a:lnTo>
                    <a:lnTo>
                      <a:pt x="74" y="78"/>
                    </a:lnTo>
                    <a:lnTo>
                      <a:pt x="66" y="80"/>
                    </a:lnTo>
                    <a:lnTo>
                      <a:pt x="58" y="84"/>
                    </a:lnTo>
                    <a:lnTo>
                      <a:pt x="50" y="91"/>
                    </a:lnTo>
                    <a:lnTo>
                      <a:pt x="41" y="95"/>
                    </a:lnTo>
                    <a:lnTo>
                      <a:pt x="28" y="97"/>
                    </a:lnTo>
                    <a:lnTo>
                      <a:pt x="14" y="97"/>
                    </a:lnTo>
                    <a:lnTo>
                      <a:pt x="10" y="95"/>
                    </a:lnTo>
                    <a:lnTo>
                      <a:pt x="5" y="91"/>
                    </a:lnTo>
                    <a:lnTo>
                      <a:pt x="5" y="83"/>
                    </a:lnTo>
                    <a:lnTo>
                      <a:pt x="6" y="78"/>
                    </a:lnTo>
                    <a:lnTo>
                      <a:pt x="11" y="69"/>
                    </a:lnTo>
                    <a:lnTo>
                      <a:pt x="11" y="66"/>
                    </a:lnTo>
                    <a:lnTo>
                      <a:pt x="8" y="48"/>
                    </a:lnTo>
                    <a:lnTo>
                      <a:pt x="3" y="31"/>
                    </a:lnTo>
                    <a:lnTo>
                      <a:pt x="0" y="14"/>
                    </a:lnTo>
                    <a:lnTo>
                      <a:pt x="0" y="11"/>
                    </a:lnTo>
                    <a:lnTo>
                      <a:pt x="3" y="5"/>
                    </a:lnTo>
                    <a:lnTo>
                      <a:pt x="3" y="0"/>
                    </a:lnTo>
                    <a:close/>
                  </a:path>
                </a:pathLst>
              </a:custGeom>
              <a:grpFill/>
              <a:ln w="6350" cmpd="sng">
                <a:solidFill>
                  <a:schemeClr val="bg2"/>
                </a:solidFill>
                <a:round/>
                <a:headEnd/>
                <a:tailEnd/>
              </a:ln>
            </p:spPr>
            <p:txBody>
              <a:bodyPr/>
              <a:lstStyle/>
              <a:p>
                <a:endParaRPr lang="en-US"/>
              </a:p>
            </p:txBody>
          </p:sp>
          <p:sp>
            <p:nvSpPr>
              <p:cNvPr id="25" name="Freeform 24"/>
              <p:cNvSpPr>
                <a:spLocks noEditPoints="1"/>
              </p:cNvSpPr>
              <p:nvPr/>
            </p:nvSpPr>
            <p:spPr bwMode="gray">
              <a:xfrm>
                <a:off x="3365500" y="2109788"/>
                <a:ext cx="403225" cy="641350"/>
              </a:xfrm>
              <a:custGeom>
                <a:avLst/>
                <a:gdLst/>
                <a:ahLst/>
                <a:cxnLst>
                  <a:cxn ang="0">
                    <a:pos x="260" y="2"/>
                  </a:cxn>
                  <a:cxn ang="0">
                    <a:pos x="260" y="17"/>
                  </a:cxn>
                  <a:cxn ang="0">
                    <a:pos x="262" y="30"/>
                  </a:cxn>
                  <a:cxn ang="0">
                    <a:pos x="265" y="41"/>
                  </a:cxn>
                  <a:cxn ang="0">
                    <a:pos x="266" y="55"/>
                  </a:cxn>
                  <a:cxn ang="0">
                    <a:pos x="266" y="77"/>
                  </a:cxn>
                  <a:cxn ang="0">
                    <a:pos x="269" y="78"/>
                  </a:cxn>
                  <a:cxn ang="0">
                    <a:pos x="273" y="82"/>
                  </a:cxn>
                  <a:cxn ang="0">
                    <a:pos x="276" y="83"/>
                  </a:cxn>
                  <a:cxn ang="0">
                    <a:pos x="282" y="89"/>
                  </a:cxn>
                  <a:cxn ang="0">
                    <a:pos x="285" y="91"/>
                  </a:cxn>
                  <a:cxn ang="0">
                    <a:pos x="287" y="91"/>
                  </a:cxn>
                  <a:cxn ang="0">
                    <a:pos x="304" y="89"/>
                  </a:cxn>
                  <a:cxn ang="0">
                    <a:pos x="318" y="88"/>
                  </a:cxn>
                  <a:cxn ang="0">
                    <a:pos x="329" y="91"/>
                  </a:cxn>
                  <a:cxn ang="0">
                    <a:pos x="335" y="111"/>
                  </a:cxn>
                  <a:cxn ang="0">
                    <a:pos x="344" y="128"/>
                  </a:cxn>
                  <a:cxn ang="0">
                    <a:pos x="360" y="163"/>
                  </a:cxn>
                  <a:cxn ang="0">
                    <a:pos x="366" y="183"/>
                  </a:cxn>
                  <a:cxn ang="0">
                    <a:pos x="368" y="207"/>
                  </a:cxn>
                  <a:cxn ang="0">
                    <a:pos x="377" y="207"/>
                  </a:cxn>
                  <a:cxn ang="0">
                    <a:pos x="390" y="199"/>
                  </a:cxn>
                  <a:cxn ang="0">
                    <a:pos x="401" y="191"/>
                  </a:cxn>
                  <a:cxn ang="0">
                    <a:pos x="413" y="185"/>
                  </a:cxn>
                  <a:cxn ang="0">
                    <a:pos x="431" y="183"/>
                  </a:cxn>
                  <a:cxn ang="0">
                    <a:pos x="441" y="185"/>
                  </a:cxn>
                  <a:cxn ang="0">
                    <a:pos x="457" y="194"/>
                  </a:cxn>
                  <a:cxn ang="0">
                    <a:pos x="463" y="197"/>
                  </a:cxn>
                  <a:cxn ang="0">
                    <a:pos x="479" y="200"/>
                  </a:cxn>
                  <a:cxn ang="0">
                    <a:pos x="493" y="200"/>
                  </a:cxn>
                  <a:cxn ang="0">
                    <a:pos x="509" y="202"/>
                  </a:cxn>
                  <a:cxn ang="0">
                    <a:pos x="484" y="246"/>
                  </a:cxn>
                  <a:cxn ang="0">
                    <a:pos x="459" y="286"/>
                  </a:cxn>
                  <a:cxn ang="0">
                    <a:pos x="434" y="325"/>
                  </a:cxn>
                  <a:cxn ang="0">
                    <a:pos x="409" y="363"/>
                  </a:cxn>
                  <a:cxn ang="0">
                    <a:pos x="385" y="397"/>
                  </a:cxn>
                  <a:cxn ang="0">
                    <a:pos x="363" y="429"/>
                  </a:cxn>
                  <a:cxn ang="0">
                    <a:pos x="343" y="455"/>
                  </a:cxn>
                  <a:cxn ang="0">
                    <a:pos x="326" y="479"/>
                  </a:cxn>
                  <a:cxn ang="0">
                    <a:pos x="310" y="497"/>
                  </a:cxn>
                  <a:cxn ang="0">
                    <a:pos x="299" y="511"/>
                  </a:cxn>
                  <a:cxn ang="0">
                    <a:pos x="293" y="519"/>
                  </a:cxn>
                  <a:cxn ang="0">
                    <a:pos x="290" y="522"/>
                  </a:cxn>
                  <a:cxn ang="0">
                    <a:pos x="304" y="772"/>
                  </a:cxn>
                  <a:cxn ang="0">
                    <a:pos x="307" y="801"/>
                  </a:cxn>
                  <a:cxn ang="0">
                    <a:pos x="302" y="801"/>
                  </a:cxn>
                  <a:cxn ang="0">
                    <a:pos x="288" y="802"/>
                  </a:cxn>
                  <a:cxn ang="0">
                    <a:pos x="266" y="802"/>
                  </a:cxn>
                  <a:cxn ang="0">
                    <a:pos x="238" y="804"/>
                  </a:cxn>
                  <a:cxn ang="0">
                    <a:pos x="205" y="805"/>
                  </a:cxn>
                  <a:cxn ang="0">
                    <a:pos x="130" y="808"/>
                  </a:cxn>
                  <a:cxn ang="0">
                    <a:pos x="19" y="808"/>
                  </a:cxn>
                  <a:cxn ang="0">
                    <a:pos x="0" y="372"/>
                  </a:cxn>
                  <a:cxn ang="0">
                    <a:pos x="5" y="10"/>
                  </a:cxn>
                  <a:cxn ang="0">
                    <a:pos x="110" y="10"/>
                  </a:cxn>
                  <a:cxn ang="0">
                    <a:pos x="146" y="8"/>
                  </a:cxn>
                  <a:cxn ang="0">
                    <a:pos x="185" y="7"/>
                  </a:cxn>
                  <a:cxn ang="0">
                    <a:pos x="222" y="5"/>
                  </a:cxn>
                  <a:cxn ang="0">
                    <a:pos x="260" y="2"/>
                  </a:cxn>
                  <a:cxn ang="0">
                    <a:pos x="263" y="0"/>
                  </a:cxn>
                  <a:cxn ang="0">
                    <a:pos x="263" y="2"/>
                  </a:cxn>
                  <a:cxn ang="0">
                    <a:pos x="262" y="2"/>
                  </a:cxn>
                  <a:cxn ang="0">
                    <a:pos x="263" y="0"/>
                  </a:cxn>
                </a:cxnLst>
                <a:rect l="0" t="0" r="r" b="b"/>
                <a:pathLst>
                  <a:path w="509" h="808">
                    <a:moveTo>
                      <a:pt x="260" y="2"/>
                    </a:moveTo>
                    <a:lnTo>
                      <a:pt x="260" y="17"/>
                    </a:lnTo>
                    <a:lnTo>
                      <a:pt x="262" y="30"/>
                    </a:lnTo>
                    <a:lnTo>
                      <a:pt x="265" y="41"/>
                    </a:lnTo>
                    <a:lnTo>
                      <a:pt x="266" y="55"/>
                    </a:lnTo>
                    <a:lnTo>
                      <a:pt x="266" y="77"/>
                    </a:lnTo>
                    <a:lnTo>
                      <a:pt x="269" y="78"/>
                    </a:lnTo>
                    <a:lnTo>
                      <a:pt x="273" y="82"/>
                    </a:lnTo>
                    <a:lnTo>
                      <a:pt x="276" y="83"/>
                    </a:lnTo>
                    <a:lnTo>
                      <a:pt x="282" y="89"/>
                    </a:lnTo>
                    <a:lnTo>
                      <a:pt x="285" y="91"/>
                    </a:lnTo>
                    <a:lnTo>
                      <a:pt x="287" y="91"/>
                    </a:lnTo>
                    <a:lnTo>
                      <a:pt x="304" y="89"/>
                    </a:lnTo>
                    <a:lnTo>
                      <a:pt x="318" y="88"/>
                    </a:lnTo>
                    <a:lnTo>
                      <a:pt x="329" y="91"/>
                    </a:lnTo>
                    <a:lnTo>
                      <a:pt x="335" y="111"/>
                    </a:lnTo>
                    <a:lnTo>
                      <a:pt x="344" y="128"/>
                    </a:lnTo>
                    <a:lnTo>
                      <a:pt x="360" y="163"/>
                    </a:lnTo>
                    <a:lnTo>
                      <a:pt x="366" y="183"/>
                    </a:lnTo>
                    <a:lnTo>
                      <a:pt x="368" y="207"/>
                    </a:lnTo>
                    <a:lnTo>
                      <a:pt x="377" y="207"/>
                    </a:lnTo>
                    <a:lnTo>
                      <a:pt x="390" y="199"/>
                    </a:lnTo>
                    <a:lnTo>
                      <a:pt x="401" y="191"/>
                    </a:lnTo>
                    <a:lnTo>
                      <a:pt x="413" y="185"/>
                    </a:lnTo>
                    <a:lnTo>
                      <a:pt x="431" y="183"/>
                    </a:lnTo>
                    <a:lnTo>
                      <a:pt x="441" y="185"/>
                    </a:lnTo>
                    <a:lnTo>
                      <a:pt x="457" y="194"/>
                    </a:lnTo>
                    <a:lnTo>
                      <a:pt x="463" y="197"/>
                    </a:lnTo>
                    <a:lnTo>
                      <a:pt x="479" y="200"/>
                    </a:lnTo>
                    <a:lnTo>
                      <a:pt x="493" y="200"/>
                    </a:lnTo>
                    <a:lnTo>
                      <a:pt x="509" y="202"/>
                    </a:lnTo>
                    <a:lnTo>
                      <a:pt x="484" y="246"/>
                    </a:lnTo>
                    <a:lnTo>
                      <a:pt x="459" y="286"/>
                    </a:lnTo>
                    <a:lnTo>
                      <a:pt x="434" y="325"/>
                    </a:lnTo>
                    <a:lnTo>
                      <a:pt x="409" y="363"/>
                    </a:lnTo>
                    <a:lnTo>
                      <a:pt x="385" y="397"/>
                    </a:lnTo>
                    <a:lnTo>
                      <a:pt x="363" y="429"/>
                    </a:lnTo>
                    <a:lnTo>
                      <a:pt x="343" y="455"/>
                    </a:lnTo>
                    <a:lnTo>
                      <a:pt x="326" y="479"/>
                    </a:lnTo>
                    <a:lnTo>
                      <a:pt x="310" y="497"/>
                    </a:lnTo>
                    <a:lnTo>
                      <a:pt x="299" y="511"/>
                    </a:lnTo>
                    <a:lnTo>
                      <a:pt x="293" y="519"/>
                    </a:lnTo>
                    <a:lnTo>
                      <a:pt x="290" y="522"/>
                    </a:lnTo>
                    <a:lnTo>
                      <a:pt x="304" y="772"/>
                    </a:lnTo>
                    <a:lnTo>
                      <a:pt x="307" y="801"/>
                    </a:lnTo>
                    <a:lnTo>
                      <a:pt x="302" y="801"/>
                    </a:lnTo>
                    <a:lnTo>
                      <a:pt x="288" y="802"/>
                    </a:lnTo>
                    <a:lnTo>
                      <a:pt x="266" y="802"/>
                    </a:lnTo>
                    <a:lnTo>
                      <a:pt x="238" y="804"/>
                    </a:lnTo>
                    <a:lnTo>
                      <a:pt x="205" y="805"/>
                    </a:lnTo>
                    <a:lnTo>
                      <a:pt x="130" y="808"/>
                    </a:lnTo>
                    <a:lnTo>
                      <a:pt x="19" y="808"/>
                    </a:lnTo>
                    <a:lnTo>
                      <a:pt x="0" y="372"/>
                    </a:lnTo>
                    <a:lnTo>
                      <a:pt x="5" y="10"/>
                    </a:lnTo>
                    <a:lnTo>
                      <a:pt x="110" y="10"/>
                    </a:lnTo>
                    <a:lnTo>
                      <a:pt x="146" y="8"/>
                    </a:lnTo>
                    <a:lnTo>
                      <a:pt x="185" y="7"/>
                    </a:lnTo>
                    <a:lnTo>
                      <a:pt x="222" y="5"/>
                    </a:lnTo>
                    <a:lnTo>
                      <a:pt x="260" y="2"/>
                    </a:lnTo>
                    <a:close/>
                    <a:moveTo>
                      <a:pt x="263" y="0"/>
                    </a:moveTo>
                    <a:lnTo>
                      <a:pt x="263" y="2"/>
                    </a:lnTo>
                    <a:lnTo>
                      <a:pt x="262" y="2"/>
                    </a:lnTo>
                    <a:lnTo>
                      <a:pt x="263" y="0"/>
                    </a:lnTo>
                    <a:close/>
                  </a:path>
                </a:pathLst>
              </a:custGeom>
              <a:grpFill/>
              <a:ln w="6350" cmpd="sng">
                <a:solidFill>
                  <a:schemeClr val="bg2"/>
                </a:solidFill>
                <a:round/>
                <a:headEnd/>
                <a:tailEnd/>
              </a:ln>
            </p:spPr>
            <p:txBody>
              <a:bodyPr/>
              <a:lstStyle/>
              <a:p>
                <a:endParaRPr lang="en-US"/>
              </a:p>
            </p:txBody>
          </p:sp>
          <p:sp>
            <p:nvSpPr>
              <p:cNvPr id="26" name="Freeform 25"/>
              <p:cNvSpPr>
                <a:spLocks/>
              </p:cNvSpPr>
              <p:nvPr/>
            </p:nvSpPr>
            <p:spPr bwMode="gray">
              <a:xfrm>
                <a:off x="3746500" y="1735138"/>
                <a:ext cx="169862" cy="158750"/>
              </a:xfrm>
              <a:custGeom>
                <a:avLst/>
                <a:gdLst/>
                <a:ahLst/>
                <a:cxnLst>
                  <a:cxn ang="0">
                    <a:pos x="11" y="2"/>
                  </a:cxn>
                  <a:cxn ang="0">
                    <a:pos x="13" y="6"/>
                  </a:cxn>
                  <a:cxn ang="0">
                    <a:pos x="19" y="8"/>
                  </a:cxn>
                  <a:cxn ang="0">
                    <a:pos x="22" y="6"/>
                  </a:cxn>
                  <a:cxn ang="0">
                    <a:pos x="31" y="13"/>
                  </a:cxn>
                  <a:cxn ang="0">
                    <a:pos x="30" y="21"/>
                  </a:cxn>
                  <a:cxn ang="0">
                    <a:pos x="28" y="24"/>
                  </a:cxn>
                  <a:cxn ang="0">
                    <a:pos x="36" y="33"/>
                  </a:cxn>
                  <a:cxn ang="0">
                    <a:pos x="41" y="39"/>
                  </a:cxn>
                  <a:cxn ang="0">
                    <a:pos x="49" y="42"/>
                  </a:cxn>
                  <a:cxn ang="0">
                    <a:pos x="47" y="35"/>
                  </a:cxn>
                  <a:cxn ang="0">
                    <a:pos x="49" y="25"/>
                  </a:cxn>
                  <a:cxn ang="0">
                    <a:pos x="75" y="38"/>
                  </a:cxn>
                  <a:cxn ang="0">
                    <a:pos x="111" y="49"/>
                  </a:cxn>
                  <a:cxn ang="0">
                    <a:pos x="141" y="63"/>
                  </a:cxn>
                  <a:cxn ang="0">
                    <a:pos x="155" y="85"/>
                  </a:cxn>
                  <a:cxn ang="0">
                    <a:pos x="158" y="99"/>
                  </a:cxn>
                  <a:cxn ang="0">
                    <a:pos x="166" y="102"/>
                  </a:cxn>
                  <a:cxn ang="0">
                    <a:pos x="183" y="94"/>
                  </a:cxn>
                  <a:cxn ang="0">
                    <a:pos x="202" y="97"/>
                  </a:cxn>
                  <a:cxn ang="0">
                    <a:pos x="210" y="102"/>
                  </a:cxn>
                  <a:cxn ang="0">
                    <a:pos x="214" y="113"/>
                  </a:cxn>
                  <a:cxn ang="0">
                    <a:pos x="203" y="127"/>
                  </a:cxn>
                  <a:cxn ang="0">
                    <a:pos x="189" y="136"/>
                  </a:cxn>
                  <a:cxn ang="0">
                    <a:pos x="178" y="135"/>
                  </a:cxn>
                  <a:cxn ang="0">
                    <a:pos x="161" y="133"/>
                  </a:cxn>
                  <a:cxn ang="0">
                    <a:pos x="153" y="135"/>
                  </a:cxn>
                  <a:cxn ang="0">
                    <a:pos x="147" y="136"/>
                  </a:cxn>
                  <a:cxn ang="0">
                    <a:pos x="145" y="117"/>
                  </a:cxn>
                  <a:cxn ang="0">
                    <a:pos x="122" y="114"/>
                  </a:cxn>
                  <a:cxn ang="0">
                    <a:pos x="119" y="108"/>
                  </a:cxn>
                  <a:cxn ang="0">
                    <a:pos x="111" y="111"/>
                  </a:cxn>
                  <a:cxn ang="0">
                    <a:pos x="106" y="117"/>
                  </a:cxn>
                  <a:cxn ang="0">
                    <a:pos x="105" y="128"/>
                  </a:cxn>
                  <a:cxn ang="0">
                    <a:pos x="108" y="133"/>
                  </a:cxn>
                  <a:cxn ang="0">
                    <a:pos x="106" y="141"/>
                  </a:cxn>
                  <a:cxn ang="0">
                    <a:pos x="97" y="152"/>
                  </a:cxn>
                  <a:cxn ang="0">
                    <a:pos x="89" y="169"/>
                  </a:cxn>
                  <a:cxn ang="0">
                    <a:pos x="78" y="191"/>
                  </a:cxn>
                  <a:cxn ang="0">
                    <a:pos x="64" y="202"/>
                  </a:cxn>
                  <a:cxn ang="0">
                    <a:pos x="55" y="194"/>
                  </a:cxn>
                  <a:cxn ang="0">
                    <a:pos x="52" y="177"/>
                  </a:cxn>
                  <a:cxn ang="0">
                    <a:pos x="47" y="161"/>
                  </a:cxn>
                  <a:cxn ang="0">
                    <a:pos x="34" y="163"/>
                  </a:cxn>
                  <a:cxn ang="0">
                    <a:pos x="14" y="175"/>
                  </a:cxn>
                  <a:cxn ang="0">
                    <a:pos x="0" y="180"/>
                  </a:cxn>
                  <a:cxn ang="0">
                    <a:pos x="2" y="155"/>
                  </a:cxn>
                  <a:cxn ang="0">
                    <a:pos x="8" y="146"/>
                  </a:cxn>
                  <a:cxn ang="0">
                    <a:pos x="13" y="144"/>
                  </a:cxn>
                  <a:cxn ang="0">
                    <a:pos x="17" y="139"/>
                  </a:cxn>
                  <a:cxn ang="0">
                    <a:pos x="20" y="130"/>
                  </a:cxn>
                  <a:cxn ang="0">
                    <a:pos x="16" y="127"/>
                  </a:cxn>
                  <a:cxn ang="0">
                    <a:pos x="13" y="125"/>
                  </a:cxn>
                  <a:cxn ang="0">
                    <a:pos x="8" y="102"/>
                  </a:cxn>
                  <a:cxn ang="0">
                    <a:pos x="6" y="67"/>
                  </a:cxn>
                  <a:cxn ang="0">
                    <a:pos x="2" y="46"/>
                  </a:cxn>
                  <a:cxn ang="0">
                    <a:pos x="3" y="35"/>
                  </a:cxn>
                  <a:cxn ang="0">
                    <a:pos x="5" y="28"/>
                  </a:cxn>
                  <a:cxn ang="0">
                    <a:pos x="5" y="19"/>
                  </a:cxn>
                  <a:cxn ang="0">
                    <a:pos x="6" y="3"/>
                  </a:cxn>
                </a:cxnLst>
                <a:rect l="0" t="0" r="r" b="b"/>
                <a:pathLst>
                  <a:path w="214" h="202">
                    <a:moveTo>
                      <a:pt x="9" y="0"/>
                    </a:moveTo>
                    <a:lnTo>
                      <a:pt x="11" y="2"/>
                    </a:lnTo>
                    <a:lnTo>
                      <a:pt x="11" y="3"/>
                    </a:lnTo>
                    <a:lnTo>
                      <a:pt x="13" y="6"/>
                    </a:lnTo>
                    <a:lnTo>
                      <a:pt x="13" y="8"/>
                    </a:lnTo>
                    <a:lnTo>
                      <a:pt x="19" y="8"/>
                    </a:lnTo>
                    <a:lnTo>
                      <a:pt x="20" y="6"/>
                    </a:lnTo>
                    <a:lnTo>
                      <a:pt x="22" y="6"/>
                    </a:lnTo>
                    <a:lnTo>
                      <a:pt x="23" y="5"/>
                    </a:lnTo>
                    <a:lnTo>
                      <a:pt x="31" y="13"/>
                    </a:lnTo>
                    <a:lnTo>
                      <a:pt x="31" y="21"/>
                    </a:lnTo>
                    <a:lnTo>
                      <a:pt x="30" y="21"/>
                    </a:lnTo>
                    <a:lnTo>
                      <a:pt x="30" y="22"/>
                    </a:lnTo>
                    <a:lnTo>
                      <a:pt x="28" y="24"/>
                    </a:lnTo>
                    <a:lnTo>
                      <a:pt x="34" y="30"/>
                    </a:lnTo>
                    <a:lnTo>
                      <a:pt x="36" y="33"/>
                    </a:lnTo>
                    <a:lnTo>
                      <a:pt x="39" y="36"/>
                    </a:lnTo>
                    <a:lnTo>
                      <a:pt x="41" y="39"/>
                    </a:lnTo>
                    <a:lnTo>
                      <a:pt x="44" y="41"/>
                    </a:lnTo>
                    <a:lnTo>
                      <a:pt x="49" y="42"/>
                    </a:lnTo>
                    <a:lnTo>
                      <a:pt x="49" y="38"/>
                    </a:lnTo>
                    <a:lnTo>
                      <a:pt x="47" y="35"/>
                    </a:lnTo>
                    <a:lnTo>
                      <a:pt x="47" y="28"/>
                    </a:lnTo>
                    <a:lnTo>
                      <a:pt x="49" y="25"/>
                    </a:lnTo>
                    <a:lnTo>
                      <a:pt x="59" y="31"/>
                    </a:lnTo>
                    <a:lnTo>
                      <a:pt x="75" y="38"/>
                    </a:lnTo>
                    <a:lnTo>
                      <a:pt x="92" y="42"/>
                    </a:lnTo>
                    <a:lnTo>
                      <a:pt x="111" y="49"/>
                    </a:lnTo>
                    <a:lnTo>
                      <a:pt x="127" y="55"/>
                    </a:lnTo>
                    <a:lnTo>
                      <a:pt x="141" y="63"/>
                    </a:lnTo>
                    <a:lnTo>
                      <a:pt x="152" y="74"/>
                    </a:lnTo>
                    <a:lnTo>
                      <a:pt x="155" y="85"/>
                    </a:lnTo>
                    <a:lnTo>
                      <a:pt x="164" y="92"/>
                    </a:lnTo>
                    <a:lnTo>
                      <a:pt x="158" y="99"/>
                    </a:lnTo>
                    <a:lnTo>
                      <a:pt x="156" y="102"/>
                    </a:lnTo>
                    <a:lnTo>
                      <a:pt x="166" y="102"/>
                    </a:lnTo>
                    <a:lnTo>
                      <a:pt x="175" y="99"/>
                    </a:lnTo>
                    <a:lnTo>
                      <a:pt x="183" y="94"/>
                    </a:lnTo>
                    <a:lnTo>
                      <a:pt x="192" y="92"/>
                    </a:lnTo>
                    <a:lnTo>
                      <a:pt x="202" y="97"/>
                    </a:lnTo>
                    <a:lnTo>
                      <a:pt x="206" y="100"/>
                    </a:lnTo>
                    <a:lnTo>
                      <a:pt x="210" y="102"/>
                    </a:lnTo>
                    <a:lnTo>
                      <a:pt x="214" y="103"/>
                    </a:lnTo>
                    <a:lnTo>
                      <a:pt x="214" y="113"/>
                    </a:lnTo>
                    <a:lnTo>
                      <a:pt x="208" y="119"/>
                    </a:lnTo>
                    <a:lnTo>
                      <a:pt x="203" y="127"/>
                    </a:lnTo>
                    <a:lnTo>
                      <a:pt x="197" y="133"/>
                    </a:lnTo>
                    <a:lnTo>
                      <a:pt x="189" y="136"/>
                    </a:lnTo>
                    <a:lnTo>
                      <a:pt x="183" y="136"/>
                    </a:lnTo>
                    <a:lnTo>
                      <a:pt x="178" y="135"/>
                    </a:lnTo>
                    <a:lnTo>
                      <a:pt x="172" y="133"/>
                    </a:lnTo>
                    <a:lnTo>
                      <a:pt x="161" y="133"/>
                    </a:lnTo>
                    <a:lnTo>
                      <a:pt x="156" y="135"/>
                    </a:lnTo>
                    <a:lnTo>
                      <a:pt x="153" y="135"/>
                    </a:lnTo>
                    <a:lnTo>
                      <a:pt x="150" y="136"/>
                    </a:lnTo>
                    <a:lnTo>
                      <a:pt x="147" y="136"/>
                    </a:lnTo>
                    <a:lnTo>
                      <a:pt x="145" y="135"/>
                    </a:lnTo>
                    <a:lnTo>
                      <a:pt x="145" y="117"/>
                    </a:lnTo>
                    <a:lnTo>
                      <a:pt x="124" y="117"/>
                    </a:lnTo>
                    <a:lnTo>
                      <a:pt x="122" y="114"/>
                    </a:lnTo>
                    <a:lnTo>
                      <a:pt x="120" y="113"/>
                    </a:lnTo>
                    <a:lnTo>
                      <a:pt x="119" y="108"/>
                    </a:lnTo>
                    <a:lnTo>
                      <a:pt x="114" y="110"/>
                    </a:lnTo>
                    <a:lnTo>
                      <a:pt x="111" y="111"/>
                    </a:lnTo>
                    <a:lnTo>
                      <a:pt x="108" y="114"/>
                    </a:lnTo>
                    <a:lnTo>
                      <a:pt x="106" y="117"/>
                    </a:lnTo>
                    <a:lnTo>
                      <a:pt x="105" y="122"/>
                    </a:lnTo>
                    <a:lnTo>
                      <a:pt x="105" y="128"/>
                    </a:lnTo>
                    <a:lnTo>
                      <a:pt x="106" y="132"/>
                    </a:lnTo>
                    <a:lnTo>
                      <a:pt x="108" y="133"/>
                    </a:lnTo>
                    <a:lnTo>
                      <a:pt x="108" y="136"/>
                    </a:lnTo>
                    <a:lnTo>
                      <a:pt x="106" y="141"/>
                    </a:lnTo>
                    <a:lnTo>
                      <a:pt x="105" y="144"/>
                    </a:lnTo>
                    <a:lnTo>
                      <a:pt x="97" y="152"/>
                    </a:lnTo>
                    <a:lnTo>
                      <a:pt x="92" y="160"/>
                    </a:lnTo>
                    <a:lnTo>
                      <a:pt x="89" y="169"/>
                    </a:lnTo>
                    <a:lnTo>
                      <a:pt x="84" y="182"/>
                    </a:lnTo>
                    <a:lnTo>
                      <a:pt x="78" y="191"/>
                    </a:lnTo>
                    <a:lnTo>
                      <a:pt x="72" y="199"/>
                    </a:lnTo>
                    <a:lnTo>
                      <a:pt x="64" y="202"/>
                    </a:lnTo>
                    <a:lnTo>
                      <a:pt x="58" y="200"/>
                    </a:lnTo>
                    <a:lnTo>
                      <a:pt x="55" y="194"/>
                    </a:lnTo>
                    <a:lnTo>
                      <a:pt x="53" y="185"/>
                    </a:lnTo>
                    <a:lnTo>
                      <a:pt x="52" y="177"/>
                    </a:lnTo>
                    <a:lnTo>
                      <a:pt x="50" y="167"/>
                    </a:lnTo>
                    <a:lnTo>
                      <a:pt x="47" y="161"/>
                    </a:lnTo>
                    <a:lnTo>
                      <a:pt x="41" y="160"/>
                    </a:lnTo>
                    <a:lnTo>
                      <a:pt x="34" y="163"/>
                    </a:lnTo>
                    <a:lnTo>
                      <a:pt x="25" y="169"/>
                    </a:lnTo>
                    <a:lnTo>
                      <a:pt x="14" y="175"/>
                    </a:lnTo>
                    <a:lnTo>
                      <a:pt x="8" y="180"/>
                    </a:lnTo>
                    <a:lnTo>
                      <a:pt x="0" y="180"/>
                    </a:lnTo>
                    <a:lnTo>
                      <a:pt x="0" y="158"/>
                    </a:lnTo>
                    <a:lnTo>
                      <a:pt x="2" y="155"/>
                    </a:lnTo>
                    <a:lnTo>
                      <a:pt x="3" y="150"/>
                    </a:lnTo>
                    <a:lnTo>
                      <a:pt x="8" y="146"/>
                    </a:lnTo>
                    <a:lnTo>
                      <a:pt x="11" y="146"/>
                    </a:lnTo>
                    <a:lnTo>
                      <a:pt x="13" y="144"/>
                    </a:lnTo>
                    <a:lnTo>
                      <a:pt x="16" y="142"/>
                    </a:lnTo>
                    <a:lnTo>
                      <a:pt x="17" y="139"/>
                    </a:lnTo>
                    <a:lnTo>
                      <a:pt x="20" y="136"/>
                    </a:lnTo>
                    <a:lnTo>
                      <a:pt x="20" y="130"/>
                    </a:lnTo>
                    <a:lnTo>
                      <a:pt x="19" y="128"/>
                    </a:lnTo>
                    <a:lnTo>
                      <a:pt x="16" y="127"/>
                    </a:lnTo>
                    <a:lnTo>
                      <a:pt x="14" y="127"/>
                    </a:lnTo>
                    <a:lnTo>
                      <a:pt x="13" y="125"/>
                    </a:lnTo>
                    <a:lnTo>
                      <a:pt x="9" y="114"/>
                    </a:lnTo>
                    <a:lnTo>
                      <a:pt x="8" y="102"/>
                    </a:lnTo>
                    <a:lnTo>
                      <a:pt x="8" y="77"/>
                    </a:lnTo>
                    <a:lnTo>
                      <a:pt x="6" y="67"/>
                    </a:lnTo>
                    <a:lnTo>
                      <a:pt x="3" y="56"/>
                    </a:lnTo>
                    <a:lnTo>
                      <a:pt x="2" y="46"/>
                    </a:lnTo>
                    <a:lnTo>
                      <a:pt x="2" y="39"/>
                    </a:lnTo>
                    <a:lnTo>
                      <a:pt x="3" y="35"/>
                    </a:lnTo>
                    <a:lnTo>
                      <a:pt x="5" y="31"/>
                    </a:lnTo>
                    <a:lnTo>
                      <a:pt x="5" y="28"/>
                    </a:lnTo>
                    <a:lnTo>
                      <a:pt x="6" y="24"/>
                    </a:lnTo>
                    <a:lnTo>
                      <a:pt x="5" y="19"/>
                    </a:lnTo>
                    <a:lnTo>
                      <a:pt x="5" y="8"/>
                    </a:lnTo>
                    <a:lnTo>
                      <a:pt x="6" y="3"/>
                    </a:lnTo>
                    <a:lnTo>
                      <a:pt x="9" y="0"/>
                    </a:lnTo>
                    <a:close/>
                  </a:path>
                </a:pathLst>
              </a:custGeom>
              <a:grpFill/>
              <a:ln w="6350" cmpd="sng">
                <a:solidFill>
                  <a:schemeClr val="bg2"/>
                </a:solidFill>
                <a:round/>
                <a:headEnd/>
                <a:tailEnd/>
              </a:ln>
            </p:spPr>
            <p:txBody>
              <a:bodyPr/>
              <a:lstStyle/>
              <a:p>
                <a:endParaRPr lang="en-US"/>
              </a:p>
            </p:txBody>
          </p:sp>
          <p:sp>
            <p:nvSpPr>
              <p:cNvPr id="27" name="Freeform 26"/>
              <p:cNvSpPr>
                <a:spLocks/>
              </p:cNvSpPr>
              <p:nvPr/>
            </p:nvSpPr>
            <p:spPr bwMode="gray">
              <a:xfrm>
                <a:off x="3843337" y="1876425"/>
                <a:ext cx="49212" cy="61912"/>
              </a:xfrm>
              <a:custGeom>
                <a:avLst/>
                <a:gdLst/>
                <a:ahLst/>
                <a:cxnLst>
                  <a:cxn ang="0">
                    <a:pos x="45" y="0"/>
                  </a:cxn>
                  <a:cxn ang="0">
                    <a:pos x="50" y="0"/>
                  </a:cxn>
                  <a:cxn ang="0">
                    <a:pos x="54" y="2"/>
                  </a:cxn>
                  <a:cxn ang="0">
                    <a:pos x="57" y="5"/>
                  </a:cxn>
                  <a:cxn ang="0">
                    <a:pos x="59" y="8"/>
                  </a:cxn>
                  <a:cxn ang="0">
                    <a:pos x="61" y="14"/>
                  </a:cxn>
                  <a:cxn ang="0">
                    <a:pos x="57" y="28"/>
                  </a:cxn>
                  <a:cxn ang="0">
                    <a:pos x="50" y="45"/>
                  </a:cxn>
                  <a:cxn ang="0">
                    <a:pos x="37" y="59"/>
                  </a:cxn>
                  <a:cxn ang="0">
                    <a:pos x="25" y="70"/>
                  </a:cxn>
                  <a:cxn ang="0">
                    <a:pos x="12" y="77"/>
                  </a:cxn>
                  <a:cxn ang="0">
                    <a:pos x="9" y="67"/>
                  </a:cxn>
                  <a:cxn ang="0">
                    <a:pos x="4" y="59"/>
                  </a:cxn>
                  <a:cxn ang="0">
                    <a:pos x="1" y="53"/>
                  </a:cxn>
                  <a:cxn ang="0">
                    <a:pos x="0" y="44"/>
                  </a:cxn>
                  <a:cxn ang="0">
                    <a:pos x="3" y="36"/>
                  </a:cxn>
                  <a:cxn ang="0">
                    <a:pos x="7" y="25"/>
                  </a:cxn>
                  <a:cxn ang="0">
                    <a:pos x="15" y="14"/>
                  </a:cxn>
                  <a:cxn ang="0">
                    <a:pos x="20" y="5"/>
                  </a:cxn>
                  <a:cxn ang="0">
                    <a:pos x="25" y="6"/>
                  </a:cxn>
                  <a:cxn ang="0">
                    <a:pos x="28" y="6"/>
                  </a:cxn>
                  <a:cxn ang="0">
                    <a:pos x="29" y="8"/>
                  </a:cxn>
                  <a:cxn ang="0">
                    <a:pos x="31" y="6"/>
                  </a:cxn>
                  <a:cxn ang="0">
                    <a:pos x="34" y="6"/>
                  </a:cxn>
                  <a:cxn ang="0">
                    <a:pos x="36" y="5"/>
                  </a:cxn>
                  <a:cxn ang="0">
                    <a:pos x="40" y="5"/>
                  </a:cxn>
                  <a:cxn ang="0">
                    <a:pos x="42" y="2"/>
                  </a:cxn>
                  <a:cxn ang="0">
                    <a:pos x="45" y="0"/>
                  </a:cxn>
                </a:cxnLst>
                <a:rect l="0" t="0" r="r" b="b"/>
                <a:pathLst>
                  <a:path w="61" h="77">
                    <a:moveTo>
                      <a:pt x="45" y="0"/>
                    </a:moveTo>
                    <a:lnTo>
                      <a:pt x="50" y="0"/>
                    </a:lnTo>
                    <a:lnTo>
                      <a:pt x="54" y="2"/>
                    </a:lnTo>
                    <a:lnTo>
                      <a:pt x="57" y="5"/>
                    </a:lnTo>
                    <a:lnTo>
                      <a:pt x="59" y="8"/>
                    </a:lnTo>
                    <a:lnTo>
                      <a:pt x="61" y="14"/>
                    </a:lnTo>
                    <a:lnTo>
                      <a:pt x="57" y="28"/>
                    </a:lnTo>
                    <a:lnTo>
                      <a:pt x="50" y="45"/>
                    </a:lnTo>
                    <a:lnTo>
                      <a:pt x="37" y="59"/>
                    </a:lnTo>
                    <a:lnTo>
                      <a:pt x="25" y="70"/>
                    </a:lnTo>
                    <a:lnTo>
                      <a:pt x="12" y="77"/>
                    </a:lnTo>
                    <a:lnTo>
                      <a:pt x="9" y="67"/>
                    </a:lnTo>
                    <a:lnTo>
                      <a:pt x="4" y="59"/>
                    </a:lnTo>
                    <a:lnTo>
                      <a:pt x="1" y="53"/>
                    </a:lnTo>
                    <a:lnTo>
                      <a:pt x="0" y="44"/>
                    </a:lnTo>
                    <a:lnTo>
                      <a:pt x="3" y="36"/>
                    </a:lnTo>
                    <a:lnTo>
                      <a:pt x="7" y="25"/>
                    </a:lnTo>
                    <a:lnTo>
                      <a:pt x="15" y="14"/>
                    </a:lnTo>
                    <a:lnTo>
                      <a:pt x="20" y="5"/>
                    </a:lnTo>
                    <a:lnTo>
                      <a:pt x="25" y="6"/>
                    </a:lnTo>
                    <a:lnTo>
                      <a:pt x="28" y="6"/>
                    </a:lnTo>
                    <a:lnTo>
                      <a:pt x="29" y="8"/>
                    </a:lnTo>
                    <a:lnTo>
                      <a:pt x="31" y="6"/>
                    </a:lnTo>
                    <a:lnTo>
                      <a:pt x="34" y="6"/>
                    </a:lnTo>
                    <a:lnTo>
                      <a:pt x="36" y="5"/>
                    </a:lnTo>
                    <a:lnTo>
                      <a:pt x="40" y="5"/>
                    </a:lnTo>
                    <a:lnTo>
                      <a:pt x="42" y="2"/>
                    </a:lnTo>
                    <a:lnTo>
                      <a:pt x="45" y="0"/>
                    </a:lnTo>
                    <a:close/>
                  </a:path>
                </a:pathLst>
              </a:custGeom>
              <a:grpFill/>
              <a:ln w="6350" cmpd="sng">
                <a:solidFill>
                  <a:schemeClr val="bg2"/>
                </a:solidFill>
                <a:round/>
                <a:headEnd/>
                <a:tailEnd/>
              </a:ln>
            </p:spPr>
            <p:txBody>
              <a:bodyPr/>
              <a:lstStyle/>
              <a:p>
                <a:endParaRPr lang="en-US"/>
              </a:p>
            </p:txBody>
          </p:sp>
          <p:sp>
            <p:nvSpPr>
              <p:cNvPr id="28" name="Freeform 27"/>
              <p:cNvSpPr>
                <a:spLocks/>
              </p:cNvSpPr>
              <p:nvPr/>
            </p:nvSpPr>
            <p:spPr bwMode="gray">
              <a:xfrm>
                <a:off x="3944937" y="1887538"/>
                <a:ext cx="28575" cy="50800"/>
              </a:xfrm>
              <a:custGeom>
                <a:avLst/>
                <a:gdLst/>
                <a:ahLst/>
                <a:cxnLst>
                  <a:cxn ang="0">
                    <a:pos x="14" y="0"/>
                  </a:cxn>
                  <a:cxn ang="0">
                    <a:pos x="17" y="4"/>
                  </a:cxn>
                  <a:cxn ang="0">
                    <a:pos x="28" y="10"/>
                  </a:cxn>
                  <a:cxn ang="0">
                    <a:pos x="33" y="21"/>
                  </a:cxn>
                  <a:cxn ang="0">
                    <a:pos x="34" y="35"/>
                  </a:cxn>
                  <a:cxn ang="0">
                    <a:pos x="34" y="54"/>
                  </a:cxn>
                  <a:cxn ang="0">
                    <a:pos x="30" y="63"/>
                  </a:cxn>
                  <a:cxn ang="0">
                    <a:pos x="26" y="65"/>
                  </a:cxn>
                  <a:cxn ang="0">
                    <a:pos x="17" y="61"/>
                  </a:cxn>
                  <a:cxn ang="0">
                    <a:pos x="8" y="52"/>
                  </a:cxn>
                  <a:cxn ang="0">
                    <a:pos x="1" y="40"/>
                  </a:cxn>
                  <a:cxn ang="0">
                    <a:pos x="0" y="27"/>
                  </a:cxn>
                  <a:cxn ang="0">
                    <a:pos x="0" y="24"/>
                  </a:cxn>
                  <a:cxn ang="0">
                    <a:pos x="1" y="19"/>
                  </a:cxn>
                  <a:cxn ang="0">
                    <a:pos x="3" y="16"/>
                  </a:cxn>
                  <a:cxn ang="0">
                    <a:pos x="5" y="11"/>
                  </a:cxn>
                  <a:cxn ang="0">
                    <a:pos x="6" y="8"/>
                  </a:cxn>
                  <a:cxn ang="0">
                    <a:pos x="9" y="5"/>
                  </a:cxn>
                  <a:cxn ang="0">
                    <a:pos x="11" y="2"/>
                  </a:cxn>
                  <a:cxn ang="0">
                    <a:pos x="14" y="0"/>
                  </a:cxn>
                </a:cxnLst>
                <a:rect l="0" t="0" r="r" b="b"/>
                <a:pathLst>
                  <a:path w="34" h="65">
                    <a:moveTo>
                      <a:pt x="14" y="0"/>
                    </a:moveTo>
                    <a:lnTo>
                      <a:pt x="17" y="4"/>
                    </a:lnTo>
                    <a:lnTo>
                      <a:pt x="28" y="10"/>
                    </a:lnTo>
                    <a:lnTo>
                      <a:pt x="33" y="21"/>
                    </a:lnTo>
                    <a:lnTo>
                      <a:pt x="34" y="35"/>
                    </a:lnTo>
                    <a:lnTo>
                      <a:pt x="34" y="54"/>
                    </a:lnTo>
                    <a:lnTo>
                      <a:pt x="30" y="63"/>
                    </a:lnTo>
                    <a:lnTo>
                      <a:pt x="26" y="65"/>
                    </a:lnTo>
                    <a:lnTo>
                      <a:pt x="17" y="61"/>
                    </a:lnTo>
                    <a:lnTo>
                      <a:pt x="8" y="52"/>
                    </a:lnTo>
                    <a:lnTo>
                      <a:pt x="1" y="40"/>
                    </a:lnTo>
                    <a:lnTo>
                      <a:pt x="0" y="27"/>
                    </a:lnTo>
                    <a:lnTo>
                      <a:pt x="0" y="24"/>
                    </a:lnTo>
                    <a:lnTo>
                      <a:pt x="1" y="19"/>
                    </a:lnTo>
                    <a:lnTo>
                      <a:pt x="3" y="16"/>
                    </a:lnTo>
                    <a:lnTo>
                      <a:pt x="5" y="11"/>
                    </a:lnTo>
                    <a:lnTo>
                      <a:pt x="6" y="8"/>
                    </a:lnTo>
                    <a:lnTo>
                      <a:pt x="9" y="5"/>
                    </a:lnTo>
                    <a:lnTo>
                      <a:pt x="11" y="2"/>
                    </a:lnTo>
                    <a:lnTo>
                      <a:pt x="14" y="0"/>
                    </a:lnTo>
                    <a:close/>
                  </a:path>
                </a:pathLst>
              </a:custGeom>
              <a:grpFill/>
              <a:ln w="6350" cmpd="sng">
                <a:solidFill>
                  <a:schemeClr val="bg2"/>
                </a:solidFill>
                <a:round/>
                <a:headEnd/>
                <a:tailEnd/>
              </a:ln>
            </p:spPr>
            <p:txBody>
              <a:bodyPr/>
              <a:lstStyle/>
              <a:p>
                <a:endParaRPr lang="en-US"/>
              </a:p>
            </p:txBody>
          </p:sp>
          <p:sp>
            <p:nvSpPr>
              <p:cNvPr id="29" name="Freeform 28"/>
              <p:cNvSpPr>
                <a:spLocks/>
              </p:cNvSpPr>
              <p:nvPr/>
            </p:nvSpPr>
            <p:spPr bwMode="gray">
              <a:xfrm>
                <a:off x="3962400" y="1814513"/>
                <a:ext cx="31750" cy="22225"/>
              </a:xfrm>
              <a:custGeom>
                <a:avLst/>
                <a:gdLst/>
                <a:ahLst/>
                <a:cxnLst>
                  <a:cxn ang="0">
                    <a:pos x="17" y="0"/>
                  </a:cxn>
                  <a:cxn ang="0">
                    <a:pos x="25" y="0"/>
                  </a:cxn>
                  <a:cxn ang="0">
                    <a:pos x="28" y="1"/>
                  </a:cxn>
                  <a:cxn ang="0">
                    <a:pos x="33" y="3"/>
                  </a:cxn>
                  <a:cxn ang="0">
                    <a:pos x="36" y="6"/>
                  </a:cxn>
                  <a:cxn ang="0">
                    <a:pos x="39" y="12"/>
                  </a:cxn>
                  <a:cxn ang="0">
                    <a:pos x="39" y="15"/>
                  </a:cxn>
                  <a:cxn ang="0">
                    <a:pos x="37" y="20"/>
                  </a:cxn>
                  <a:cxn ang="0">
                    <a:pos x="31" y="26"/>
                  </a:cxn>
                  <a:cxn ang="0">
                    <a:pos x="28" y="28"/>
                  </a:cxn>
                  <a:cxn ang="0">
                    <a:pos x="25" y="26"/>
                  </a:cxn>
                  <a:cxn ang="0">
                    <a:pos x="19" y="22"/>
                  </a:cxn>
                  <a:cxn ang="0">
                    <a:pos x="9" y="17"/>
                  </a:cxn>
                  <a:cxn ang="0">
                    <a:pos x="3" y="12"/>
                  </a:cxn>
                  <a:cxn ang="0">
                    <a:pos x="0" y="9"/>
                  </a:cxn>
                  <a:cxn ang="0">
                    <a:pos x="0" y="8"/>
                  </a:cxn>
                  <a:cxn ang="0">
                    <a:pos x="3" y="5"/>
                  </a:cxn>
                  <a:cxn ang="0">
                    <a:pos x="11" y="5"/>
                  </a:cxn>
                  <a:cxn ang="0">
                    <a:pos x="14" y="1"/>
                  </a:cxn>
                  <a:cxn ang="0">
                    <a:pos x="17" y="0"/>
                  </a:cxn>
                </a:cxnLst>
                <a:rect l="0" t="0" r="r" b="b"/>
                <a:pathLst>
                  <a:path w="39" h="28">
                    <a:moveTo>
                      <a:pt x="17" y="0"/>
                    </a:moveTo>
                    <a:lnTo>
                      <a:pt x="25" y="0"/>
                    </a:lnTo>
                    <a:lnTo>
                      <a:pt x="28" y="1"/>
                    </a:lnTo>
                    <a:lnTo>
                      <a:pt x="33" y="3"/>
                    </a:lnTo>
                    <a:lnTo>
                      <a:pt x="36" y="6"/>
                    </a:lnTo>
                    <a:lnTo>
                      <a:pt x="39" y="12"/>
                    </a:lnTo>
                    <a:lnTo>
                      <a:pt x="39" y="15"/>
                    </a:lnTo>
                    <a:lnTo>
                      <a:pt x="37" y="20"/>
                    </a:lnTo>
                    <a:lnTo>
                      <a:pt x="31" y="26"/>
                    </a:lnTo>
                    <a:lnTo>
                      <a:pt x="28" y="28"/>
                    </a:lnTo>
                    <a:lnTo>
                      <a:pt x="25" y="26"/>
                    </a:lnTo>
                    <a:lnTo>
                      <a:pt x="19" y="22"/>
                    </a:lnTo>
                    <a:lnTo>
                      <a:pt x="9" y="17"/>
                    </a:lnTo>
                    <a:lnTo>
                      <a:pt x="3" y="12"/>
                    </a:lnTo>
                    <a:lnTo>
                      <a:pt x="0" y="9"/>
                    </a:lnTo>
                    <a:lnTo>
                      <a:pt x="0" y="8"/>
                    </a:lnTo>
                    <a:lnTo>
                      <a:pt x="3" y="5"/>
                    </a:lnTo>
                    <a:lnTo>
                      <a:pt x="11" y="5"/>
                    </a:lnTo>
                    <a:lnTo>
                      <a:pt x="14" y="1"/>
                    </a:lnTo>
                    <a:lnTo>
                      <a:pt x="17" y="0"/>
                    </a:lnTo>
                    <a:close/>
                  </a:path>
                </a:pathLst>
              </a:custGeom>
              <a:grpFill/>
              <a:ln w="6350" cmpd="sng">
                <a:solidFill>
                  <a:schemeClr val="bg2"/>
                </a:solidFill>
                <a:round/>
                <a:headEnd/>
                <a:tailEnd/>
              </a:ln>
            </p:spPr>
            <p:txBody>
              <a:bodyPr/>
              <a:lstStyle/>
              <a:p>
                <a:endParaRPr lang="en-US"/>
              </a:p>
            </p:txBody>
          </p:sp>
          <p:sp>
            <p:nvSpPr>
              <p:cNvPr id="30" name="Freeform 29"/>
              <p:cNvSpPr>
                <a:spLocks/>
              </p:cNvSpPr>
              <p:nvPr/>
            </p:nvSpPr>
            <p:spPr bwMode="gray">
              <a:xfrm>
                <a:off x="3589337" y="1265238"/>
                <a:ext cx="725487" cy="509587"/>
              </a:xfrm>
              <a:custGeom>
                <a:avLst/>
                <a:gdLst/>
                <a:ahLst/>
                <a:cxnLst>
                  <a:cxn ang="0">
                    <a:pos x="269" y="41"/>
                  </a:cxn>
                  <a:cxn ang="0">
                    <a:pos x="321" y="60"/>
                  </a:cxn>
                  <a:cxn ang="0">
                    <a:pos x="346" y="82"/>
                  </a:cxn>
                  <a:cxn ang="0">
                    <a:pos x="419" y="82"/>
                  </a:cxn>
                  <a:cxn ang="0">
                    <a:pos x="447" y="100"/>
                  </a:cxn>
                  <a:cxn ang="0">
                    <a:pos x="490" y="104"/>
                  </a:cxn>
                  <a:cxn ang="0">
                    <a:pos x="521" y="121"/>
                  </a:cxn>
                  <a:cxn ang="0">
                    <a:pos x="568" y="132"/>
                  </a:cxn>
                  <a:cxn ang="0">
                    <a:pos x="590" y="163"/>
                  </a:cxn>
                  <a:cxn ang="0">
                    <a:pos x="591" y="200"/>
                  </a:cxn>
                  <a:cxn ang="0">
                    <a:pos x="629" y="225"/>
                  </a:cxn>
                  <a:cxn ang="0">
                    <a:pos x="735" y="229"/>
                  </a:cxn>
                  <a:cxn ang="0">
                    <a:pos x="796" y="227"/>
                  </a:cxn>
                  <a:cxn ang="0">
                    <a:pos x="835" y="255"/>
                  </a:cxn>
                  <a:cxn ang="0">
                    <a:pos x="841" y="291"/>
                  </a:cxn>
                  <a:cxn ang="0">
                    <a:pos x="843" y="358"/>
                  </a:cxn>
                  <a:cxn ang="0">
                    <a:pos x="804" y="391"/>
                  </a:cxn>
                  <a:cxn ang="0">
                    <a:pos x="716" y="385"/>
                  </a:cxn>
                  <a:cxn ang="0">
                    <a:pos x="802" y="424"/>
                  </a:cxn>
                  <a:cxn ang="0">
                    <a:pos x="841" y="460"/>
                  </a:cxn>
                  <a:cxn ang="0">
                    <a:pos x="868" y="474"/>
                  </a:cxn>
                  <a:cxn ang="0">
                    <a:pos x="888" y="516"/>
                  </a:cxn>
                  <a:cxn ang="0">
                    <a:pos x="899" y="537"/>
                  </a:cxn>
                  <a:cxn ang="0">
                    <a:pos x="913" y="563"/>
                  </a:cxn>
                  <a:cxn ang="0">
                    <a:pos x="882" y="555"/>
                  </a:cxn>
                  <a:cxn ang="0">
                    <a:pos x="821" y="554"/>
                  </a:cxn>
                  <a:cxn ang="0">
                    <a:pos x="785" y="569"/>
                  </a:cxn>
                  <a:cxn ang="0">
                    <a:pos x="912" y="616"/>
                  </a:cxn>
                  <a:cxn ang="0">
                    <a:pos x="784" y="637"/>
                  </a:cxn>
                  <a:cxn ang="0">
                    <a:pos x="713" y="638"/>
                  </a:cxn>
                  <a:cxn ang="0">
                    <a:pos x="683" y="622"/>
                  </a:cxn>
                  <a:cxn ang="0">
                    <a:pos x="657" y="605"/>
                  </a:cxn>
                  <a:cxn ang="0">
                    <a:pos x="587" y="574"/>
                  </a:cxn>
                  <a:cxn ang="0">
                    <a:pos x="552" y="593"/>
                  </a:cxn>
                  <a:cxn ang="0">
                    <a:pos x="482" y="633"/>
                  </a:cxn>
                  <a:cxn ang="0">
                    <a:pos x="460" y="563"/>
                  </a:cxn>
                  <a:cxn ang="0">
                    <a:pos x="527" y="532"/>
                  </a:cxn>
                  <a:cxn ang="0">
                    <a:pos x="561" y="501"/>
                  </a:cxn>
                  <a:cxn ang="0">
                    <a:pos x="518" y="465"/>
                  </a:cxn>
                  <a:cxn ang="0">
                    <a:pos x="497" y="327"/>
                  </a:cxn>
                  <a:cxn ang="0">
                    <a:pos x="444" y="307"/>
                  </a:cxn>
                  <a:cxn ang="0">
                    <a:pos x="393" y="313"/>
                  </a:cxn>
                  <a:cxn ang="0">
                    <a:pos x="380" y="296"/>
                  </a:cxn>
                  <a:cxn ang="0">
                    <a:pos x="383" y="272"/>
                  </a:cxn>
                  <a:cxn ang="0">
                    <a:pos x="339" y="250"/>
                  </a:cxn>
                  <a:cxn ang="0">
                    <a:pos x="283" y="227"/>
                  </a:cxn>
                  <a:cxn ang="0">
                    <a:pos x="288" y="268"/>
                  </a:cxn>
                  <a:cxn ang="0">
                    <a:pos x="224" y="285"/>
                  </a:cxn>
                  <a:cxn ang="0">
                    <a:pos x="97" y="283"/>
                  </a:cxn>
                  <a:cxn ang="0">
                    <a:pos x="31" y="247"/>
                  </a:cxn>
                  <a:cxn ang="0">
                    <a:pos x="69" y="244"/>
                  </a:cxn>
                  <a:cxn ang="0">
                    <a:pos x="6" y="202"/>
                  </a:cxn>
                  <a:cxn ang="0">
                    <a:pos x="17" y="63"/>
                  </a:cxn>
                  <a:cxn ang="0">
                    <a:pos x="80" y="30"/>
                  </a:cxn>
                  <a:cxn ang="0">
                    <a:pos x="69" y="124"/>
                  </a:cxn>
                  <a:cxn ang="0">
                    <a:pos x="89" y="163"/>
                  </a:cxn>
                  <a:cxn ang="0">
                    <a:pos x="88" y="110"/>
                  </a:cxn>
                  <a:cxn ang="0">
                    <a:pos x="152" y="19"/>
                  </a:cxn>
                  <a:cxn ang="0">
                    <a:pos x="195" y="5"/>
                  </a:cxn>
                </a:cxnLst>
                <a:rect l="0" t="0" r="r" b="b"/>
                <a:pathLst>
                  <a:path w="913" h="643">
                    <a:moveTo>
                      <a:pt x="220" y="0"/>
                    </a:moveTo>
                    <a:lnTo>
                      <a:pt x="233" y="2"/>
                    </a:lnTo>
                    <a:lnTo>
                      <a:pt x="249" y="8"/>
                    </a:lnTo>
                    <a:lnTo>
                      <a:pt x="261" y="16"/>
                    </a:lnTo>
                    <a:lnTo>
                      <a:pt x="272" y="24"/>
                    </a:lnTo>
                    <a:lnTo>
                      <a:pt x="275" y="33"/>
                    </a:lnTo>
                    <a:lnTo>
                      <a:pt x="275" y="35"/>
                    </a:lnTo>
                    <a:lnTo>
                      <a:pt x="269" y="41"/>
                    </a:lnTo>
                    <a:lnTo>
                      <a:pt x="266" y="43"/>
                    </a:lnTo>
                    <a:lnTo>
                      <a:pt x="266" y="49"/>
                    </a:lnTo>
                    <a:lnTo>
                      <a:pt x="267" y="50"/>
                    </a:lnTo>
                    <a:lnTo>
                      <a:pt x="299" y="50"/>
                    </a:lnTo>
                    <a:lnTo>
                      <a:pt x="302" y="52"/>
                    </a:lnTo>
                    <a:lnTo>
                      <a:pt x="307" y="54"/>
                    </a:lnTo>
                    <a:lnTo>
                      <a:pt x="311" y="57"/>
                    </a:lnTo>
                    <a:lnTo>
                      <a:pt x="321" y="60"/>
                    </a:lnTo>
                    <a:lnTo>
                      <a:pt x="324" y="66"/>
                    </a:lnTo>
                    <a:lnTo>
                      <a:pt x="325" y="68"/>
                    </a:lnTo>
                    <a:lnTo>
                      <a:pt x="339" y="68"/>
                    </a:lnTo>
                    <a:lnTo>
                      <a:pt x="341" y="69"/>
                    </a:lnTo>
                    <a:lnTo>
                      <a:pt x="344" y="75"/>
                    </a:lnTo>
                    <a:lnTo>
                      <a:pt x="344" y="77"/>
                    </a:lnTo>
                    <a:lnTo>
                      <a:pt x="346" y="80"/>
                    </a:lnTo>
                    <a:lnTo>
                      <a:pt x="346" y="82"/>
                    </a:lnTo>
                    <a:lnTo>
                      <a:pt x="347" y="83"/>
                    </a:lnTo>
                    <a:lnTo>
                      <a:pt x="360" y="86"/>
                    </a:lnTo>
                    <a:lnTo>
                      <a:pt x="380" y="86"/>
                    </a:lnTo>
                    <a:lnTo>
                      <a:pt x="389" y="85"/>
                    </a:lnTo>
                    <a:lnTo>
                      <a:pt x="400" y="82"/>
                    </a:lnTo>
                    <a:lnTo>
                      <a:pt x="410" y="80"/>
                    </a:lnTo>
                    <a:lnTo>
                      <a:pt x="414" y="80"/>
                    </a:lnTo>
                    <a:lnTo>
                      <a:pt x="419" y="82"/>
                    </a:lnTo>
                    <a:lnTo>
                      <a:pt x="422" y="83"/>
                    </a:lnTo>
                    <a:lnTo>
                      <a:pt x="424" y="85"/>
                    </a:lnTo>
                    <a:lnTo>
                      <a:pt x="427" y="86"/>
                    </a:lnTo>
                    <a:lnTo>
                      <a:pt x="429" y="93"/>
                    </a:lnTo>
                    <a:lnTo>
                      <a:pt x="432" y="99"/>
                    </a:lnTo>
                    <a:lnTo>
                      <a:pt x="439" y="99"/>
                    </a:lnTo>
                    <a:lnTo>
                      <a:pt x="446" y="97"/>
                    </a:lnTo>
                    <a:lnTo>
                      <a:pt x="447" y="100"/>
                    </a:lnTo>
                    <a:lnTo>
                      <a:pt x="447" y="105"/>
                    </a:lnTo>
                    <a:lnTo>
                      <a:pt x="449" y="110"/>
                    </a:lnTo>
                    <a:lnTo>
                      <a:pt x="452" y="115"/>
                    </a:lnTo>
                    <a:lnTo>
                      <a:pt x="454" y="116"/>
                    </a:lnTo>
                    <a:lnTo>
                      <a:pt x="457" y="118"/>
                    </a:lnTo>
                    <a:lnTo>
                      <a:pt x="466" y="115"/>
                    </a:lnTo>
                    <a:lnTo>
                      <a:pt x="477" y="107"/>
                    </a:lnTo>
                    <a:lnTo>
                      <a:pt x="490" y="104"/>
                    </a:lnTo>
                    <a:lnTo>
                      <a:pt x="508" y="104"/>
                    </a:lnTo>
                    <a:lnTo>
                      <a:pt x="513" y="105"/>
                    </a:lnTo>
                    <a:lnTo>
                      <a:pt x="516" y="107"/>
                    </a:lnTo>
                    <a:lnTo>
                      <a:pt x="518" y="110"/>
                    </a:lnTo>
                    <a:lnTo>
                      <a:pt x="518" y="113"/>
                    </a:lnTo>
                    <a:lnTo>
                      <a:pt x="519" y="116"/>
                    </a:lnTo>
                    <a:lnTo>
                      <a:pt x="519" y="119"/>
                    </a:lnTo>
                    <a:lnTo>
                      <a:pt x="521" y="121"/>
                    </a:lnTo>
                    <a:lnTo>
                      <a:pt x="521" y="124"/>
                    </a:lnTo>
                    <a:lnTo>
                      <a:pt x="527" y="124"/>
                    </a:lnTo>
                    <a:lnTo>
                      <a:pt x="530" y="121"/>
                    </a:lnTo>
                    <a:lnTo>
                      <a:pt x="533" y="119"/>
                    </a:lnTo>
                    <a:lnTo>
                      <a:pt x="536" y="119"/>
                    </a:lnTo>
                    <a:lnTo>
                      <a:pt x="546" y="121"/>
                    </a:lnTo>
                    <a:lnTo>
                      <a:pt x="558" y="125"/>
                    </a:lnTo>
                    <a:lnTo>
                      <a:pt x="568" y="132"/>
                    </a:lnTo>
                    <a:lnTo>
                      <a:pt x="571" y="138"/>
                    </a:lnTo>
                    <a:lnTo>
                      <a:pt x="568" y="144"/>
                    </a:lnTo>
                    <a:lnTo>
                      <a:pt x="565" y="146"/>
                    </a:lnTo>
                    <a:lnTo>
                      <a:pt x="563" y="149"/>
                    </a:lnTo>
                    <a:lnTo>
                      <a:pt x="561" y="150"/>
                    </a:lnTo>
                    <a:lnTo>
                      <a:pt x="566" y="155"/>
                    </a:lnTo>
                    <a:lnTo>
                      <a:pt x="577" y="158"/>
                    </a:lnTo>
                    <a:lnTo>
                      <a:pt x="590" y="163"/>
                    </a:lnTo>
                    <a:lnTo>
                      <a:pt x="602" y="166"/>
                    </a:lnTo>
                    <a:lnTo>
                      <a:pt x="607" y="169"/>
                    </a:lnTo>
                    <a:lnTo>
                      <a:pt x="585" y="182"/>
                    </a:lnTo>
                    <a:lnTo>
                      <a:pt x="576" y="188"/>
                    </a:lnTo>
                    <a:lnTo>
                      <a:pt x="580" y="193"/>
                    </a:lnTo>
                    <a:lnTo>
                      <a:pt x="585" y="196"/>
                    </a:lnTo>
                    <a:lnTo>
                      <a:pt x="588" y="197"/>
                    </a:lnTo>
                    <a:lnTo>
                      <a:pt x="591" y="200"/>
                    </a:lnTo>
                    <a:lnTo>
                      <a:pt x="593" y="204"/>
                    </a:lnTo>
                    <a:lnTo>
                      <a:pt x="596" y="208"/>
                    </a:lnTo>
                    <a:lnTo>
                      <a:pt x="597" y="211"/>
                    </a:lnTo>
                    <a:lnTo>
                      <a:pt x="597" y="218"/>
                    </a:lnTo>
                    <a:lnTo>
                      <a:pt x="601" y="221"/>
                    </a:lnTo>
                    <a:lnTo>
                      <a:pt x="605" y="222"/>
                    </a:lnTo>
                    <a:lnTo>
                      <a:pt x="616" y="224"/>
                    </a:lnTo>
                    <a:lnTo>
                      <a:pt x="629" y="225"/>
                    </a:lnTo>
                    <a:lnTo>
                      <a:pt x="638" y="227"/>
                    </a:lnTo>
                    <a:lnTo>
                      <a:pt x="643" y="227"/>
                    </a:lnTo>
                    <a:lnTo>
                      <a:pt x="668" y="224"/>
                    </a:lnTo>
                    <a:lnTo>
                      <a:pt x="694" y="216"/>
                    </a:lnTo>
                    <a:lnTo>
                      <a:pt x="701" y="222"/>
                    </a:lnTo>
                    <a:lnTo>
                      <a:pt x="710" y="227"/>
                    </a:lnTo>
                    <a:lnTo>
                      <a:pt x="734" y="227"/>
                    </a:lnTo>
                    <a:lnTo>
                      <a:pt x="735" y="229"/>
                    </a:lnTo>
                    <a:lnTo>
                      <a:pt x="737" y="232"/>
                    </a:lnTo>
                    <a:lnTo>
                      <a:pt x="741" y="236"/>
                    </a:lnTo>
                    <a:lnTo>
                      <a:pt x="744" y="238"/>
                    </a:lnTo>
                    <a:lnTo>
                      <a:pt x="748" y="238"/>
                    </a:lnTo>
                    <a:lnTo>
                      <a:pt x="759" y="236"/>
                    </a:lnTo>
                    <a:lnTo>
                      <a:pt x="771" y="232"/>
                    </a:lnTo>
                    <a:lnTo>
                      <a:pt x="784" y="229"/>
                    </a:lnTo>
                    <a:lnTo>
                      <a:pt x="796" y="227"/>
                    </a:lnTo>
                    <a:lnTo>
                      <a:pt x="806" y="229"/>
                    </a:lnTo>
                    <a:lnTo>
                      <a:pt x="816" y="230"/>
                    </a:lnTo>
                    <a:lnTo>
                      <a:pt x="827" y="235"/>
                    </a:lnTo>
                    <a:lnTo>
                      <a:pt x="835" y="241"/>
                    </a:lnTo>
                    <a:lnTo>
                      <a:pt x="838" y="247"/>
                    </a:lnTo>
                    <a:lnTo>
                      <a:pt x="838" y="250"/>
                    </a:lnTo>
                    <a:lnTo>
                      <a:pt x="837" y="254"/>
                    </a:lnTo>
                    <a:lnTo>
                      <a:pt x="835" y="255"/>
                    </a:lnTo>
                    <a:lnTo>
                      <a:pt x="832" y="257"/>
                    </a:lnTo>
                    <a:lnTo>
                      <a:pt x="831" y="258"/>
                    </a:lnTo>
                    <a:lnTo>
                      <a:pt x="834" y="260"/>
                    </a:lnTo>
                    <a:lnTo>
                      <a:pt x="843" y="260"/>
                    </a:lnTo>
                    <a:lnTo>
                      <a:pt x="846" y="285"/>
                    </a:lnTo>
                    <a:lnTo>
                      <a:pt x="846" y="288"/>
                    </a:lnTo>
                    <a:lnTo>
                      <a:pt x="845" y="290"/>
                    </a:lnTo>
                    <a:lnTo>
                      <a:pt x="841" y="291"/>
                    </a:lnTo>
                    <a:lnTo>
                      <a:pt x="840" y="293"/>
                    </a:lnTo>
                    <a:lnTo>
                      <a:pt x="846" y="304"/>
                    </a:lnTo>
                    <a:lnTo>
                      <a:pt x="848" y="319"/>
                    </a:lnTo>
                    <a:lnTo>
                      <a:pt x="846" y="329"/>
                    </a:lnTo>
                    <a:lnTo>
                      <a:pt x="837" y="341"/>
                    </a:lnTo>
                    <a:lnTo>
                      <a:pt x="835" y="346"/>
                    </a:lnTo>
                    <a:lnTo>
                      <a:pt x="837" y="354"/>
                    </a:lnTo>
                    <a:lnTo>
                      <a:pt x="843" y="358"/>
                    </a:lnTo>
                    <a:lnTo>
                      <a:pt x="854" y="369"/>
                    </a:lnTo>
                    <a:lnTo>
                      <a:pt x="856" y="376"/>
                    </a:lnTo>
                    <a:lnTo>
                      <a:pt x="852" y="383"/>
                    </a:lnTo>
                    <a:lnTo>
                      <a:pt x="846" y="388"/>
                    </a:lnTo>
                    <a:lnTo>
                      <a:pt x="835" y="391"/>
                    </a:lnTo>
                    <a:lnTo>
                      <a:pt x="826" y="394"/>
                    </a:lnTo>
                    <a:lnTo>
                      <a:pt x="816" y="394"/>
                    </a:lnTo>
                    <a:lnTo>
                      <a:pt x="804" y="391"/>
                    </a:lnTo>
                    <a:lnTo>
                      <a:pt x="790" y="385"/>
                    </a:lnTo>
                    <a:lnTo>
                      <a:pt x="777" y="374"/>
                    </a:lnTo>
                    <a:lnTo>
                      <a:pt x="770" y="363"/>
                    </a:lnTo>
                    <a:lnTo>
                      <a:pt x="766" y="352"/>
                    </a:lnTo>
                    <a:lnTo>
                      <a:pt x="754" y="361"/>
                    </a:lnTo>
                    <a:lnTo>
                      <a:pt x="741" y="369"/>
                    </a:lnTo>
                    <a:lnTo>
                      <a:pt x="727" y="376"/>
                    </a:lnTo>
                    <a:lnTo>
                      <a:pt x="716" y="385"/>
                    </a:lnTo>
                    <a:lnTo>
                      <a:pt x="727" y="393"/>
                    </a:lnTo>
                    <a:lnTo>
                      <a:pt x="735" y="404"/>
                    </a:lnTo>
                    <a:lnTo>
                      <a:pt x="751" y="422"/>
                    </a:lnTo>
                    <a:lnTo>
                      <a:pt x="760" y="429"/>
                    </a:lnTo>
                    <a:lnTo>
                      <a:pt x="773" y="432"/>
                    </a:lnTo>
                    <a:lnTo>
                      <a:pt x="784" y="430"/>
                    </a:lnTo>
                    <a:lnTo>
                      <a:pt x="793" y="426"/>
                    </a:lnTo>
                    <a:lnTo>
                      <a:pt x="802" y="424"/>
                    </a:lnTo>
                    <a:lnTo>
                      <a:pt x="812" y="427"/>
                    </a:lnTo>
                    <a:lnTo>
                      <a:pt x="821" y="433"/>
                    </a:lnTo>
                    <a:lnTo>
                      <a:pt x="831" y="441"/>
                    </a:lnTo>
                    <a:lnTo>
                      <a:pt x="841" y="446"/>
                    </a:lnTo>
                    <a:lnTo>
                      <a:pt x="841" y="447"/>
                    </a:lnTo>
                    <a:lnTo>
                      <a:pt x="840" y="451"/>
                    </a:lnTo>
                    <a:lnTo>
                      <a:pt x="840" y="458"/>
                    </a:lnTo>
                    <a:lnTo>
                      <a:pt x="841" y="460"/>
                    </a:lnTo>
                    <a:lnTo>
                      <a:pt x="848" y="463"/>
                    </a:lnTo>
                    <a:lnTo>
                      <a:pt x="851" y="463"/>
                    </a:lnTo>
                    <a:lnTo>
                      <a:pt x="856" y="465"/>
                    </a:lnTo>
                    <a:lnTo>
                      <a:pt x="859" y="465"/>
                    </a:lnTo>
                    <a:lnTo>
                      <a:pt x="863" y="466"/>
                    </a:lnTo>
                    <a:lnTo>
                      <a:pt x="867" y="469"/>
                    </a:lnTo>
                    <a:lnTo>
                      <a:pt x="867" y="471"/>
                    </a:lnTo>
                    <a:lnTo>
                      <a:pt x="868" y="474"/>
                    </a:lnTo>
                    <a:lnTo>
                      <a:pt x="868" y="476"/>
                    </a:lnTo>
                    <a:lnTo>
                      <a:pt x="874" y="482"/>
                    </a:lnTo>
                    <a:lnTo>
                      <a:pt x="884" y="487"/>
                    </a:lnTo>
                    <a:lnTo>
                      <a:pt x="890" y="493"/>
                    </a:lnTo>
                    <a:lnTo>
                      <a:pt x="893" y="501"/>
                    </a:lnTo>
                    <a:lnTo>
                      <a:pt x="885" y="508"/>
                    </a:lnTo>
                    <a:lnTo>
                      <a:pt x="887" y="513"/>
                    </a:lnTo>
                    <a:lnTo>
                      <a:pt x="888" y="516"/>
                    </a:lnTo>
                    <a:lnTo>
                      <a:pt x="898" y="521"/>
                    </a:lnTo>
                    <a:lnTo>
                      <a:pt x="902" y="526"/>
                    </a:lnTo>
                    <a:lnTo>
                      <a:pt x="904" y="529"/>
                    </a:lnTo>
                    <a:lnTo>
                      <a:pt x="904" y="532"/>
                    </a:lnTo>
                    <a:lnTo>
                      <a:pt x="902" y="533"/>
                    </a:lnTo>
                    <a:lnTo>
                      <a:pt x="902" y="535"/>
                    </a:lnTo>
                    <a:lnTo>
                      <a:pt x="901" y="537"/>
                    </a:lnTo>
                    <a:lnTo>
                      <a:pt x="899" y="537"/>
                    </a:lnTo>
                    <a:lnTo>
                      <a:pt x="899" y="541"/>
                    </a:lnTo>
                    <a:lnTo>
                      <a:pt x="906" y="544"/>
                    </a:lnTo>
                    <a:lnTo>
                      <a:pt x="907" y="547"/>
                    </a:lnTo>
                    <a:lnTo>
                      <a:pt x="913" y="551"/>
                    </a:lnTo>
                    <a:lnTo>
                      <a:pt x="913" y="557"/>
                    </a:lnTo>
                    <a:lnTo>
                      <a:pt x="912" y="558"/>
                    </a:lnTo>
                    <a:lnTo>
                      <a:pt x="912" y="562"/>
                    </a:lnTo>
                    <a:lnTo>
                      <a:pt x="913" y="563"/>
                    </a:lnTo>
                    <a:lnTo>
                      <a:pt x="909" y="563"/>
                    </a:lnTo>
                    <a:lnTo>
                      <a:pt x="906" y="562"/>
                    </a:lnTo>
                    <a:lnTo>
                      <a:pt x="904" y="562"/>
                    </a:lnTo>
                    <a:lnTo>
                      <a:pt x="904" y="560"/>
                    </a:lnTo>
                    <a:lnTo>
                      <a:pt x="902" y="558"/>
                    </a:lnTo>
                    <a:lnTo>
                      <a:pt x="901" y="558"/>
                    </a:lnTo>
                    <a:lnTo>
                      <a:pt x="898" y="557"/>
                    </a:lnTo>
                    <a:lnTo>
                      <a:pt x="882" y="555"/>
                    </a:lnTo>
                    <a:lnTo>
                      <a:pt x="852" y="555"/>
                    </a:lnTo>
                    <a:lnTo>
                      <a:pt x="848" y="554"/>
                    </a:lnTo>
                    <a:lnTo>
                      <a:pt x="845" y="552"/>
                    </a:lnTo>
                    <a:lnTo>
                      <a:pt x="841" y="549"/>
                    </a:lnTo>
                    <a:lnTo>
                      <a:pt x="835" y="549"/>
                    </a:lnTo>
                    <a:lnTo>
                      <a:pt x="832" y="551"/>
                    </a:lnTo>
                    <a:lnTo>
                      <a:pt x="829" y="554"/>
                    </a:lnTo>
                    <a:lnTo>
                      <a:pt x="821" y="554"/>
                    </a:lnTo>
                    <a:lnTo>
                      <a:pt x="812" y="551"/>
                    </a:lnTo>
                    <a:lnTo>
                      <a:pt x="809" y="549"/>
                    </a:lnTo>
                    <a:lnTo>
                      <a:pt x="804" y="549"/>
                    </a:lnTo>
                    <a:lnTo>
                      <a:pt x="795" y="551"/>
                    </a:lnTo>
                    <a:lnTo>
                      <a:pt x="787" y="551"/>
                    </a:lnTo>
                    <a:lnTo>
                      <a:pt x="779" y="549"/>
                    </a:lnTo>
                    <a:lnTo>
                      <a:pt x="779" y="563"/>
                    </a:lnTo>
                    <a:lnTo>
                      <a:pt x="785" y="569"/>
                    </a:lnTo>
                    <a:lnTo>
                      <a:pt x="788" y="571"/>
                    </a:lnTo>
                    <a:lnTo>
                      <a:pt x="793" y="572"/>
                    </a:lnTo>
                    <a:lnTo>
                      <a:pt x="837" y="585"/>
                    </a:lnTo>
                    <a:lnTo>
                      <a:pt x="888" y="602"/>
                    </a:lnTo>
                    <a:lnTo>
                      <a:pt x="896" y="602"/>
                    </a:lnTo>
                    <a:lnTo>
                      <a:pt x="904" y="605"/>
                    </a:lnTo>
                    <a:lnTo>
                      <a:pt x="910" y="608"/>
                    </a:lnTo>
                    <a:lnTo>
                      <a:pt x="912" y="616"/>
                    </a:lnTo>
                    <a:lnTo>
                      <a:pt x="910" y="626"/>
                    </a:lnTo>
                    <a:lnTo>
                      <a:pt x="904" y="629"/>
                    </a:lnTo>
                    <a:lnTo>
                      <a:pt x="896" y="632"/>
                    </a:lnTo>
                    <a:lnTo>
                      <a:pt x="879" y="632"/>
                    </a:lnTo>
                    <a:lnTo>
                      <a:pt x="846" y="638"/>
                    </a:lnTo>
                    <a:lnTo>
                      <a:pt x="813" y="643"/>
                    </a:lnTo>
                    <a:lnTo>
                      <a:pt x="798" y="641"/>
                    </a:lnTo>
                    <a:lnTo>
                      <a:pt x="784" y="637"/>
                    </a:lnTo>
                    <a:lnTo>
                      <a:pt x="771" y="627"/>
                    </a:lnTo>
                    <a:lnTo>
                      <a:pt x="763" y="626"/>
                    </a:lnTo>
                    <a:lnTo>
                      <a:pt x="757" y="630"/>
                    </a:lnTo>
                    <a:lnTo>
                      <a:pt x="749" y="637"/>
                    </a:lnTo>
                    <a:lnTo>
                      <a:pt x="741" y="640"/>
                    </a:lnTo>
                    <a:lnTo>
                      <a:pt x="735" y="640"/>
                    </a:lnTo>
                    <a:lnTo>
                      <a:pt x="724" y="638"/>
                    </a:lnTo>
                    <a:lnTo>
                      <a:pt x="713" y="638"/>
                    </a:lnTo>
                    <a:lnTo>
                      <a:pt x="705" y="637"/>
                    </a:lnTo>
                    <a:lnTo>
                      <a:pt x="705" y="638"/>
                    </a:lnTo>
                    <a:lnTo>
                      <a:pt x="701" y="635"/>
                    </a:lnTo>
                    <a:lnTo>
                      <a:pt x="696" y="633"/>
                    </a:lnTo>
                    <a:lnTo>
                      <a:pt x="693" y="632"/>
                    </a:lnTo>
                    <a:lnTo>
                      <a:pt x="688" y="629"/>
                    </a:lnTo>
                    <a:lnTo>
                      <a:pt x="685" y="626"/>
                    </a:lnTo>
                    <a:lnTo>
                      <a:pt x="683" y="622"/>
                    </a:lnTo>
                    <a:lnTo>
                      <a:pt x="682" y="618"/>
                    </a:lnTo>
                    <a:lnTo>
                      <a:pt x="682" y="607"/>
                    </a:lnTo>
                    <a:lnTo>
                      <a:pt x="679" y="601"/>
                    </a:lnTo>
                    <a:lnTo>
                      <a:pt x="676" y="599"/>
                    </a:lnTo>
                    <a:lnTo>
                      <a:pt x="671" y="597"/>
                    </a:lnTo>
                    <a:lnTo>
                      <a:pt x="666" y="599"/>
                    </a:lnTo>
                    <a:lnTo>
                      <a:pt x="660" y="602"/>
                    </a:lnTo>
                    <a:lnTo>
                      <a:pt x="657" y="605"/>
                    </a:lnTo>
                    <a:lnTo>
                      <a:pt x="654" y="607"/>
                    </a:lnTo>
                    <a:lnTo>
                      <a:pt x="649" y="608"/>
                    </a:lnTo>
                    <a:lnTo>
                      <a:pt x="640" y="605"/>
                    </a:lnTo>
                    <a:lnTo>
                      <a:pt x="630" y="597"/>
                    </a:lnTo>
                    <a:lnTo>
                      <a:pt x="608" y="579"/>
                    </a:lnTo>
                    <a:lnTo>
                      <a:pt x="601" y="574"/>
                    </a:lnTo>
                    <a:lnTo>
                      <a:pt x="593" y="572"/>
                    </a:lnTo>
                    <a:lnTo>
                      <a:pt x="587" y="574"/>
                    </a:lnTo>
                    <a:lnTo>
                      <a:pt x="580" y="574"/>
                    </a:lnTo>
                    <a:lnTo>
                      <a:pt x="574" y="572"/>
                    </a:lnTo>
                    <a:lnTo>
                      <a:pt x="566" y="572"/>
                    </a:lnTo>
                    <a:lnTo>
                      <a:pt x="563" y="574"/>
                    </a:lnTo>
                    <a:lnTo>
                      <a:pt x="561" y="576"/>
                    </a:lnTo>
                    <a:lnTo>
                      <a:pt x="561" y="588"/>
                    </a:lnTo>
                    <a:lnTo>
                      <a:pt x="558" y="593"/>
                    </a:lnTo>
                    <a:lnTo>
                      <a:pt x="552" y="593"/>
                    </a:lnTo>
                    <a:lnTo>
                      <a:pt x="541" y="591"/>
                    </a:lnTo>
                    <a:lnTo>
                      <a:pt x="532" y="590"/>
                    </a:lnTo>
                    <a:lnTo>
                      <a:pt x="524" y="588"/>
                    </a:lnTo>
                    <a:lnTo>
                      <a:pt x="524" y="604"/>
                    </a:lnTo>
                    <a:lnTo>
                      <a:pt x="521" y="615"/>
                    </a:lnTo>
                    <a:lnTo>
                      <a:pt x="510" y="624"/>
                    </a:lnTo>
                    <a:lnTo>
                      <a:pt x="497" y="630"/>
                    </a:lnTo>
                    <a:lnTo>
                      <a:pt x="482" y="633"/>
                    </a:lnTo>
                    <a:lnTo>
                      <a:pt x="466" y="630"/>
                    </a:lnTo>
                    <a:lnTo>
                      <a:pt x="455" y="621"/>
                    </a:lnTo>
                    <a:lnTo>
                      <a:pt x="447" y="608"/>
                    </a:lnTo>
                    <a:lnTo>
                      <a:pt x="446" y="594"/>
                    </a:lnTo>
                    <a:lnTo>
                      <a:pt x="447" y="585"/>
                    </a:lnTo>
                    <a:lnTo>
                      <a:pt x="458" y="574"/>
                    </a:lnTo>
                    <a:lnTo>
                      <a:pt x="460" y="568"/>
                    </a:lnTo>
                    <a:lnTo>
                      <a:pt x="460" y="563"/>
                    </a:lnTo>
                    <a:lnTo>
                      <a:pt x="457" y="560"/>
                    </a:lnTo>
                    <a:lnTo>
                      <a:pt x="455" y="557"/>
                    </a:lnTo>
                    <a:lnTo>
                      <a:pt x="454" y="552"/>
                    </a:lnTo>
                    <a:lnTo>
                      <a:pt x="469" y="549"/>
                    </a:lnTo>
                    <a:lnTo>
                      <a:pt x="486" y="549"/>
                    </a:lnTo>
                    <a:lnTo>
                      <a:pt x="504" y="546"/>
                    </a:lnTo>
                    <a:lnTo>
                      <a:pt x="518" y="540"/>
                    </a:lnTo>
                    <a:lnTo>
                      <a:pt x="527" y="532"/>
                    </a:lnTo>
                    <a:lnTo>
                      <a:pt x="536" y="521"/>
                    </a:lnTo>
                    <a:lnTo>
                      <a:pt x="543" y="510"/>
                    </a:lnTo>
                    <a:lnTo>
                      <a:pt x="544" y="508"/>
                    </a:lnTo>
                    <a:lnTo>
                      <a:pt x="547" y="507"/>
                    </a:lnTo>
                    <a:lnTo>
                      <a:pt x="551" y="507"/>
                    </a:lnTo>
                    <a:lnTo>
                      <a:pt x="554" y="505"/>
                    </a:lnTo>
                    <a:lnTo>
                      <a:pt x="557" y="505"/>
                    </a:lnTo>
                    <a:lnTo>
                      <a:pt x="561" y="501"/>
                    </a:lnTo>
                    <a:lnTo>
                      <a:pt x="561" y="497"/>
                    </a:lnTo>
                    <a:lnTo>
                      <a:pt x="558" y="491"/>
                    </a:lnTo>
                    <a:lnTo>
                      <a:pt x="552" y="487"/>
                    </a:lnTo>
                    <a:lnTo>
                      <a:pt x="544" y="483"/>
                    </a:lnTo>
                    <a:lnTo>
                      <a:pt x="535" y="482"/>
                    </a:lnTo>
                    <a:lnTo>
                      <a:pt x="527" y="479"/>
                    </a:lnTo>
                    <a:lnTo>
                      <a:pt x="521" y="472"/>
                    </a:lnTo>
                    <a:lnTo>
                      <a:pt x="518" y="465"/>
                    </a:lnTo>
                    <a:lnTo>
                      <a:pt x="521" y="447"/>
                    </a:lnTo>
                    <a:lnTo>
                      <a:pt x="540" y="391"/>
                    </a:lnTo>
                    <a:lnTo>
                      <a:pt x="543" y="372"/>
                    </a:lnTo>
                    <a:lnTo>
                      <a:pt x="540" y="365"/>
                    </a:lnTo>
                    <a:lnTo>
                      <a:pt x="530" y="355"/>
                    </a:lnTo>
                    <a:lnTo>
                      <a:pt x="508" y="336"/>
                    </a:lnTo>
                    <a:lnTo>
                      <a:pt x="500" y="330"/>
                    </a:lnTo>
                    <a:lnTo>
                      <a:pt x="497" y="327"/>
                    </a:lnTo>
                    <a:lnTo>
                      <a:pt x="494" y="321"/>
                    </a:lnTo>
                    <a:lnTo>
                      <a:pt x="491" y="318"/>
                    </a:lnTo>
                    <a:lnTo>
                      <a:pt x="488" y="316"/>
                    </a:lnTo>
                    <a:lnTo>
                      <a:pt x="480" y="315"/>
                    </a:lnTo>
                    <a:lnTo>
                      <a:pt x="468" y="315"/>
                    </a:lnTo>
                    <a:lnTo>
                      <a:pt x="461" y="310"/>
                    </a:lnTo>
                    <a:lnTo>
                      <a:pt x="454" y="308"/>
                    </a:lnTo>
                    <a:lnTo>
                      <a:pt x="444" y="307"/>
                    </a:lnTo>
                    <a:lnTo>
                      <a:pt x="436" y="305"/>
                    </a:lnTo>
                    <a:lnTo>
                      <a:pt x="427" y="299"/>
                    </a:lnTo>
                    <a:lnTo>
                      <a:pt x="419" y="293"/>
                    </a:lnTo>
                    <a:lnTo>
                      <a:pt x="408" y="290"/>
                    </a:lnTo>
                    <a:lnTo>
                      <a:pt x="405" y="293"/>
                    </a:lnTo>
                    <a:lnTo>
                      <a:pt x="402" y="299"/>
                    </a:lnTo>
                    <a:lnTo>
                      <a:pt x="397" y="307"/>
                    </a:lnTo>
                    <a:lnTo>
                      <a:pt x="393" y="313"/>
                    </a:lnTo>
                    <a:lnTo>
                      <a:pt x="391" y="319"/>
                    </a:lnTo>
                    <a:lnTo>
                      <a:pt x="385" y="318"/>
                    </a:lnTo>
                    <a:lnTo>
                      <a:pt x="380" y="313"/>
                    </a:lnTo>
                    <a:lnTo>
                      <a:pt x="377" y="308"/>
                    </a:lnTo>
                    <a:lnTo>
                      <a:pt x="375" y="302"/>
                    </a:lnTo>
                    <a:lnTo>
                      <a:pt x="375" y="299"/>
                    </a:lnTo>
                    <a:lnTo>
                      <a:pt x="378" y="297"/>
                    </a:lnTo>
                    <a:lnTo>
                      <a:pt x="380" y="296"/>
                    </a:lnTo>
                    <a:lnTo>
                      <a:pt x="383" y="294"/>
                    </a:lnTo>
                    <a:lnTo>
                      <a:pt x="388" y="293"/>
                    </a:lnTo>
                    <a:lnTo>
                      <a:pt x="391" y="291"/>
                    </a:lnTo>
                    <a:lnTo>
                      <a:pt x="393" y="290"/>
                    </a:lnTo>
                    <a:lnTo>
                      <a:pt x="396" y="288"/>
                    </a:lnTo>
                    <a:lnTo>
                      <a:pt x="396" y="285"/>
                    </a:lnTo>
                    <a:lnTo>
                      <a:pt x="393" y="277"/>
                    </a:lnTo>
                    <a:lnTo>
                      <a:pt x="383" y="272"/>
                    </a:lnTo>
                    <a:lnTo>
                      <a:pt x="371" y="268"/>
                    </a:lnTo>
                    <a:lnTo>
                      <a:pt x="360" y="265"/>
                    </a:lnTo>
                    <a:lnTo>
                      <a:pt x="350" y="261"/>
                    </a:lnTo>
                    <a:lnTo>
                      <a:pt x="347" y="258"/>
                    </a:lnTo>
                    <a:lnTo>
                      <a:pt x="346" y="255"/>
                    </a:lnTo>
                    <a:lnTo>
                      <a:pt x="344" y="254"/>
                    </a:lnTo>
                    <a:lnTo>
                      <a:pt x="342" y="250"/>
                    </a:lnTo>
                    <a:lnTo>
                      <a:pt x="339" y="250"/>
                    </a:lnTo>
                    <a:lnTo>
                      <a:pt x="335" y="255"/>
                    </a:lnTo>
                    <a:lnTo>
                      <a:pt x="321" y="255"/>
                    </a:lnTo>
                    <a:lnTo>
                      <a:pt x="319" y="243"/>
                    </a:lnTo>
                    <a:lnTo>
                      <a:pt x="317" y="236"/>
                    </a:lnTo>
                    <a:lnTo>
                      <a:pt x="313" y="233"/>
                    </a:lnTo>
                    <a:lnTo>
                      <a:pt x="300" y="230"/>
                    </a:lnTo>
                    <a:lnTo>
                      <a:pt x="291" y="227"/>
                    </a:lnTo>
                    <a:lnTo>
                      <a:pt x="283" y="227"/>
                    </a:lnTo>
                    <a:lnTo>
                      <a:pt x="283" y="233"/>
                    </a:lnTo>
                    <a:lnTo>
                      <a:pt x="289" y="236"/>
                    </a:lnTo>
                    <a:lnTo>
                      <a:pt x="299" y="246"/>
                    </a:lnTo>
                    <a:lnTo>
                      <a:pt x="300" y="250"/>
                    </a:lnTo>
                    <a:lnTo>
                      <a:pt x="300" y="257"/>
                    </a:lnTo>
                    <a:lnTo>
                      <a:pt x="297" y="263"/>
                    </a:lnTo>
                    <a:lnTo>
                      <a:pt x="292" y="265"/>
                    </a:lnTo>
                    <a:lnTo>
                      <a:pt x="288" y="268"/>
                    </a:lnTo>
                    <a:lnTo>
                      <a:pt x="283" y="269"/>
                    </a:lnTo>
                    <a:lnTo>
                      <a:pt x="238" y="269"/>
                    </a:lnTo>
                    <a:lnTo>
                      <a:pt x="241" y="276"/>
                    </a:lnTo>
                    <a:lnTo>
                      <a:pt x="242" y="277"/>
                    </a:lnTo>
                    <a:lnTo>
                      <a:pt x="249" y="280"/>
                    </a:lnTo>
                    <a:lnTo>
                      <a:pt x="252" y="283"/>
                    </a:lnTo>
                    <a:lnTo>
                      <a:pt x="235" y="283"/>
                    </a:lnTo>
                    <a:lnTo>
                      <a:pt x="224" y="285"/>
                    </a:lnTo>
                    <a:lnTo>
                      <a:pt x="211" y="288"/>
                    </a:lnTo>
                    <a:lnTo>
                      <a:pt x="195" y="290"/>
                    </a:lnTo>
                    <a:lnTo>
                      <a:pt x="152" y="296"/>
                    </a:lnTo>
                    <a:lnTo>
                      <a:pt x="128" y="299"/>
                    </a:lnTo>
                    <a:lnTo>
                      <a:pt x="117" y="299"/>
                    </a:lnTo>
                    <a:lnTo>
                      <a:pt x="108" y="296"/>
                    </a:lnTo>
                    <a:lnTo>
                      <a:pt x="102" y="291"/>
                    </a:lnTo>
                    <a:lnTo>
                      <a:pt x="97" y="283"/>
                    </a:lnTo>
                    <a:lnTo>
                      <a:pt x="92" y="283"/>
                    </a:lnTo>
                    <a:lnTo>
                      <a:pt x="80" y="290"/>
                    </a:lnTo>
                    <a:lnTo>
                      <a:pt x="75" y="290"/>
                    </a:lnTo>
                    <a:lnTo>
                      <a:pt x="58" y="286"/>
                    </a:lnTo>
                    <a:lnTo>
                      <a:pt x="42" y="279"/>
                    </a:lnTo>
                    <a:lnTo>
                      <a:pt x="33" y="266"/>
                    </a:lnTo>
                    <a:lnTo>
                      <a:pt x="28" y="250"/>
                    </a:lnTo>
                    <a:lnTo>
                      <a:pt x="31" y="247"/>
                    </a:lnTo>
                    <a:lnTo>
                      <a:pt x="34" y="246"/>
                    </a:lnTo>
                    <a:lnTo>
                      <a:pt x="45" y="246"/>
                    </a:lnTo>
                    <a:lnTo>
                      <a:pt x="50" y="247"/>
                    </a:lnTo>
                    <a:lnTo>
                      <a:pt x="53" y="247"/>
                    </a:lnTo>
                    <a:lnTo>
                      <a:pt x="56" y="249"/>
                    </a:lnTo>
                    <a:lnTo>
                      <a:pt x="64" y="249"/>
                    </a:lnTo>
                    <a:lnTo>
                      <a:pt x="67" y="247"/>
                    </a:lnTo>
                    <a:lnTo>
                      <a:pt x="69" y="244"/>
                    </a:lnTo>
                    <a:lnTo>
                      <a:pt x="69" y="241"/>
                    </a:lnTo>
                    <a:lnTo>
                      <a:pt x="66" y="235"/>
                    </a:lnTo>
                    <a:lnTo>
                      <a:pt x="56" y="232"/>
                    </a:lnTo>
                    <a:lnTo>
                      <a:pt x="44" y="229"/>
                    </a:lnTo>
                    <a:lnTo>
                      <a:pt x="31" y="227"/>
                    </a:lnTo>
                    <a:lnTo>
                      <a:pt x="19" y="224"/>
                    </a:lnTo>
                    <a:lnTo>
                      <a:pt x="12" y="218"/>
                    </a:lnTo>
                    <a:lnTo>
                      <a:pt x="6" y="202"/>
                    </a:lnTo>
                    <a:lnTo>
                      <a:pt x="3" y="183"/>
                    </a:lnTo>
                    <a:lnTo>
                      <a:pt x="0" y="163"/>
                    </a:lnTo>
                    <a:lnTo>
                      <a:pt x="0" y="136"/>
                    </a:lnTo>
                    <a:lnTo>
                      <a:pt x="1" y="129"/>
                    </a:lnTo>
                    <a:lnTo>
                      <a:pt x="5" y="122"/>
                    </a:lnTo>
                    <a:lnTo>
                      <a:pt x="5" y="90"/>
                    </a:lnTo>
                    <a:lnTo>
                      <a:pt x="11" y="75"/>
                    </a:lnTo>
                    <a:lnTo>
                      <a:pt x="17" y="63"/>
                    </a:lnTo>
                    <a:lnTo>
                      <a:pt x="27" y="50"/>
                    </a:lnTo>
                    <a:lnTo>
                      <a:pt x="36" y="39"/>
                    </a:lnTo>
                    <a:lnTo>
                      <a:pt x="50" y="33"/>
                    </a:lnTo>
                    <a:lnTo>
                      <a:pt x="67" y="30"/>
                    </a:lnTo>
                    <a:lnTo>
                      <a:pt x="70" y="30"/>
                    </a:lnTo>
                    <a:lnTo>
                      <a:pt x="73" y="32"/>
                    </a:lnTo>
                    <a:lnTo>
                      <a:pt x="77" y="32"/>
                    </a:lnTo>
                    <a:lnTo>
                      <a:pt x="80" y="30"/>
                    </a:lnTo>
                    <a:lnTo>
                      <a:pt x="80" y="41"/>
                    </a:lnTo>
                    <a:lnTo>
                      <a:pt x="77" y="57"/>
                    </a:lnTo>
                    <a:lnTo>
                      <a:pt x="72" y="72"/>
                    </a:lnTo>
                    <a:lnTo>
                      <a:pt x="66" y="90"/>
                    </a:lnTo>
                    <a:lnTo>
                      <a:pt x="62" y="107"/>
                    </a:lnTo>
                    <a:lnTo>
                      <a:pt x="62" y="115"/>
                    </a:lnTo>
                    <a:lnTo>
                      <a:pt x="66" y="121"/>
                    </a:lnTo>
                    <a:lnTo>
                      <a:pt x="69" y="124"/>
                    </a:lnTo>
                    <a:lnTo>
                      <a:pt x="72" y="125"/>
                    </a:lnTo>
                    <a:lnTo>
                      <a:pt x="75" y="130"/>
                    </a:lnTo>
                    <a:lnTo>
                      <a:pt x="77" y="136"/>
                    </a:lnTo>
                    <a:lnTo>
                      <a:pt x="78" y="144"/>
                    </a:lnTo>
                    <a:lnTo>
                      <a:pt x="78" y="154"/>
                    </a:lnTo>
                    <a:lnTo>
                      <a:pt x="81" y="160"/>
                    </a:lnTo>
                    <a:lnTo>
                      <a:pt x="86" y="163"/>
                    </a:lnTo>
                    <a:lnTo>
                      <a:pt x="89" y="163"/>
                    </a:lnTo>
                    <a:lnTo>
                      <a:pt x="92" y="160"/>
                    </a:lnTo>
                    <a:lnTo>
                      <a:pt x="95" y="158"/>
                    </a:lnTo>
                    <a:lnTo>
                      <a:pt x="102" y="152"/>
                    </a:lnTo>
                    <a:lnTo>
                      <a:pt x="103" y="147"/>
                    </a:lnTo>
                    <a:lnTo>
                      <a:pt x="105" y="144"/>
                    </a:lnTo>
                    <a:lnTo>
                      <a:pt x="102" y="133"/>
                    </a:lnTo>
                    <a:lnTo>
                      <a:pt x="95" y="122"/>
                    </a:lnTo>
                    <a:lnTo>
                      <a:pt x="88" y="110"/>
                    </a:lnTo>
                    <a:lnTo>
                      <a:pt x="84" y="96"/>
                    </a:lnTo>
                    <a:lnTo>
                      <a:pt x="88" y="75"/>
                    </a:lnTo>
                    <a:lnTo>
                      <a:pt x="97" y="55"/>
                    </a:lnTo>
                    <a:lnTo>
                      <a:pt x="109" y="36"/>
                    </a:lnTo>
                    <a:lnTo>
                      <a:pt x="127" y="22"/>
                    </a:lnTo>
                    <a:lnTo>
                      <a:pt x="145" y="18"/>
                    </a:lnTo>
                    <a:lnTo>
                      <a:pt x="150" y="18"/>
                    </a:lnTo>
                    <a:lnTo>
                      <a:pt x="152" y="19"/>
                    </a:lnTo>
                    <a:lnTo>
                      <a:pt x="155" y="19"/>
                    </a:lnTo>
                    <a:lnTo>
                      <a:pt x="156" y="21"/>
                    </a:lnTo>
                    <a:lnTo>
                      <a:pt x="161" y="21"/>
                    </a:lnTo>
                    <a:lnTo>
                      <a:pt x="164" y="14"/>
                    </a:lnTo>
                    <a:lnTo>
                      <a:pt x="164" y="13"/>
                    </a:lnTo>
                    <a:lnTo>
                      <a:pt x="167" y="7"/>
                    </a:lnTo>
                    <a:lnTo>
                      <a:pt x="186" y="7"/>
                    </a:lnTo>
                    <a:lnTo>
                      <a:pt x="195" y="5"/>
                    </a:lnTo>
                    <a:lnTo>
                      <a:pt x="208" y="2"/>
                    </a:lnTo>
                    <a:lnTo>
                      <a:pt x="220" y="0"/>
                    </a:lnTo>
                    <a:close/>
                  </a:path>
                </a:pathLst>
              </a:custGeom>
              <a:grpFill/>
              <a:ln w="6350" cmpd="sng">
                <a:solidFill>
                  <a:schemeClr val="bg2"/>
                </a:solidFill>
                <a:round/>
                <a:headEnd/>
                <a:tailEnd/>
              </a:ln>
            </p:spPr>
            <p:txBody>
              <a:bodyPr/>
              <a:lstStyle/>
              <a:p>
                <a:endParaRPr lang="en-US"/>
              </a:p>
            </p:txBody>
          </p:sp>
          <p:sp>
            <p:nvSpPr>
              <p:cNvPr id="31" name="Freeform 30"/>
              <p:cNvSpPr>
                <a:spLocks/>
              </p:cNvSpPr>
              <p:nvPr/>
            </p:nvSpPr>
            <p:spPr bwMode="gray">
              <a:xfrm>
                <a:off x="3373437" y="1316038"/>
                <a:ext cx="106362" cy="150812"/>
              </a:xfrm>
              <a:custGeom>
                <a:avLst/>
                <a:gdLst/>
                <a:ahLst/>
                <a:cxnLst>
                  <a:cxn ang="0">
                    <a:pos x="100" y="0"/>
                  </a:cxn>
                  <a:cxn ang="0">
                    <a:pos x="112" y="8"/>
                  </a:cxn>
                  <a:cxn ang="0">
                    <a:pos x="112" y="21"/>
                  </a:cxn>
                  <a:cxn ang="0">
                    <a:pos x="105" y="26"/>
                  </a:cxn>
                  <a:cxn ang="0">
                    <a:pos x="100" y="27"/>
                  </a:cxn>
                  <a:cxn ang="0">
                    <a:pos x="108" y="29"/>
                  </a:cxn>
                  <a:cxn ang="0">
                    <a:pos x="106" y="36"/>
                  </a:cxn>
                  <a:cxn ang="0">
                    <a:pos x="84" y="60"/>
                  </a:cxn>
                  <a:cxn ang="0">
                    <a:pos x="86" y="66"/>
                  </a:cxn>
                  <a:cxn ang="0">
                    <a:pos x="90" y="61"/>
                  </a:cxn>
                  <a:cxn ang="0">
                    <a:pos x="98" y="58"/>
                  </a:cxn>
                  <a:cxn ang="0">
                    <a:pos x="106" y="61"/>
                  </a:cxn>
                  <a:cxn ang="0">
                    <a:pos x="114" y="68"/>
                  </a:cxn>
                  <a:cxn ang="0">
                    <a:pos x="119" y="76"/>
                  </a:cxn>
                  <a:cxn ang="0">
                    <a:pos x="125" y="82"/>
                  </a:cxn>
                  <a:cxn ang="0">
                    <a:pos x="131" y="90"/>
                  </a:cxn>
                  <a:cxn ang="0">
                    <a:pos x="134" y="108"/>
                  </a:cxn>
                  <a:cxn ang="0">
                    <a:pos x="125" y="110"/>
                  </a:cxn>
                  <a:cxn ang="0">
                    <a:pos x="123" y="115"/>
                  </a:cxn>
                  <a:cxn ang="0">
                    <a:pos x="126" y="119"/>
                  </a:cxn>
                  <a:cxn ang="0">
                    <a:pos x="131" y="130"/>
                  </a:cxn>
                  <a:cxn ang="0">
                    <a:pos x="123" y="154"/>
                  </a:cxn>
                  <a:cxn ang="0">
                    <a:pos x="103" y="163"/>
                  </a:cxn>
                  <a:cxn ang="0">
                    <a:pos x="95" y="161"/>
                  </a:cxn>
                  <a:cxn ang="0">
                    <a:pos x="90" y="160"/>
                  </a:cxn>
                  <a:cxn ang="0">
                    <a:pos x="97" y="168"/>
                  </a:cxn>
                  <a:cxn ang="0">
                    <a:pos x="98" y="177"/>
                  </a:cxn>
                  <a:cxn ang="0">
                    <a:pos x="94" y="183"/>
                  </a:cxn>
                  <a:cxn ang="0">
                    <a:pos x="83" y="190"/>
                  </a:cxn>
                  <a:cxn ang="0">
                    <a:pos x="73" y="186"/>
                  </a:cxn>
                  <a:cxn ang="0">
                    <a:pos x="69" y="174"/>
                  </a:cxn>
                  <a:cxn ang="0">
                    <a:pos x="58" y="155"/>
                  </a:cxn>
                  <a:cxn ang="0">
                    <a:pos x="44" y="140"/>
                  </a:cxn>
                  <a:cxn ang="0">
                    <a:pos x="42" y="133"/>
                  </a:cxn>
                  <a:cxn ang="0">
                    <a:pos x="39" y="126"/>
                  </a:cxn>
                  <a:cxn ang="0">
                    <a:pos x="36" y="118"/>
                  </a:cxn>
                  <a:cxn ang="0">
                    <a:pos x="17" y="108"/>
                  </a:cxn>
                  <a:cxn ang="0">
                    <a:pos x="3" y="90"/>
                  </a:cxn>
                  <a:cxn ang="0">
                    <a:pos x="1" y="74"/>
                  </a:cxn>
                  <a:cxn ang="0">
                    <a:pos x="9" y="57"/>
                  </a:cxn>
                  <a:cxn ang="0">
                    <a:pos x="23" y="68"/>
                  </a:cxn>
                  <a:cxn ang="0">
                    <a:pos x="33" y="82"/>
                  </a:cxn>
                  <a:cxn ang="0">
                    <a:pos x="44" y="82"/>
                  </a:cxn>
                  <a:cxn ang="0">
                    <a:pos x="47" y="36"/>
                  </a:cxn>
                  <a:cxn ang="0">
                    <a:pos x="36" y="16"/>
                  </a:cxn>
                  <a:cxn ang="0">
                    <a:pos x="36" y="7"/>
                  </a:cxn>
                  <a:cxn ang="0">
                    <a:pos x="44" y="4"/>
                  </a:cxn>
                  <a:cxn ang="0">
                    <a:pos x="50" y="5"/>
                  </a:cxn>
                  <a:cxn ang="0">
                    <a:pos x="56" y="2"/>
                  </a:cxn>
                  <a:cxn ang="0">
                    <a:pos x="67" y="4"/>
                  </a:cxn>
                  <a:cxn ang="0">
                    <a:pos x="81" y="7"/>
                  </a:cxn>
                  <a:cxn ang="0">
                    <a:pos x="95" y="0"/>
                  </a:cxn>
                </a:cxnLst>
                <a:rect l="0" t="0" r="r" b="b"/>
                <a:pathLst>
                  <a:path w="134" h="190">
                    <a:moveTo>
                      <a:pt x="95" y="0"/>
                    </a:moveTo>
                    <a:lnTo>
                      <a:pt x="100" y="0"/>
                    </a:lnTo>
                    <a:lnTo>
                      <a:pt x="109" y="4"/>
                    </a:lnTo>
                    <a:lnTo>
                      <a:pt x="112" y="8"/>
                    </a:lnTo>
                    <a:lnTo>
                      <a:pt x="115" y="15"/>
                    </a:lnTo>
                    <a:lnTo>
                      <a:pt x="112" y="21"/>
                    </a:lnTo>
                    <a:lnTo>
                      <a:pt x="109" y="22"/>
                    </a:lnTo>
                    <a:lnTo>
                      <a:pt x="105" y="26"/>
                    </a:lnTo>
                    <a:lnTo>
                      <a:pt x="101" y="26"/>
                    </a:lnTo>
                    <a:lnTo>
                      <a:pt x="100" y="27"/>
                    </a:lnTo>
                    <a:lnTo>
                      <a:pt x="101" y="29"/>
                    </a:lnTo>
                    <a:lnTo>
                      <a:pt x="108" y="29"/>
                    </a:lnTo>
                    <a:lnTo>
                      <a:pt x="109" y="27"/>
                    </a:lnTo>
                    <a:lnTo>
                      <a:pt x="106" y="36"/>
                    </a:lnTo>
                    <a:lnTo>
                      <a:pt x="90" y="52"/>
                    </a:lnTo>
                    <a:lnTo>
                      <a:pt x="84" y="60"/>
                    </a:lnTo>
                    <a:lnTo>
                      <a:pt x="83" y="69"/>
                    </a:lnTo>
                    <a:lnTo>
                      <a:pt x="86" y="66"/>
                    </a:lnTo>
                    <a:lnTo>
                      <a:pt x="87" y="63"/>
                    </a:lnTo>
                    <a:lnTo>
                      <a:pt x="90" y="61"/>
                    </a:lnTo>
                    <a:lnTo>
                      <a:pt x="94" y="58"/>
                    </a:lnTo>
                    <a:lnTo>
                      <a:pt x="98" y="58"/>
                    </a:lnTo>
                    <a:lnTo>
                      <a:pt x="103" y="60"/>
                    </a:lnTo>
                    <a:lnTo>
                      <a:pt x="106" y="61"/>
                    </a:lnTo>
                    <a:lnTo>
                      <a:pt x="111" y="65"/>
                    </a:lnTo>
                    <a:lnTo>
                      <a:pt x="114" y="68"/>
                    </a:lnTo>
                    <a:lnTo>
                      <a:pt x="117" y="72"/>
                    </a:lnTo>
                    <a:lnTo>
                      <a:pt x="119" y="76"/>
                    </a:lnTo>
                    <a:lnTo>
                      <a:pt x="119" y="79"/>
                    </a:lnTo>
                    <a:lnTo>
                      <a:pt x="125" y="82"/>
                    </a:lnTo>
                    <a:lnTo>
                      <a:pt x="130" y="85"/>
                    </a:lnTo>
                    <a:lnTo>
                      <a:pt x="131" y="90"/>
                    </a:lnTo>
                    <a:lnTo>
                      <a:pt x="134" y="96"/>
                    </a:lnTo>
                    <a:lnTo>
                      <a:pt x="134" y="108"/>
                    </a:lnTo>
                    <a:lnTo>
                      <a:pt x="128" y="108"/>
                    </a:lnTo>
                    <a:lnTo>
                      <a:pt x="125" y="110"/>
                    </a:lnTo>
                    <a:lnTo>
                      <a:pt x="123" y="111"/>
                    </a:lnTo>
                    <a:lnTo>
                      <a:pt x="123" y="115"/>
                    </a:lnTo>
                    <a:lnTo>
                      <a:pt x="125" y="118"/>
                    </a:lnTo>
                    <a:lnTo>
                      <a:pt x="126" y="119"/>
                    </a:lnTo>
                    <a:lnTo>
                      <a:pt x="130" y="126"/>
                    </a:lnTo>
                    <a:lnTo>
                      <a:pt x="131" y="130"/>
                    </a:lnTo>
                    <a:lnTo>
                      <a:pt x="130" y="143"/>
                    </a:lnTo>
                    <a:lnTo>
                      <a:pt x="123" y="154"/>
                    </a:lnTo>
                    <a:lnTo>
                      <a:pt x="114" y="160"/>
                    </a:lnTo>
                    <a:lnTo>
                      <a:pt x="103" y="163"/>
                    </a:lnTo>
                    <a:lnTo>
                      <a:pt x="98" y="163"/>
                    </a:lnTo>
                    <a:lnTo>
                      <a:pt x="95" y="161"/>
                    </a:lnTo>
                    <a:lnTo>
                      <a:pt x="94" y="161"/>
                    </a:lnTo>
                    <a:lnTo>
                      <a:pt x="90" y="160"/>
                    </a:lnTo>
                    <a:lnTo>
                      <a:pt x="94" y="166"/>
                    </a:lnTo>
                    <a:lnTo>
                      <a:pt x="97" y="168"/>
                    </a:lnTo>
                    <a:lnTo>
                      <a:pt x="98" y="171"/>
                    </a:lnTo>
                    <a:lnTo>
                      <a:pt x="98" y="177"/>
                    </a:lnTo>
                    <a:lnTo>
                      <a:pt x="95" y="180"/>
                    </a:lnTo>
                    <a:lnTo>
                      <a:pt x="94" y="183"/>
                    </a:lnTo>
                    <a:lnTo>
                      <a:pt x="89" y="186"/>
                    </a:lnTo>
                    <a:lnTo>
                      <a:pt x="83" y="190"/>
                    </a:lnTo>
                    <a:lnTo>
                      <a:pt x="80" y="190"/>
                    </a:lnTo>
                    <a:lnTo>
                      <a:pt x="73" y="186"/>
                    </a:lnTo>
                    <a:lnTo>
                      <a:pt x="69" y="182"/>
                    </a:lnTo>
                    <a:lnTo>
                      <a:pt x="69" y="174"/>
                    </a:lnTo>
                    <a:lnTo>
                      <a:pt x="65" y="165"/>
                    </a:lnTo>
                    <a:lnTo>
                      <a:pt x="58" y="155"/>
                    </a:lnTo>
                    <a:lnTo>
                      <a:pt x="50" y="149"/>
                    </a:lnTo>
                    <a:lnTo>
                      <a:pt x="44" y="140"/>
                    </a:lnTo>
                    <a:lnTo>
                      <a:pt x="44" y="138"/>
                    </a:lnTo>
                    <a:lnTo>
                      <a:pt x="42" y="133"/>
                    </a:lnTo>
                    <a:lnTo>
                      <a:pt x="40" y="130"/>
                    </a:lnTo>
                    <a:lnTo>
                      <a:pt x="39" y="126"/>
                    </a:lnTo>
                    <a:lnTo>
                      <a:pt x="39" y="121"/>
                    </a:lnTo>
                    <a:lnTo>
                      <a:pt x="36" y="118"/>
                    </a:lnTo>
                    <a:lnTo>
                      <a:pt x="26" y="115"/>
                    </a:lnTo>
                    <a:lnTo>
                      <a:pt x="17" y="108"/>
                    </a:lnTo>
                    <a:lnTo>
                      <a:pt x="9" y="99"/>
                    </a:lnTo>
                    <a:lnTo>
                      <a:pt x="3" y="90"/>
                    </a:lnTo>
                    <a:lnTo>
                      <a:pt x="0" y="82"/>
                    </a:lnTo>
                    <a:lnTo>
                      <a:pt x="1" y="74"/>
                    </a:lnTo>
                    <a:lnTo>
                      <a:pt x="6" y="65"/>
                    </a:lnTo>
                    <a:lnTo>
                      <a:pt x="9" y="57"/>
                    </a:lnTo>
                    <a:lnTo>
                      <a:pt x="17" y="61"/>
                    </a:lnTo>
                    <a:lnTo>
                      <a:pt x="23" y="68"/>
                    </a:lnTo>
                    <a:lnTo>
                      <a:pt x="28" y="76"/>
                    </a:lnTo>
                    <a:lnTo>
                      <a:pt x="33" y="82"/>
                    </a:lnTo>
                    <a:lnTo>
                      <a:pt x="39" y="85"/>
                    </a:lnTo>
                    <a:lnTo>
                      <a:pt x="44" y="82"/>
                    </a:lnTo>
                    <a:lnTo>
                      <a:pt x="47" y="74"/>
                    </a:lnTo>
                    <a:lnTo>
                      <a:pt x="47" y="36"/>
                    </a:lnTo>
                    <a:lnTo>
                      <a:pt x="45" y="29"/>
                    </a:lnTo>
                    <a:lnTo>
                      <a:pt x="36" y="16"/>
                    </a:lnTo>
                    <a:lnTo>
                      <a:pt x="34" y="8"/>
                    </a:lnTo>
                    <a:lnTo>
                      <a:pt x="36" y="7"/>
                    </a:lnTo>
                    <a:lnTo>
                      <a:pt x="37" y="7"/>
                    </a:lnTo>
                    <a:lnTo>
                      <a:pt x="44" y="4"/>
                    </a:lnTo>
                    <a:lnTo>
                      <a:pt x="48" y="4"/>
                    </a:lnTo>
                    <a:lnTo>
                      <a:pt x="50" y="5"/>
                    </a:lnTo>
                    <a:lnTo>
                      <a:pt x="54" y="5"/>
                    </a:lnTo>
                    <a:lnTo>
                      <a:pt x="56" y="2"/>
                    </a:lnTo>
                    <a:lnTo>
                      <a:pt x="61" y="2"/>
                    </a:lnTo>
                    <a:lnTo>
                      <a:pt x="67" y="4"/>
                    </a:lnTo>
                    <a:lnTo>
                      <a:pt x="72" y="7"/>
                    </a:lnTo>
                    <a:lnTo>
                      <a:pt x="81" y="7"/>
                    </a:lnTo>
                    <a:lnTo>
                      <a:pt x="86" y="5"/>
                    </a:lnTo>
                    <a:lnTo>
                      <a:pt x="95" y="0"/>
                    </a:lnTo>
                    <a:close/>
                  </a:path>
                </a:pathLst>
              </a:custGeom>
              <a:grpFill/>
              <a:ln w="6350" cmpd="sng">
                <a:solidFill>
                  <a:schemeClr val="bg2"/>
                </a:solidFill>
                <a:round/>
                <a:headEnd/>
                <a:tailEnd/>
              </a:ln>
            </p:spPr>
            <p:txBody>
              <a:bodyPr/>
              <a:lstStyle/>
              <a:p>
                <a:endParaRPr lang="en-US"/>
              </a:p>
            </p:txBody>
          </p:sp>
          <p:sp>
            <p:nvSpPr>
              <p:cNvPr id="32" name="Freeform 31"/>
              <p:cNvSpPr>
                <a:spLocks/>
              </p:cNvSpPr>
              <p:nvPr/>
            </p:nvSpPr>
            <p:spPr bwMode="gray">
              <a:xfrm>
                <a:off x="3427412" y="1547813"/>
                <a:ext cx="88900" cy="79375"/>
              </a:xfrm>
              <a:custGeom>
                <a:avLst/>
                <a:gdLst/>
                <a:ahLst/>
                <a:cxnLst>
                  <a:cxn ang="0">
                    <a:pos x="40" y="0"/>
                  </a:cxn>
                  <a:cxn ang="0">
                    <a:pos x="45" y="0"/>
                  </a:cxn>
                  <a:cxn ang="0">
                    <a:pos x="51" y="6"/>
                  </a:cxn>
                  <a:cxn ang="0">
                    <a:pos x="53" y="9"/>
                  </a:cxn>
                  <a:cxn ang="0">
                    <a:pos x="54" y="11"/>
                  </a:cxn>
                  <a:cxn ang="0">
                    <a:pos x="62" y="17"/>
                  </a:cxn>
                  <a:cxn ang="0">
                    <a:pos x="72" y="20"/>
                  </a:cxn>
                  <a:cxn ang="0">
                    <a:pos x="79" y="25"/>
                  </a:cxn>
                  <a:cxn ang="0">
                    <a:pos x="86" y="33"/>
                  </a:cxn>
                  <a:cxn ang="0">
                    <a:pos x="92" y="48"/>
                  </a:cxn>
                  <a:cxn ang="0">
                    <a:pos x="95" y="62"/>
                  </a:cxn>
                  <a:cxn ang="0">
                    <a:pos x="97" y="64"/>
                  </a:cxn>
                  <a:cxn ang="0">
                    <a:pos x="106" y="64"/>
                  </a:cxn>
                  <a:cxn ang="0">
                    <a:pos x="107" y="65"/>
                  </a:cxn>
                  <a:cxn ang="0">
                    <a:pos x="111" y="72"/>
                  </a:cxn>
                  <a:cxn ang="0">
                    <a:pos x="106" y="73"/>
                  </a:cxn>
                  <a:cxn ang="0">
                    <a:pos x="100" y="76"/>
                  </a:cxn>
                  <a:cxn ang="0">
                    <a:pos x="97" y="86"/>
                  </a:cxn>
                  <a:cxn ang="0">
                    <a:pos x="93" y="90"/>
                  </a:cxn>
                  <a:cxn ang="0">
                    <a:pos x="87" y="97"/>
                  </a:cxn>
                  <a:cxn ang="0">
                    <a:pos x="82" y="100"/>
                  </a:cxn>
                  <a:cxn ang="0">
                    <a:pos x="78" y="100"/>
                  </a:cxn>
                  <a:cxn ang="0">
                    <a:pos x="68" y="98"/>
                  </a:cxn>
                  <a:cxn ang="0">
                    <a:pos x="61" y="92"/>
                  </a:cxn>
                  <a:cxn ang="0">
                    <a:pos x="53" y="87"/>
                  </a:cxn>
                  <a:cxn ang="0">
                    <a:pos x="43" y="86"/>
                  </a:cxn>
                  <a:cxn ang="0">
                    <a:pos x="37" y="83"/>
                  </a:cxn>
                  <a:cxn ang="0">
                    <a:pos x="32" y="73"/>
                  </a:cxn>
                  <a:cxn ang="0">
                    <a:pos x="31" y="75"/>
                  </a:cxn>
                  <a:cxn ang="0">
                    <a:pos x="28" y="76"/>
                  </a:cxn>
                  <a:cxn ang="0">
                    <a:pos x="26" y="78"/>
                  </a:cxn>
                  <a:cxn ang="0">
                    <a:pos x="23" y="78"/>
                  </a:cxn>
                  <a:cxn ang="0">
                    <a:pos x="21" y="76"/>
                  </a:cxn>
                  <a:cxn ang="0">
                    <a:pos x="18" y="75"/>
                  </a:cxn>
                  <a:cxn ang="0">
                    <a:pos x="18" y="73"/>
                  </a:cxn>
                  <a:cxn ang="0">
                    <a:pos x="14" y="69"/>
                  </a:cxn>
                  <a:cxn ang="0">
                    <a:pos x="12" y="70"/>
                  </a:cxn>
                  <a:cxn ang="0">
                    <a:pos x="9" y="72"/>
                  </a:cxn>
                  <a:cxn ang="0">
                    <a:pos x="6" y="72"/>
                  </a:cxn>
                  <a:cxn ang="0">
                    <a:pos x="3" y="70"/>
                  </a:cxn>
                  <a:cxn ang="0">
                    <a:pos x="0" y="64"/>
                  </a:cxn>
                  <a:cxn ang="0">
                    <a:pos x="0" y="58"/>
                  </a:cxn>
                  <a:cxn ang="0">
                    <a:pos x="7" y="50"/>
                  </a:cxn>
                  <a:cxn ang="0">
                    <a:pos x="15" y="44"/>
                  </a:cxn>
                  <a:cxn ang="0">
                    <a:pos x="21" y="39"/>
                  </a:cxn>
                  <a:cxn ang="0">
                    <a:pos x="26" y="37"/>
                  </a:cxn>
                  <a:cxn ang="0">
                    <a:pos x="25" y="33"/>
                  </a:cxn>
                  <a:cxn ang="0">
                    <a:pos x="25" y="29"/>
                  </a:cxn>
                  <a:cxn ang="0">
                    <a:pos x="23" y="26"/>
                  </a:cxn>
                  <a:cxn ang="0">
                    <a:pos x="28" y="28"/>
                  </a:cxn>
                  <a:cxn ang="0">
                    <a:pos x="29" y="29"/>
                  </a:cxn>
                  <a:cxn ang="0">
                    <a:pos x="32" y="31"/>
                  </a:cxn>
                  <a:cxn ang="0">
                    <a:pos x="34" y="33"/>
                  </a:cxn>
                  <a:cxn ang="0">
                    <a:pos x="34" y="25"/>
                  </a:cxn>
                  <a:cxn ang="0">
                    <a:pos x="32" y="22"/>
                  </a:cxn>
                  <a:cxn ang="0">
                    <a:pos x="29" y="19"/>
                  </a:cxn>
                  <a:cxn ang="0">
                    <a:pos x="28" y="14"/>
                  </a:cxn>
                  <a:cxn ang="0">
                    <a:pos x="28" y="11"/>
                  </a:cxn>
                  <a:cxn ang="0">
                    <a:pos x="29" y="6"/>
                  </a:cxn>
                  <a:cxn ang="0">
                    <a:pos x="32" y="3"/>
                  </a:cxn>
                  <a:cxn ang="0">
                    <a:pos x="36" y="1"/>
                  </a:cxn>
                  <a:cxn ang="0">
                    <a:pos x="40" y="0"/>
                  </a:cxn>
                </a:cxnLst>
                <a:rect l="0" t="0" r="r" b="b"/>
                <a:pathLst>
                  <a:path w="111" h="100">
                    <a:moveTo>
                      <a:pt x="40" y="0"/>
                    </a:moveTo>
                    <a:lnTo>
                      <a:pt x="45" y="0"/>
                    </a:lnTo>
                    <a:lnTo>
                      <a:pt x="51" y="6"/>
                    </a:lnTo>
                    <a:lnTo>
                      <a:pt x="53" y="9"/>
                    </a:lnTo>
                    <a:lnTo>
                      <a:pt x="54" y="11"/>
                    </a:lnTo>
                    <a:lnTo>
                      <a:pt x="62" y="17"/>
                    </a:lnTo>
                    <a:lnTo>
                      <a:pt x="72" y="20"/>
                    </a:lnTo>
                    <a:lnTo>
                      <a:pt x="79" y="25"/>
                    </a:lnTo>
                    <a:lnTo>
                      <a:pt x="86" y="33"/>
                    </a:lnTo>
                    <a:lnTo>
                      <a:pt x="92" y="48"/>
                    </a:lnTo>
                    <a:lnTo>
                      <a:pt x="95" y="62"/>
                    </a:lnTo>
                    <a:lnTo>
                      <a:pt x="97" y="64"/>
                    </a:lnTo>
                    <a:lnTo>
                      <a:pt x="106" y="64"/>
                    </a:lnTo>
                    <a:lnTo>
                      <a:pt x="107" y="65"/>
                    </a:lnTo>
                    <a:lnTo>
                      <a:pt x="111" y="72"/>
                    </a:lnTo>
                    <a:lnTo>
                      <a:pt x="106" y="73"/>
                    </a:lnTo>
                    <a:lnTo>
                      <a:pt x="100" y="76"/>
                    </a:lnTo>
                    <a:lnTo>
                      <a:pt x="97" y="86"/>
                    </a:lnTo>
                    <a:lnTo>
                      <a:pt x="93" y="90"/>
                    </a:lnTo>
                    <a:lnTo>
                      <a:pt x="87" y="97"/>
                    </a:lnTo>
                    <a:lnTo>
                      <a:pt x="82" y="100"/>
                    </a:lnTo>
                    <a:lnTo>
                      <a:pt x="78" y="100"/>
                    </a:lnTo>
                    <a:lnTo>
                      <a:pt x="68" y="98"/>
                    </a:lnTo>
                    <a:lnTo>
                      <a:pt x="61" y="92"/>
                    </a:lnTo>
                    <a:lnTo>
                      <a:pt x="53" y="87"/>
                    </a:lnTo>
                    <a:lnTo>
                      <a:pt x="43" y="86"/>
                    </a:lnTo>
                    <a:lnTo>
                      <a:pt x="37" y="83"/>
                    </a:lnTo>
                    <a:lnTo>
                      <a:pt x="32" y="73"/>
                    </a:lnTo>
                    <a:lnTo>
                      <a:pt x="31" y="75"/>
                    </a:lnTo>
                    <a:lnTo>
                      <a:pt x="28" y="76"/>
                    </a:lnTo>
                    <a:lnTo>
                      <a:pt x="26" y="78"/>
                    </a:lnTo>
                    <a:lnTo>
                      <a:pt x="23" y="78"/>
                    </a:lnTo>
                    <a:lnTo>
                      <a:pt x="21" y="76"/>
                    </a:lnTo>
                    <a:lnTo>
                      <a:pt x="18" y="75"/>
                    </a:lnTo>
                    <a:lnTo>
                      <a:pt x="18" y="73"/>
                    </a:lnTo>
                    <a:lnTo>
                      <a:pt x="14" y="69"/>
                    </a:lnTo>
                    <a:lnTo>
                      <a:pt x="12" y="70"/>
                    </a:lnTo>
                    <a:lnTo>
                      <a:pt x="9" y="72"/>
                    </a:lnTo>
                    <a:lnTo>
                      <a:pt x="6" y="72"/>
                    </a:lnTo>
                    <a:lnTo>
                      <a:pt x="3" y="70"/>
                    </a:lnTo>
                    <a:lnTo>
                      <a:pt x="0" y="64"/>
                    </a:lnTo>
                    <a:lnTo>
                      <a:pt x="0" y="58"/>
                    </a:lnTo>
                    <a:lnTo>
                      <a:pt x="7" y="50"/>
                    </a:lnTo>
                    <a:lnTo>
                      <a:pt x="15" y="44"/>
                    </a:lnTo>
                    <a:lnTo>
                      <a:pt x="21" y="39"/>
                    </a:lnTo>
                    <a:lnTo>
                      <a:pt x="26" y="37"/>
                    </a:lnTo>
                    <a:lnTo>
                      <a:pt x="25" y="33"/>
                    </a:lnTo>
                    <a:lnTo>
                      <a:pt x="25" y="29"/>
                    </a:lnTo>
                    <a:lnTo>
                      <a:pt x="23" y="26"/>
                    </a:lnTo>
                    <a:lnTo>
                      <a:pt x="28" y="28"/>
                    </a:lnTo>
                    <a:lnTo>
                      <a:pt x="29" y="29"/>
                    </a:lnTo>
                    <a:lnTo>
                      <a:pt x="32" y="31"/>
                    </a:lnTo>
                    <a:lnTo>
                      <a:pt x="34" y="33"/>
                    </a:lnTo>
                    <a:lnTo>
                      <a:pt x="34" y="25"/>
                    </a:lnTo>
                    <a:lnTo>
                      <a:pt x="32" y="22"/>
                    </a:lnTo>
                    <a:lnTo>
                      <a:pt x="29" y="19"/>
                    </a:lnTo>
                    <a:lnTo>
                      <a:pt x="28" y="14"/>
                    </a:lnTo>
                    <a:lnTo>
                      <a:pt x="28" y="11"/>
                    </a:lnTo>
                    <a:lnTo>
                      <a:pt x="29" y="6"/>
                    </a:lnTo>
                    <a:lnTo>
                      <a:pt x="32" y="3"/>
                    </a:lnTo>
                    <a:lnTo>
                      <a:pt x="36" y="1"/>
                    </a:lnTo>
                    <a:lnTo>
                      <a:pt x="40" y="0"/>
                    </a:lnTo>
                    <a:close/>
                  </a:path>
                </a:pathLst>
              </a:custGeom>
              <a:grpFill/>
              <a:ln w="6350" cmpd="sng">
                <a:solidFill>
                  <a:schemeClr val="bg2"/>
                </a:solidFill>
                <a:round/>
                <a:headEnd/>
                <a:tailEnd/>
              </a:ln>
            </p:spPr>
            <p:txBody>
              <a:bodyPr/>
              <a:lstStyle/>
              <a:p>
                <a:endParaRPr lang="en-US"/>
              </a:p>
            </p:txBody>
          </p:sp>
          <p:sp>
            <p:nvSpPr>
              <p:cNvPr id="33" name="Freeform 32"/>
              <p:cNvSpPr>
                <a:spLocks/>
              </p:cNvSpPr>
              <p:nvPr/>
            </p:nvSpPr>
            <p:spPr bwMode="gray">
              <a:xfrm>
                <a:off x="3078162" y="1316038"/>
                <a:ext cx="158750" cy="193675"/>
              </a:xfrm>
              <a:custGeom>
                <a:avLst/>
                <a:gdLst/>
                <a:ahLst/>
                <a:cxnLst>
                  <a:cxn ang="0">
                    <a:pos x="130" y="0"/>
                  </a:cxn>
                  <a:cxn ang="0">
                    <a:pos x="135" y="4"/>
                  </a:cxn>
                  <a:cxn ang="0">
                    <a:pos x="138" y="11"/>
                  </a:cxn>
                  <a:cxn ang="0">
                    <a:pos x="137" y="32"/>
                  </a:cxn>
                  <a:cxn ang="0">
                    <a:pos x="129" y="47"/>
                  </a:cxn>
                  <a:cxn ang="0">
                    <a:pos x="133" y="57"/>
                  </a:cxn>
                  <a:cxn ang="0">
                    <a:pos x="144" y="43"/>
                  </a:cxn>
                  <a:cxn ang="0">
                    <a:pos x="158" y="33"/>
                  </a:cxn>
                  <a:cxn ang="0">
                    <a:pos x="173" y="41"/>
                  </a:cxn>
                  <a:cxn ang="0">
                    <a:pos x="191" y="63"/>
                  </a:cxn>
                  <a:cxn ang="0">
                    <a:pos x="179" y="83"/>
                  </a:cxn>
                  <a:cxn ang="0">
                    <a:pos x="182" y="91"/>
                  </a:cxn>
                  <a:cxn ang="0">
                    <a:pos x="193" y="82"/>
                  </a:cxn>
                  <a:cxn ang="0">
                    <a:pos x="201" y="79"/>
                  </a:cxn>
                  <a:cxn ang="0">
                    <a:pos x="4" y="241"/>
                  </a:cxn>
                  <a:cxn ang="0">
                    <a:pos x="7" y="221"/>
                  </a:cxn>
                  <a:cxn ang="0">
                    <a:pos x="24" y="215"/>
                  </a:cxn>
                  <a:cxn ang="0">
                    <a:pos x="85" y="221"/>
                  </a:cxn>
                  <a:cxn ang="0">
                    <a:pos x="107" y="229"/>
                  </a:cxn>
                  <a:cxn ang="0">
                    <a:pos x="133" y="230"/>
                  </a:cxn>
                  <a:cxn ang="0">
                    <a:pos x="152" y="233"/>
                  </a:cxn>
                  <a:cxn ang="0">
                    <a:pos x="113" y="205"/>
                  </a:cxn>
                  <a:cxn ang="0">
                    <a:pos x="63" y="196"/>
                  </a:cxn>
                  <a:cxn ang="0">
                    <a:pos x="36" y="186"/>
                  </a:cxn>
                  <a:cxn ang="0">
                    <a:pos x="11" y="176"/>
                  </a:cxn>
                  <a:cxn ang="0">
                    <a:pos x="0" y="152"/>
                  </a:cxn>
                  <a:cxn ang="0">
                    <a:pos x="2" y="144"/>
                  </a:cxn>
                  <a:cxn ang="0">
                    <a:pos x="15" y="136"/>
                  </a:cxn>
                  <a:cxn ang="0">
                    <a:pos x="55" y="133"/>
                  </a:cxn>
                  <a:cxn ang="0">
                    <a:pos x="77" y="127"/>
                  </a:cxn>
                  <a:cxn ang="0">
                    <a:pos x="63" y="124"/>
                  </a:cxn>
                  <a:cxn ang="0">
                    <a:pos x="33" y="126"/>
                  </a:cxn>
                  <a:cxn ang="0">
                    <a:pos x="16" y="121"/>
                  </a:cxn>
                  <a:cxn ang="0">
                    <a:pos x="16" y="108"/>
                  </a:cxn>
                  <a:cxn ang="0">
                    <a:pos x="22" y="104"/>
                  </a:cxn>
                  <a:cxn ang="0">
                    <a:pos x="15" y="101"/>
                  </a:cxn>
                  <a:cxn ang="0">
                    <a:pos x="11" y="96"/>
                  </a:cxn>
                  <a:cxn ang="0">
                    <a:pos x="0" y="97"/>
                  </a:cxn>
                  <a:cxn ang="0">
                    <a:pos x="2" y="94"/>
                  </a:cxn>
                  <a:cxn ang="0">
                    <a:pos x="7" y="80"/>
                  </a:cxn>
                  <a:cxn ang="0">
                    <a:pos x="33" y="63"/>
                  </a:cxn>
                  <a:cxn ang="0">
                    <a:pos x="36" y="35"/>
                  </a:cxn>
                  <a:cxn ang="0">
                    <a:pos x="54" y="22"/>
                  </a:cxn>
                  <a:cxn ang="0">
                    <a:pos x="94" y="10"/>
                  </a:cxn>
                </a:cxnLst>
                <a:rect l="0" t="0" r="r" b="b"/>
                <a:pathLst>
                  <a:path w="201" h="244">
                    <a:moveTo>
                      <a:pt x="127" y="0"/>
                    </a:moveTo>
                    <a:lnTo>
                      <a:pt x="130" y="0"/>
                    </a:lnTo>
                    <a:lnTo>
                      <a:pt x="133" y="2"/>
                    </a:lnTo>
                    <a:lnTo>
                      <a:pt x="135" y="4"/>
                    </a:lnTo>
                    <a:lnTo>
                      <a:pt x="137" y="8"/>
                    </a:lnTo>
                    <a:lnTo>
                      <a:pt x="138" y="11"/>
                    </a:lnTo>
                    <a:lnTo>
                      <a:pt x="138" y="19"/>
                    </a:lnTo>
                    <a:lnTo>
                      <a:pt x="137" y="32"/>
                    </a:lnTo>
                    <a:lnTo>
                      <a:pt x="132" y="40"/>
                    </a:lnTo>
                    <a:lnTo>
                      <a:pt x="129" y="47"/>
                    </a:lnTo>
                    <a:lnTo>
                      <a:pt x="126" y="57"/>
                    </a:lnTo>
                    <a:lnTo>
                      <a:pt x="133" y="57"/>
                    </a:lnTo>
                    <a:lnTo>
                      <a:pt x="140" y="51"/>
                    </a:lnTo>
                    <a:lnTo>
                      <a:pt x="144" y="43"/>
                    </a:lnTo>
                    <a:lnTo>
                      <a:pt x="151" y="36"/>
                    </a:lnTo>
                    <a:lnTo>
                      <a:pt x="158" y="33"/>
                    </a:lnTo>
                    <a:lnTo>
                      <a:pt x="163" y="35"/>
                    </a:lnTo>
                    <a:lnTo>
                      <a:pt x="173" y="41"/>
                    </a:lnTo>
                    <a:lnTo>
                      <a:pt x="188" y="57"/>
                    </a:lnTo>
                    <a:lnTo>
                      <a:pt x="191" y="63"/>
                    </a:lnTo>
                    <a:lnTo>
                      <a:pt x="187" y="74"/>
                    </a:lnTo>
                    <a:lnTo>
                      <a:pt x="179" y="83"/>
                    </a:lnTo>
                    <a:lnTo>
                      <a:pt x="173" y="91"/>
                    </a:lnTo>
                    <a:lnTo>
                      <a:pt x="182" y="91"/>
                    </a:lnTo>
                    <a:lnTo>
                      <a:pt x="190" y="83"/>
                    </a:lnTo>
                    <a:lnTo>
                      <a:pt x="193" y="82"/>
                    </a:lnTo>
                    <a:lnTo>
                      <a:pt x="196" y="79"/>
                    </a:lnTo>
                    <a:lnTo>
                      <a:pt x="201" y="79"/>
                    </a:lnTo>
                    <a:lnTo>
                      <a:pt x="166" y="244"/>
                    </a:lnTo>
                    <a:lnTo>
                      <a:pt x="4" y="241"/>
                    </a:lnTo>
                    <a:lnTo>
                      <a:pt x="4" y="229"/>
                    </a:lnTo>
                    <a:lnTo>
                      <a:pt x="7" y="221"/>
                    </a:lnTo>
                    <a:lnTo>
                      <a:pt x="15" y="216"/>
                    </a:lnTo>
                    <a:lnTo>
                      <a:pt x="24" y="215"/>
                    </a:lnTo>
                    <a:lnTo>
                      <a:pt x="79" y="215"/>
                    </a:lnTo>
                    <a:lnTo>
                      <a:pt x="85" y="221"/>
                    </a:lnTo>
                    <a:lnTo>
                      <a:pt x="94" y="226"/>
                    </a:lnTo>
                    <a:lnTo>
                      <a:pt x="107" y="229"/>
                    </a:lnTo>
                    <a:lnTo>
                      <a:pt x="121" y="230"/>
                    </a:lnTo>
                    <a:lnTo>
                      <a:pt x="133" y="230"/>
                    </a:lnTo>
                    <a:lnTo>
                      <a:pt x="144" y="233"/>
                    </a:lnTo>
                    <a:lnTo>
                      <a:pt x="152" y="233"/>
                    </a:lnTo>
                    <a:lnTo>
                      <a:pt x="138" y="224"/>
                    </a:lnTo>
                    <a:lnTo>
                      <a:pt x="113" y="205"/>
                    </a:lnTo>
                    <a:lnTo>
                      <a:pt x="97" y="196"/>
                    </a:lnTo>
                    <a:lnTo>
                      <a:pt x="63" y="196"/>
                    </a:lnTo>
                    <a:lnTo>
                      <a:pt x="49" y="191"/>
                    </a:lnTo>
                    <a:lnTo>
                      <a:pt x="36" y="186"/>
                    </a:lnTo>
                    <a:lnTo>
                      <a:pt x="22" y="182"/>
                    </a:lnTo>
                    <a:lnTo>
                      <a:pt x="11" y="176"/>
                    </a:lnTo>
                    <a:lnTo>
                      <a:pt x="4" y="166"/>
                    </a:lnTo>
                    <a:lnTo>
                      <a:pt x="0" y="152"/>
                    </a:lnTo>
                    <a:lnTo>
                      <a:pt x="0" y="147"/>
                    </a:lnTo>
                    <a:lnTo>
                      <a:pt x="2" y="144"/>
                    </a:lnTo>
                    <a:lnTo>
                      <a:pt x="5" y="141"/>
                    </a:lnTo>
                    <a:lnTo>
                      <a:pt x="15" y="136"/>
                    </a:lnTo>
                    <a:lnTo>
                      <a:pt x="43" y="136"/>
                    </a:lnTo>
                    <a:lnTo>
                      <a:pt x="55" y="133"/>
                    </a:lnTo>
                    <a:lnTo>
                      <a:pt x="66" y="132"/>
                    </a:lnTo>
                    <a:lnTo>
                      <a:pt x="77" y="127"/>
                    </a:lnTo>
                    <a:lnTo>
                      <a:pt x="71" y="124"/>
                    </a:lnTo>
                    <a:lnTo>
                      <a:pt x="63" y="124"/>
                    </a:lnTo>
                    <a:lnTo>
                      <a:pt x="54" y="126"/>
                    </a:lnTo>
                    <a:lnTo>
                      <a:pt x="33" y="126"/>
                    </a:lnTo>
                    <a:lnTo>
                      <a:pt x="24" y="124"/>
                    </a:lnTo>
                    <a:lnTo>
                      <a:pt x="16" y="121"/>
                    </a:lnTo>
                    <a:lnTo>
                      <a:pt x="13" y="115"/>
                    </a:lnTo>
                    <a:lnTo>
                      <a:pt x="16" y="108"/>
                    </a:lnTo>
                    <a:lnTo>
                      <a:pt x="19" y="107"/>
                    </a:lnTo>
                    <a:lnTo>
                      <a:pt x="22" y="104"/>
                    </a:lnTo>
                    <a:lnTo>
                      <a:pt x="18" y="102"/>
                    </a:lnTo>
                    <a:lnTo>
                      <a:pt x="15" y="101"/>
                    </a:lnTo>
                    <a:lnTo>
                      <a:pt x="13" y="99"/>
                    </a:lnTo>
                    <a:lnTo>
                      <a:pt x="11" y="96"/>
                    </a:lnTo>
                    <a:lnTo>
                      <a:pt x="2" y="101"/>
                    </a:lnTo>
                    <a:lnTo>
                      <a:pt x="0" y="97"/>
                    </a:lnTo>
                    <a:lnTo>
                      <a:pt x="0" y="94"/>
                    </a:lnTo>
                    <a:lnTo>
                      <a:pt x="2" y="94"/>
                    </a:lnTo>
                    <a:lnTo>
                      <a:pt x="2" y="93"/>
                    </a:lnTo>
                    <a:lnTo>
                      <a:pt x="7" y="80"/>
                    </a:lnTo>
                    <a:lnTo>
                      <a:pt x="18" y="69"/>
                    </a:lnTo>
                    <a:lnTo>
                      <a:pt x="33" y="63"/>
                    </a:lnTo>
                    <a:lnTo>
                      <a:pt x="33" y="44"/>
                    </a:lnTo>
                    <a:lnTo>
                      <a:pt x="36" y="35"/>
                    </a:lnTo>
                    <a:lnTo>
                      <a:pt x="43" y="27"/>
                    </a:lnTo>
                    <a:lnTo>
                      <a:pt x="54" y="22"/>
                    </a:lnTo>
                    <a:lnTo>
                      <a:pt x="65" y="19"/>
                    </a:lnTo>
                    <a:lnTo>
                      <a:pt x="94" y="10"/>
                    </a:lnTo>
                    <a:lnTo>
                      <a:pt x="127" y="0"/>
                    </a:lnTo>
                    <a:close/>
                  </a:path>
                </a:pathLst>
              </a:custGeom>
              <a:grpFill/>
              <a:ln w="6350" cmpd="sng">
                <a:solidFill>
                  <a:schemeClr val="bg2"/>
                </a:solidFill>
                <a:round/>
                <a:headEnd/>
                <a:tailEnd/>
              </a:ln>
            </p:spPr>
            <p:txBody>
              <a:bodyPr/>
              <a:lstStyle/>
              <a:p>
                <a:endParaRPr lang="en-US"/>
              </a:p>
            </p:txBody>
          </p:sp>
          <p:sp>
            <p:nvSpPr>
              <p:cNvPr id="34" name="Freeform 33"/>
              <p:cNvSpPr>
                <a:spLocks/>
              </p:cNvSpPr>
              <p:nvPr/>
            </p:nvSpPr>
            <p:spPr bwMode="gray">
              <a:xfrm>
                <a:off x="3302000" y="1320800"/>
                <a:ext cx="42862" cy="46037"/>
              </a:xfrm>
              <a:custGeom>
                <a:avLst/>
                <a:gdLst/>
                <a:ahLst/>
                <a:cxnLst>
                  <a:cxn ang="0">
                    <a:pos x="22" y="0"/>
                  </a:cxn>
                  <a:cxn ang="0">
                    <a:pos x="33" y="0"/>
                  </a:cxn>
                  <a:cxn ang="0">
                    <a:pos x="44" y="2"/>
                  </a:cxn>
                  <a:cxn ang="0">
                    <a:pos x="52" y="8"/>
                  </a:cxn>
                  <a:cxn ang="0">
                    <a:pos x="55" y="16"/>
                  </a:cxn>
                  <a:cxn ang="0">
                    <a:pos x="53" y="27"/>
                  </a:cxn>
                  <a:cxn ang="0">
                    <a:pos x="49" y="36"/>
                  </a:cxn>
                  <a:cxn ang="0">
                    <a:pos x="42" y="46"/>
                  </a:cxn>
                  <a:cxn ang="0">
                    <a:pos x="41" y="58"/>
                  </a:cxn>
                  <a:cxn ang="0">
                    <a:pos x="33" y="58"/>
                  </a:cxn>
                  <a:cxn ang="0">
                    <a:pos x="28" y="50"/>
                  </a:cxn>
                  <a:cxn ang="0">
                    <a:pos x="23" y="39"/>
                  </a:cxn>
                  <a:cxn ang="0">
                    <a:pos x="19" y="30"/>
                  </a:cxn>
                  <a:cxn ang="0">
                    <a:pos x="13" y="24"/>
                  </a:cxn>
                  <a:cxn ang="0">
                    <a:pos x="11" y="24"/>
                  </a:cxn>
                  <a:cxn ang="0">
                    <a:pos x="8" y="22"/>
                  </a:cxn>
                  <a:cxn ang="0">
                    <a:pos x="5" y="22"/>
                  </a:cxn>
                  <a:cxn ang="0">
                    <a:pos x="3" y="21"/>
                  </a:cxn>
                  <a:cxn ang="0">
                    <a:pos x="0" y="19"/>
                  </a:cxn>
                  <a:cxn ang="0">
                    <a:pos x="0" y="16"/>
                  </a:cxn>
                  <a:cxn ang="0">
                    <a:pos x="3" y="8"/>
                  </a:cxn>
                  <a:cxn ang="0">
                    <a:pos x="11" y="2"/>
                  </a:cxn>
                  <a:cxn ang="0">
                    <a:pos x="22" y="0"/>
                  </a:cxn>
                </a:cxnLst>
                <a:rect l="0" t="0" r="r" b="b"/>
                <a:pathLst>
                  <a:path w="55" h="58">
                    <a:moveTo>
                      <a:pt x="22" y="0"/>
                    </a:moveTo>
                    <a:lnTo>
                      <a:pt x="33" y="0"/>
                    </a:lnTo>
                    <a:lnTo>
                      <a:pt x="44" y="2"/>
                    </a:lnTo>
                    <a:lnTo>
                      <a:pt x="52" y="8"/>
                    </a:lnTo>
                    <a:lnTo>
                      <a:pt x="55" y="16"/>
                    </a:lnTo>
                    <a:lnTo>
                      <a:pt x="53" y="27"/>
                    </a:lnTo>
                    <a:lnTo>
                      <a:pt x="49" y="36"/>
                    </a:lnTo>
                    <a:lnTo>
                      <a:pt x="42" y="46"/>
                    </a:lnTo>
                    <a:lnTo>
                      <a:pt x="41" y="58"/>
                    </a:lnTo>
                    <a:lnTo>
                      <a:pt x="33" y="58"/>
                    </a:lnTo>
                    <a:lnTo>
                      <a:pt x="28" y="50"/>
                    </a:lnTo>
                    <a:lnTo>
                      <a:pt x="23" y="39"/>
                    </a:lnTo>
                    <a:lnTo>
                      <a:pt x="19" y="30"/>
                    </a:lnTo>
                    <a:lnTo>
                      <a:pt x="13" y="24"/>
                    </a:lnTo>
                    <a:lnTo>
                      <a:pt x="11" y="24"/>
                    </a:lnTo>
                    <a:lnTo>
                      <a:pt x="8" y="22"/>
                    </a:lnTo>
                    <a:lnTo>
                      <a:pt x="5" y="22"/>
                    </a:lnTo>
                    <a:lnTo>
                      <a:pt x="3" y="21"/>
                    </a:lnTo>
                    <a:lnTo>
                      <a:pt x="0" y="19"/>
                    </a:lnTo>
                    <a:lnTo>
                      <a:pt x="0" y="16"/>
                    </a:lnTo>
                    <a:lnTo>
                      <a:pt x="3" y="8"/>
                    </a:lnTo>
                    <a:lnTo>
                      <a:pt x="11" y="2"/>
                    </a:lnTo>
                    <a:lnTo>
                      <a:pt x="22" y="0"/>
                    </a:lnTo>
                    <a:close/>
                  </a:path>
                </a:pathLst>
              </a:custGeom>
              <a:grpFill/>
              <a:ln w="6350" cmpd="sng">
                <a:solidFill>
                  <a:schemeClr val="bg2"/>
                </a:solidFill>
                <a:round/>
                <a:headEnd/>
                <a:tailEnd/>
              </a:ln>
            </p:spPr>
            <p:txBody>
              <a:bodyPr/>
              <a:lstStyle/>
              <a:p>
                <a:endParaRPr lang="en-US"/>
              </a:p>
            </p:txBody>
          </p:sp>
          <p:sp>
            <p:nvSpPr>
              <p:cNvPr id="35" name="Freeform 34"/>
              <p:cNvSpPr>
                <a:spLocks/>
              </p:cNvSpPr>
              <p:nvPr/>
            </p:nvSpPr>
            <p:spPr bwMode="gray">
              <a:xfrm>
                <a:off x="2970212" y="1209675"/>
                <a:ext cx="203200" cy="190500"/>
              </a:xfrm>
              <a:custGeom>
                <a:avLst/>
                <a:gdLst/>
                <a:ahLst/>
                <a:cxnLst>
                  <a:cxn ang="0">
                    <a:pos x="95" y="0"/>
                  </a:cxn>
                  <a:cxn ang="0">
                    <a:pos x="123" y="6"/>
                  </a:cxn>
                  <a:cxn ang="0">
                    <a:pos x="145" y="9"/>
                  </a:cxn>
                  <a:cxn ang="0">
                    <a:pos x="169" y="27"/>
                  </a:cxn>
                  <a:cxn ang="0">
                    <a:pos x="188" y="53"/>
                  </a:cxn>
                  <a:cxn ang="0">
                    <a:pos x="189" y="61"/>
                  </a:cxn>
                  <a:cxn ang="0">
                    <a:pos x="192" y="61"/>
                  </a:cxn>
                  <a:cxn ang="0">
                    <a:pos x="202" y="53"/>
                  </a:cxn>
                  <a:cxn ang="0">
                    <a:pos x="219" y="55"/>
                  </a:cxn>
                  <a:cxn ang="0">
                    <a:pos x="233" y="72"/>
                  </a:cxn>
                  <a:cxn ang="0">
                    <a:pos x="241" y="95"/>
                  </a:cxn>
                  <a:cxn ang="0">
                    <a:pos x="247" y="108"/>
                  </a:cxn>
                  <a:cxn ang="0">
                    <a:pos x="252" y="113"/>
                  </a:cxn>
                  <a:cxn ang="0">
                    <a:pos x="255" y="117"/>
                  </a:cxn>
                  <a:cxn ang="0">
                    <a:pos x="241" y="128"/>
                  </a:cxn>
                  <a:cxn ang="0">
                    <a:pos x="214" y="134"/>
                  </a:cxn>
                  <a:cxn ang="0">
                    <a:pos x="191" y="139"/>
                  </a:cxn>
                  <a:cxn ang="0">
                    <a:pos x="156" y="163"/>
                  </a:cxn>
                  <a:cxn ang="0">
                    <a:pos x="130" y="183"/>
                  </a:cxn>
                  <a:cxn ang="0">
                    <a:pos x="108" y="208"/>
                  </a:cxn>
                  <a:cxn ang="0">
                    <a:pos x="103" y="224"/>
                  </a:cxn>
                  <a:cxn ang="0">
                    <a:pos x="97" y="236"/>
                  </a:cxn>
                  <a:cxn ang="0">
                    <a:pos x="86" y="238"/>
                  </a:cxn>
                  <a:cxn ang="0">
                    <a:pos x="80" y="230"/>
                  </a:cxn>
                  <a:cxn ang="0">
                    <a:pos x="73" y="224"/>
                  </a:cxn>
                  <a:cxn ang="0">
                    <a:pos x="56" y="231"/>
                  </a:cxn>
                  <a:cxn ang="0">
                    <a:pos x="37" y="241"/>
                  </a:cxn>
                  <a:cxn ang="0">
                    <a:pos x="31" y="239"/>
                  </a:cxn>
                  <a:cxn ang="0">
                    <a:pos x="27" y="228"/>
                  </a:cxn>
                  <a:cxn ang="0">
                    <a:pos x="31" y="208"/>
                  </a:cxn>
                  <a:cxn ang="0">
                    <a:pos x="19" y="177"/>
                  </a:cxn>
                  <a:cxn ang="0">
                    <a:pos x="0" y="150"/>
                  </a:cxn>
                  <a:cxn ang="0">
                    <a:pos x="34" y="117"/>
                  </a:cxn>
                  <a:cxn ang="0">
                    <a:pos x="55" y="84"/>
                  </a:cxn>
                  <a:cxn ang="0">
                    <a:pos x="75" y="63"/>
                  </a:cxn>
                  <a:cxn ang="0">
                    <a:pos x="88" y="53"/>
                  </a:cxn>
                  <a:cxn ang="0">
                    <a:pos x="91" y="44"/>
                  </a:cxn>
                  <a:cxn ang="0">
                    <a:pos x="83" y="34"/>
                  </a:cxn>
                  <a:cxn ang="0">
                    <a:pos x="84" y="24"/>
                  </a:cxn>
                  <a:cxn ang="0">
                    <a:pos x="88" y="9"/>
                  </a:cxn>
                </a:cxnLst>
                <a:rect l="0" t="0" r="r" b="b"/>
                <a:pathLst>
                  <a:path w="255" h="241">
                    <a:moveTo>
                      <a:pt x="89" y="0"/>
                    </a:moveTo>
                    <a:lnTo>
                      <a:pt x="95" y="0"/>
                    </a:lnTo>
                    <a:lnTo>
                      <a:pt x="108" y="2"/>
                    </a:lnTo>
                    <a:lnTo>
                      <a:pt x="123" y="6"/>
                    </a:lnTo>
                    <a:lnTo>
                      <a:pt x="138" y="9"/>
                    </a:lnTo>
                    <a:lnTo>
                      <a:pt x="145" y="9"/>
                    </a:lnTo>
                    <a:lnTo>
                      <a:pt x="156" y="14"/>
                    </a:lnTo>
                    <a:lnTo>
                      <a:pt x="169" y="27"/>
                    </a:lnTo>
                    <a:lnTo>
                      <a:pt x="178" y="41"/>
                    </a:lnTo>
                    <a:lnTo>
                      <a:pt x="188" y="53"/>
                    </a:lnTo>
                    <a:lnTo>
                      <a:pt x="188" y="59"/>
                    </a:lnTo>
                    <a:lnTo>
                      <a:pt x="189" y="61"/>
                    </a:lnTo>
                    <a:lnTo>
                      <a:pt x="191" y="64"/>
                    </a:lnTo>
                    <a:lnTo>
                      <a:pt x="192" y="61"/>
                    </a:lnTo>
                    <a:lnTo>
                      <a:pt x="199" y="55"/>
                    </a:lnTo>
                    <a:lnTo>
                      <a:pt x="202" y="53"/>
                    </a:lnTo>
                    <a:lnTo>
                      <a:pt x="206" y="52"/>
                    </a:lnTo>
                    <a:lnTo>
                      <a:pt x="219" y="55"/>
                    </a:lnTo>
                    <a:lnTo>
                      <a:pt x="227" y="61"/>
                    </a:lnTo>
                    <a:lnTo>
                      <a:pt x="233" y="72"/>
                    </a:lnTo>
                    <a:lnTo>
                      <a:pt x="238" y="83"/>
                    </a:lnTo>
                    <a:lnTo>
                      <a:pt x="241" y="95"/>
                    </a:lnTo>
                    <a:lnTo>
                      <a:pt x="246" y="106"/>
                    </a:lnTo>
                    <a:lnTo>
                      <a:pt x="247" y="108"/>
                    </a:lnTo>
                    <a:lnTo>
                      <a:pt x="250" y="109"/>
                    </a:lnTo>
                    <a:lnTo>
                      <a:pt x="252" y="113"/>
                    </a:lnTo>
                    <a:lnTo>
                      <a:pt x="253" y="114"/>
                    </a:lnTo>
                    <a:lnTo>
                      <a:pt x="255" y="117"/>
                    </a:lnTo>
                    <a:lnTo>
                      <a:pt x="250" y="124"/>
                    </a:lnTo>
                    <a:lnTo>
                      <a:pt x="241" y="128"/>
                    </a:lnTo>
                    <a:lnTo>
                      <a:pt x="228" y="131"/>
                    </a:lnTo>
                    <a:lnTo>
                      <a:pt x="214" y="134"/>
                    </a:lnTo>
                    <a:lnTo>
                      <a:pt x="205" y="136"/>
                    </a:lnTo>
                    <a:lnTo>
                      <a:pt x="191" y="139"/>
                    </a:lnTo>
                    <a:lnTo>
                      <a:pt x="166" y="155"/>
                    </a:lnTo>
                    <a:lnTo>
                      <a:pt x="156" y="163"/>
                    </a:lnTo>
                    <a:lnTo>
                      <a:pt x="144" y="172"/>
                    </a:lnTo>
                    <a:lnTo>
                      <a:pt x="130" y="183"/>
                    </a:lnTo>
                    <a:lnTo>
                      <a:pt x="116" y="195"/>
                    </a:lnTo>
                    <a:lnTo>
                      <a:pt x="108" y="208"/>
                    </a:lnTo>
                    <a:lnTo>
                      <a:pt x="106" y="216"/>
                    </a:lnTo>
                    <a:lnTo>
                      <a:pt x="103" y="224"/>
                    </a:lnTo>
                    <a:lnTo>
                      <a:pt x="102" y="231"/>
                    </a:lnTo>
                    <a:lnTo>
                      <a:pt x="97" y="236"/>
                    </a:lnTo>
                    <a:lnTo>
                      <a:pt x="89" y="238"/>
                    </a:lnTo>
                    <a:lnTo>
                      <a:pt x="86" y="238"/>
                    </a:lnTo>
                    <a:lnTo>
                      <a:pt x="83" y="231"/>
                    </a:lnTo>
                    <a:lnTo>
                      <a:pt x="80" y="230"/>
                    </a:lnTo>
                    <a:lnTo>
                      <a:pt x="77" y="224"/>
                    </a:lnTo>
                    <a:lnTo>
                      <a:pt x="73" y="224"/>
                    </a:lnTo>
                    <a:lnTo>
                      <a:pt x="64" y="227"/>
                    </a:lnTo>
                    <a:lnTo>
                      <a:pt x="56" y="231"/>
                    </a:lnTo>
                    <a:lnTo>
                      <a:pt x="48" y="238"/>
                    </a:lnTo>
                    <a:lnTo>
                      <a:pt x="37" y="241"/>
                    </a:lnTo>
                    <a:lnTo>
                      <a:pt x="34" y="241"/>
                    </a:lnTo>
                    <a:lnTo>
                      <a:pt x="31" y="239"/>
                    </a:lnTo>
                    <a:lnTo>
                      <a:pt x="27" y="235"/>
                    </a:lnTo>
                    <a:lnTo>
                      <a:pt x="27" y="228"/>
                    </a:lnTo>
                    <a:lnTo>
                      <a:pt x="31" y="214"/>
                    </a:lnTo>
                    <a:lnTo>
                      <a:pt x="31" y="208"/>
                    </a:lnTo>
                    <a:lnTo>
                      <a:pt x="28" y="192"/>
                    </a:lnTo>
                    <a:lnTo>
                      <a:pt x="19" y="177"/>
                    </a:lnTo>
                    <a:lnTo>
                      <a:pt x="8" y="161"/>
                    </a:lnTo>
                    <a:lnTo>
                      <a:pt x="0" y="150"/>
                    </a:lnTo>
                    <a:lnTo>
                      <a:pt x="16" y="134"/>
                    </a:lnTo>
                    <a:lnTo>
                      <a:pt x="34" y="117"/>
                    </a:lnTo>
                    <a:lnTo>
                      <a:pt x="48" y="97"/>
                    </a:lnTo>
                    <a:lnTo>
                      <a:pt x="55" y="84"/>
                    </a:lnTo>
                    <a:lnTo>
                      <a:pt x="64" y="72"/>
                    </a:lnTo>
                    <a:lnTo>
                      <a:pt x="75" y="63"/>
                    </a:lnTo>
                    <a:lnTo>
                      <a:pt x="81" y="59"/>
                    </a:lnTo>
                    <a:lnTo>
                      <a:pt x="88" y="53"/>
                    </a:lnTo>
                    <a:lnTo>
                      <a:pt x="91" y="47"/>
                    </a:lnTo>
                    <a:lnTo>
                      <a:pt x="91" y="44"/>
                    </a:lnTo>
                    <a:lnTo>
                      <a:pt x="84" y="38"/>
                    </a:lnTo>
                    <a:lnTo>
                      <a:pt x="83" y="34"/>
                    </a:lnTo>
                    <a:lnTo>
                      <a:pt x="83" y="31"/>
                    </a:lnTo>
                    <a:lnTo>
                      <a:pt x="84" y="24"/>
                    </a:lnTo>
                    <a:lnTo>
                      <a:pt x="86" y="17"/>
                    </a:lnTo>
                    <a:lnTo>
                      <a:pt x="88" y="9"/>
                    </a:lnTo>
                    <a:lnTo>
                      <a:pt x="89" y="0"/>
                    </a:lnTo>
                    <a:close/>
                  </a:path>
                </a:pathLst>
              </a:custGeom>
              <a:grpFill/>
              <a:ln w="6350" cmpd="sng">
                <a:solidFill>
                  <a:schemeClr val="bg2"/>
                </a:solidFill>
                <a:round/>
                <a:headEnd/>
                <a:tailEnd/>
              </a:ln>
            </p:spPr>
            <p:txBody>
              <a:bodyPr/>
              <a:lstStyle/>
              <a:p>
                <a:endParaRPr lang="en-US"/>
              </a:p>
            </p:txBody>
          </p:sp>
          <p:sp>
            <p:nvSpPr>
              <p:cNvPr id="36" name="Freeform 35"/>
              <p:cNvSpPr>
                <a:spLocks/>
              </p:cNvSpPr>
              <p:nvPr/>
            </p:nvSpPr>
            <p:spPr bwMode="gray">
              <a:xfrm>
                <a:off x="3105150" y="1076325"/>
                <a:ext cx="119062" cy="77787"/>
              </a:xfrm>
              <a:custGeom>
                <a:avLst/>
                <a:gdLst/>
                <a:ahLst/>
                <a:cxnLst>
                  <a:cxn ang="0">
                    <a:pos x="134" y="0"/>
                  </a:cxn>
                  <a:cxn ang="0">
                    <a:pos x="145" y="7"/>
                  </a:cxn>
                  <a:cxn ang="0">
                    <a:pos x="150" y="14"/>
                  </a:cxn>
                  <a:cxn ang="0">
                    <a:pos x="147" y="25"/>
                  </a:cxn>
                  <a:cxn ang="0">
                    <a:pos x="142" y="28"/>
                  </a:cxn>
                  <a:cxn ang="0">
                    <a:pos x="138" y="30"/>
                  </a:cxn>
                  <a:cxn ang="0">
                    <a:pos x="128" y="50"/>
                  </a:cxn>
                  <a:cxn ang="0">
                    <a:pos x="134" y="58"/>
                  </a:cxn>
                  <a:cxn ang="0">
                    <a:pos x="133" y="67"/>
                  </a:cxn>
                  <a:cxn ang="0">
                    <a:pos x="122" y="71"/>
                  </a:cxn>
                  <a:cxn ang="0">
                    <a:pos x="109" y="72"/>
                  </a:cxn>
                  <a:cxn ang="0">
                    <a:pos x="108" y="82"/>
                  </a:cxn>
                  <a:cxn ang="0">
                    <a:pos x="103" y="88"/>
                  </a:cxn>
                  <a:cxn ang="0">
                    <a:pos x="92" y="82"/>
                  </a:cxn>
                  <a:cxn ang="0">
                    <a:pos x="91" y="66"/>
                  </a:cxn>
                  <a:cxn ang="0">
                    <a:pos x="95" y="60"/>
                  </a:cxn>
                  <a:cxn ang="0">
                    <a:pos x="100" y="53"/>
                  </a:cxn>
                  <a:cxn ang="0">
                    <a:pos x="97" y="52"/>
                  </a:cxn>
                  <a:cxn ang="0">
                    <a:pos x="87" y="60"/>
                  </a:cxn>
                  <a:cxn ang="0">
                    <a:pos x="86" y="64"/>
                  </a:cxn>
                  <a:cxn ang="0">
                    <a:pos x="80" y="66"/>
                  </a:cxn>
                  <a:cxn ang="0">
                    <a:pos x="77" y="80"/>
                  </a:cxn>
                  <a:cxn ang="0">
                    <a:pos x="66" y="89"/>
                  </a:cxn>
                  <a:cxn ang="0">
                    <a:pos x="61" y="80"/>
                  </a:cxn>
                  <a:cxn ang="0">
                    <a:pos x="59" y="83"/>
                  </a:cxn>
                  <a:cxn ang="0">
                    <a:pos x="56" y="91"/>
                  </a:cxn>
                  <a:cxn ang="0">
                    <a:pos x="51" y="97"/>
                  </a:cxn>
                  <a:cxn ang="0">
                    <a:pos x="37" y="99"/>
                  </a:cxn>
                  <a:cxn ang="0">
                    <a:pos x="39" y="92"/>
                  </a:cxn>
                  <a:cxn ang="0">
                    <a:pos x="36" y="80"/>
                  </a:cxn>
                  <a:cxn ang="0">
                    <a:pos x="33" y="85"/>
                  </a:cxn>
                  <a:cxn ang="0">
                    <a:pos x="20" y="85"/>
                  </a:cxn>
                  <a:cxn ang="0">
                    <a:pos x="17" y="77"/>
                  </a:cxn>
                  <a:cxn ang="0">
                    <a:pos x="9" y="82"/>
                  </a:cxn>
                  <a:cxn ang="0">
                    <a:pos x="1" y="74"/>
                  </a:cxn>
                  <a:cxn ang="0">
                    <a:pos x="6" y="66"/>
                  </a:cxn>
                  <a:cxn ang="0">
                    <a:pos x="5" y="60"/>
                  </a:cxn>
                  <a:cxn ang="0">
                    <a:pos x="20" y="53"/>
                  </a:cxn>
                  <a:cxn ang="0">
                    <a:pos x="37" y="50"/>
                  </a:cxn>
                  <a:cxn ang="0">
                    <a:pos x="50" y="41"/>
                  </a:cxn>
                  <a:cxn ang="0">
                    <a:pos x="59" y="33"/>
                  </a:cxn>
                  <a:cxn ang="0">
                    <a:pos x="69" y="25"/>
                  </a:cxn>
                  <a:cxn ang="0">
                    <a:pos x="66" y="25"/>
                  </a:cxn>
                  <a:cxn ang="0">
                    <a:pos x="80" y="13"/>
                  </a:cxn>
                  <a:cxn ang="0">
                    <a:pos x="106" y="8"/>
                  </a:cxn>
                  <a:cxn ang="0">
                    <a:pos x="123" y="17"/>
                  </a:cxn>
                  <a:cxn ang="0">
                    <a:pos x="128" y="14"/>
                  </a:cxn>
                  <a:cxn ang="0">
                    <a:pos x="130" y="8"/>
                  </a:cxn>
                  <a:cxn ang="0">
                    <a:pos x="131" y="3"/>
                  </a:cxn>
                </a:cxnLst>
                <a:rect l="0" t="0" r="r" b="b"/>
                <a:pathLst>
                  <a:path w="150" h="99">
                    <a:moveTo>
                      <a:pt x="131" y="0"/>
                    </a:moveTo>
                    <a:lnTo>
                      <a:pt x="134" y="0"/>
                    </a:lnTo>
                    <a:lnTo>
                      <a:pt x="141" y="3"/>
                    </a:lnTo>
                    <a:lnTo>
                      <a:pt x="145" y="7"/>
                    </a:lnTo>
                    <a:lnTo>
                      <a:pt x="147" y="11"/>
                    </a:lnTo>
                    <a:lnTo>
                      <a:pt x="150" y="14"/>
                    </a:lnTo>
                    <a:lnTo>
                      <a:pt x="150" y="24"/>
                    </a:lnTo>
                    <a:lnTo>
                      <a:pt x="147" y="25"/>
                    </a:lnTo>
                    <a:lnTo>
                      <a:pt x="145" y="27"/>
                    </a:lnTo>
                    <a:lnTo>
                      <a:pt x="142" y="28"/>
                    </a:lnTo>
                    <a:lnTo>
                      <a:pt x="141" y="30"/>
                    </a:lnTo>
                    <a:lnTo>
                      <a:pt x="138" y="30"/>
                    </a:lnTo>
                    <a:lnTo>
                      <a:pt x="138" y="50"/>
                    </a:lnTo>
                    <a:lnTo>
                      <a:pt x="128" y="50"/>
                    </a:lnTo>
                    <a:lnTo>
                      <a:pt x="130" y="53"/>
                    </a:lnTo>
                    <a:lnTo>
                      <a:pt x="134" y="58"/>
                    </a:lnTo>
                    <a:lnTo>
                      <a:pt x="134" y="61"/>
                    </a:lnTo>
                    <a:lnTo>
                      <a:pt x="133" y="67"/>
                    </a:lnTo>
                    <a:lnTo>
                      <a:pt x="128" y="69"/>
                    </a:lnTo>
                    <a:lnTo>
                      <a:pt x="122" y="71"/>
                    </a:lnTo>
                    <a:lnTo>
                      <a:pt x="116" y="71"/>
                    </a:lnTo>
                    <a:lnTo>
                      <a:pt x="109" y="72"/>
                    </a:lnTo>
                    <a:lnTo>
                      <a:pt x="108" y="74"/>
                    </a:lnTo>
                    <a:lnTo>
                      <a:pt x="108" y="82"/>
                    </a:lnTo>
                    <a:lnTo>
                      <a:pt x="106" y="85"/>
                    </a:lnTo>
                    <a:lnTo>
                      <a:pt x="103" y="88"/>
                    </a:lnTo>
                    <a:lnTo>
                      <a:pt x="98" y="88"/>
                    </a:lnTo>
                    <a:lnTo>
                      <a:pt x="92" y="82"/>
                    </a:lnTo>
                    <a:lnTo>
                      <a:pt x="91" y="77"/>
                    </a:lnTo>
                    <a:lnTo>
                      <a:pt x="91" y="66"/>
                    </a:lnTo>
                    <a:lnTo>
                      <a:pt x="92" y="63"/>
                    </a:lnTo>
                    <a:lnTo>
                      <a:pt x="95" y="60"/>
                    </a:lnTo>
                    <a:lnTo>
                      <a:pt x="97" y="57"/>
                    </a:lnTo>
                    <a:lnTo>
                      <a:pt x="100" y="53"/>
                    </a:lnTo>
                    <a:lnTo>
                      <a:pt x="102" y="50"/>
                    </a:lnTo>
                    <a:lnTo>
                      <a:pt x="97" y="52"/>
                    </a:lnTo>
                    <a:lnTo>
                      <a:pt x="94" y="53"/>
                    </a:lnTo>
                    <a:lnTo>
                      <a:pt x="87" y="60"/>
                    </a:lnTo>
                    <a:lnTo>
                      <a:pt x="87" y="64"/>
                    </a:lnTo>
                    <a:lnTo>
                      <a:pt x="86" y="64"/>
                    </a:lnTo>
                    <a:lnTo>
                      <a:pt x="83" y="66"/>
                    </a:lnTo>
                    <a:lnTo>
                      <a:pt x="80" y="66"/>
                    </a:lnTo>
                    <a:lnTo>
                      <a:pt x="80" y="71"/>
                    </a:lnTo>
                    <a:lnTo>
                      <a:pt x="77" y="80"/>
                    </a:lnTo>
                    <a:lnTo>
                      <a:pt x="70" y="86"/>
                    </a:lnTo>
                    <a:lnTo>
                      <a:pt x="66" y="89"/>
                    </a:lnTo>
                    <a:lnTo>
                      <a:pt x="61" y="89"/>
                    </a:lnTo>
                    <a:lnTo>
                      <a:pt x="61" y="80"/>
                    </a:lnTo>
                    <a:lnTo>
                      <a:pt x="59" y="74"/>
                    </a:lnTo>
                    <a:lnTo>
                      <a:pt x="59" y="83"/>
                    </a:lnTo>
                    <a:lnTo>
                      <a:pt x="58" y="86"/>
                    </a:lnTo>
                    <a:lnTo>
                      <a:pt x="56" y="91"/>
                    </a:lnTo>
                    <a:lnTo>
                      <a:pt x="55" y="94"/>
                    </a:lnTo>
                    <a:lnTo>
                      <a:pt x="51" y="97"/>
                    </a:lnTo>
                    <a:lnTo>
                      <a:pt x="47" y="99"/>
                    </a:lnTo>
                    <a:lnTo>
                      <a:pt x="37" y="99"/>
                    </a:lnTo>
                    <a:lnTo>
                      <a:pt x="37" y="96"/>
                    </a:lnTo>
                    <a:lnTo>
                      <a:pt x="39" y="92"/>
                    </a:lnTo>
                    <a:lnTo>
                      <a:pt x="39" y="89"/>
                    </a:lnTo>
                    <a:lnTo>
                      <a:pt x="36" y="80"/>
                    </a:lnTo>
                    <a:lnTo>
                      <a:pt x="34" y="82"/>
                    </a:lnTo>
                    <a:lnTo>
                      <a:pt x="33" y="85"/>
                    </a:lnTo>
                    <a:lnTo>
                      <a:pt x="26" y="88"/>
                    </a:lnTo>
                    <a:lnTo>
                      <a:pt x="20" y="85"/>
                    </a:lnTo>
                    <a:lnTo>
                      <a:pt x="19" y="80"/>
                    </a:lnTo>
                    <a:lnTo>
                      <a:pt x="17" y="77"/>
                    </a:lnTo>
                    <a:lnTo>
                      <a:pt x="12" y="78"/>
                    </a:lnTo>
                    <a:lnTo>
                      <a:pt x="9" y="82"/>
                    </a:lnTo>
                    <a:lnTo>
                      <a:pt x="1" y="82"/>
                    </a:lnTo>
                    <a:lnTo>
                      <a:pt x="1" y="74"/>
                    </a:lnTo>
                    <a:lnTo>
                      <a:pt x="3" y="71"/>
                    </a:lnTo>
                    <a:lnTo>
                      <a:pt x="6" y="66"/>
                    </a:lnTo>
                    <a:lnTo>
                      <a:pt x="0" y="66"/>
                    </a:lnTo>
                    <a:lnTo>
                      <a:pt x="5" y="60"/>
                    </a:lnTo>
                    <a:lnTo>
                      <a:pt x="11" y="55"/>
                    </a:lnTo>
                    <a:lnTo>
                      <a:pt x="20" y="53"/>
                    </a:lnTo>
                    <a:lnTo>
                      <a:pt x="30" y="53"/>
                    </a:lnTo>
                    <a:lnTo>
                      <a:pt x="37" y="50"/>
                    </a:lnTo>
                    <a:lnTo>
                      <a:pt x="41" y="47"/>
                    </a:lnTo>
                    <a:lnTo>
                      <a:pt x="50" y="41"/>
                    </a:lnTo>
                    <a:lnTo>
                      <a:pt x="55" y="36"/>
                    </a:lnTo>
                    <a:lnTo>
                      <a:pt x="59" y="33"/>
                    </a:lnTo>
                    <a:lnTo>
                      <a:pt x="66" y="27"/>
                    </a:lnTo>
                    <a:lnTo>
                      <a:pt x="69" y="25"/>
                    </a:lnTo>
                    <a:lnTo>
                      <a:pt x="73" y="22"/>
                    </a:lnTo>
                    <a:lnTo>
                      <a:pt x="66" y="25"/>
                    </a:lnTo>
                    <a:lnTo>
                      <a:pt x="72" y="21"/>
                    </a:lnTo>
                    <a:lnTo>
                      <a:pt x="80" y="13"/>
                    </a:lnTo>
                    <a:lnTo>
                      <a:pt x="95" y="5"/>
                    </a:lnTo>
                    <a:lnTo>
                      <a:pt x="106" y="8"/>
                    </a:lnTo>
                    <a:lnTo>
                      <a:pt x="116" y="14"/>
                    </a:lnTo>
                    <a:lnTo>
                      <a:pt x="123" y="17"/>
                    </a:lnTo>
                    <a:lnTo>
                      <a:pt x="127" y="17"/>
                    </a:lnTo>
                    <a:lnTo>
                      <a:pt x="128" y="14"/>
                    </a:lnTo>
                    <a:lnTo>
                      <a:pt x="128" y="13"/>
                    </a:lnTo>
                    <a:lnTo>
                      <a:pt x="130" y="8"/>
                    </a:lnTo>
                    <a:lnTo>
                      <a:pt x="130" y="5"/>
                    </a:lnTo>
                    <a:lnTo>
                      <a:pt x="131" y="3"/>
                    </a:lnTo>
                    <a:lnTo>
                      <a:pt x="131" y="0"/>
                    </a:lnTo>
                    <a:close/>
                  </a:path>
                </a:pathLst>
              </a:custGeom>
              <a:grpFill/>
              <a:ln w="6350" cmpd="sng">
                <a:solidFill>
                  <a:schemeClr val="bg2"/>
                </a:solidFill>
                <a:round/>
                <a:headEnd/>
                <a:tailEnd/>
              </a:ln>
            </p:spPr>
            <p:txBody>
              <a:bodyPr/>
              <a:lstStyle/>
              <a:p>
                <a:endParaRPr lang="en-US"/>
              </a:p>
            </p:txBody>
          </p:sp>
          <p:sp>
            <p:nvSpPr>
              <p:cNvPr id="37" name="Freeform 36"/>
              <p:cNvSpPr>
                <a:spLocks/>
              </p:cNvSpPr>
              <p:nvPr/>
            </p:nvSpPr>
            <p:spPr bwMode="gray">
              <a:xfrm>
                <a:off x="3141662" y="1152525"/>
                <a:ext cx="41275" cy="28575"/>
              </a:xfrm>
              <a:custGeom>
                <a:avLst/>
                <a:gdLst/>
                <a:ahLst/>
                <a:cxnLst>
                  <a:cxn ang="0">
                    <a:pos x="45" y="0"/>
                  </a:cxn>
                  <a:cxn ang="0">
                    <a:pos x="48" y="0"/>
                  </a:cxn>
                  <a:cxn ang="0">
                    <a:pos x="51" y="2"/>
                  </a:cxn>
                  <a:cxn ang="0">
                    <a:pos x="45" y="13"/>
                  </a:cxn>
                  <a:cxn ang="0">
                    <a:pos x="37" y="24"/>
                  </a:cxn>
                  <a:cxn ang="0">
                    <a:pos x="28" y="33"/>
                  </a:cxn>
                  <a:cxn ang="0">
                    <a:pos x="19" y="36"/>
                  </a:cxn>
                  <a:cxn ang="0">
                    <a:pos x="14" y="36"/>
                  </a:cxn>
                  <a:cxn ang="0">
                    <a:pos x="11" y="33"/>
                  </a:cxn>
                  <a:cxn ang="0">
                    <a:pos x="6" y="31"/>
                  </a:cxn>
                  <a:cxn ang="0">
                    <a:pos x="3" y="28"/>
                  </a:cxn>
                  <a:cxn ang="0">
                    <a:pos x="0" y="27"/>
                  </a:cxn>
                  <a:cxn ang="0">
                    <a:pos x="9" y="17"/>
                  </a:cxn>
                  <a:cxn ang="0">
                    <a:pos x="20" y="11"/>
                  </a:cxn>
                  <a:cxn ang="0">
                    <a:pos x="34" y="5"/>
                  </a:cxn>
                  <a:cxn ang="0">
                    <a:pos x="34" y="3"/>
                  </a:cxn>
                  <a:cxn ang="0">
                    <a:pos x="37" y="2"/>
                  </a:cxn>
                  <a:cxn ang="0">
                    <a:pos x="44" y="2"/>
                  </a:cxn>
                  <a:cxn ang="0">
                    <a:pos x="45" y="0"/>
                  </a:cxn>
                </a:cxnLst>
                <a:rect l="0" t="0" r="r" b="b"/>
                <a:pathLst>
                  <a:path w="51" h="36">
                    <a:moveTo>
                      <a:pt x="45" y="0"/>
                    </a:moveTo>
                    <a:lnTo>
                      <a:pt x="48" y="0"/>
                    </a:lnTo>
                    <a:lnTo>
                      <a:pt x="51" y="2"/>
                    </a:lnTo>
                    <a:lnTo>
                      <a:pt x="45" y="13"/>
                    </a:lnTo>
                    <a:lnTo>
                      <a:pt x="37" y="24"/>
                    </a:lnTo>
                    <a:lnTo>
                      <a:pt x="28" y="33"/>
                    </a:lnTo>
                    <a:lnTo>
                      <a:pt x="19" y="36"/>
                    </a:lnTo>
                    <a:lnTo>
                      <a:pt x="14" y="36"/>
                    </a:lnTo>
                    <a:lnTo>
                      <a:pt x="11" y="33"/>
                    </a:lnTo>
                    <a:lnTo>
                      <a:pt x="6" y="31"/>
                    </a:lnTo>
                    <a:lnTo>
                      <a:pt x="3" y="28"/>
                    </a:lnTo>
                    <a:lnTo>
                      <a:pt x="0" y="27"/>
                    </a:lnTo>
                    <a:lnTo>
                      <a:pt x="9" y="17"/>
                    </a:lnTo>
                    <a:lnTo>
                      <a:pt x="20" y="11"/>
                    </a:lnTo>
                    <a:lnTo>
                      <a:pt x="34" y="5"/>
                    </a:lnTo>
                    <a:lnTo>
                      <a:pt x="34" y="3"/>
                    </a:lnTo>
                    <a:lnTo>
                      <a:pt x="37" y="2"/>
                    </a:lnTo>
                    <a:lnTo>
                      <a:pt x="44" y="2"/>
                    </a:lnTo>
                    <a:lnTo>
                      <a:pt x="45" y="0"/>
                    </a:lnTo>
                    <a:close/>
                  </a:path>
                </a:pathLst>
              </a:custGeom>
              <a:grpFill/>
              <a:ln w="6350" cmpd="sng">
                <a:solidFill>
                  <a:schemeClr val="bg2"/>
                </a:solidFill>
                <a:round/>
                <a:headEnd/>
                <a:tailEnd/>
              </a:ln>
            </p:spPr>
            <p:txBody>
              <a:bodyPr/>
              <a:lstStyle/>
              <a:p>
                <a:endParaRPr lang="en-US"/>
              </a:p>
            </p:txBody>
          </p:sp>
          <p:sp>
            <p:nvSpPr>
              <p:cNvPr id="38" name="Freeform 37"/>
              <p:cNvSpPr>
                <a:spLocks/>
              </p:cNvSpPr>
              <p:nvPr/>
            </p:nvSpPr>
            <p:spPr bwMode="gray">
              <a:xfrm>
                <a:off x="3452812" y="1130300"/>
                <a:ext cx="261937" cy="133350"/>
              </a:xfrm>
              <a:custGeom>
                <a:avLst/>
                <a:gdLst/>
                <a:ahLst/>
                <a:cxnLst>
                  <a:cxn ang="0">
                    <a:pos x="25" y="3"/>
                  </a:cxn>
                  <a:cxn ang="0">
                    <a:pos x="55" y="14"/>
                  </a:cxn>
                  <a:cxn ang="0">
                    <a:pos x="81" y="23"/>
                  </a:cxn>
                  <a:cxn ang="0">
                    <a:pos x="103" y="25"/>
                  </a:cxn>
                  <a:cxn ang="0">
                    <a:pos x="95" y="33"/>
                  </a:cxn>
                  <a:cxn ang="0">
                    <a:pos x="127" y="41"/>
                  </a:cxn>
                  <a:cxn ang="0">
                    <a:pos x="120" y="52"/>
                  </a:cxn>
                  <a:cxn ang="0">
                    <a:pos x="111" y="58"/>
                  </a:cxn>
                  <a:cxn ang="0">
                    <a:pos x="122" y="66"/>
                  </a:cxn>
                  <a:cxn ang="0">
                    <a:pos x="141" y="75"/>
                  </a:cxn>
                  <a:cxn ang="0">
                    <a:pos x="145" y="91"/>
                  </a:cxn>
                  <a:cxn ang="0">
                    <a:pos x="153" y="86"/>
                  </a:cxn>
                  <a:cxn ang="0">
                    <a:pos x="170" y="88"/>
                  </a:cxn>
                  <a:cxn ang="0">
                    <a:pos x="183" y="83"/>
                  </a:cxn>
                  <a:cxn ang="0">
                    <a:pos x="203" y="89"/>
                  </a:cxn>
                  <a:cxn ang="0">
                    <a:pos x="213" y="80"/>
                  </a:cxn>
                  <a:cxn ang="0">
                    <a:pos x="238" y="55"/>
                  </a:cxn>
                  <a:cxn ang="0">
                    <a:pos x="285" y="47"/>
                  </a:cxn>
                  <a:cxn ang="0">
                    <a:pos x="317" y="74"/>
                  </a:cxn>
                  <a:cxn ang="0">
                    <a:pos x="330" y="105"/>
                  </a:cxn>
                  <a:cxn ang="0">
                    <a:pos x="308" y="128"/>
                  </a:cxn>
                  <a:cxn ang="0">
                    <a:pos x="272" y="134"/>
                  </a:cxn>
                  <a:cxn ang="0">
                    <a:pos x="244" y="149"/>
                  </a:cxn>
                  <a:cxn ang="0">
                    <a:pos x="211" y="156"/>
                  </a:cxn>
                  <a:cxn ang="0">
                    <a:pos x="169" y="164"/>
                  </a:cxn>
                  <a:cxn ang="0">
                    <a:pos x="161" y="158"/>
                  </a:cxn>
                  <a:cxn ang="0">
                    <a:pos x="152" y="167"/>
                  </a:cxn>
                  <a:cxn ang="0">
                    <a:pos x="125" y="163"/>
                  </a:cxn>
                  <a:cxn ang="0">
                    <a:pos x="106" y="164"/>
                  </a:cxn>
                  <a:cxn ang="0">
                    <a:pos x="87" y="155"/>
                  </a:cxn>
                  <a:cxn ang="0">
                    <a:pos x="89" y="145"/>
                  </a:cxn>
                  <a:cxn ang="0">
                    <a:pos x="97" y="138"/>
                  </a:cxn>
                  <a:cxn ang="0">
                    <a:pos x="87" y="109"/>
                  </a:cxn>
                  <a:cxn ang="0">
                    <a:pos x="89" y="100"/>
                  </a:cxn>
                  <a:cxn ang="0">
                    <a:pos x="89" y="84"/>
                  </a:cxn>
                  <a:cxn ang="0">
                    <a:pos x="70" y="53"/>
                  </a:cxn>
                  <a:cxn ang="0">
                    <a:pos x="62" y="50"/>
                  </a:cxn>
                  <a:cxn ang="0">
                    <a:pos x="47" y="55"/>
                  </a:cxn>
                  <a:cxn ang="0">
                    <a:pos x="22" y="45"/>
                  </a:cxn>
                  <a:cxn ang="0">
                    <a:pos x="15" y="34"/>
                  </a:cxn>
                  <a:cxn ang="0">
                    <a:pos x="9" y="31"/>
                  </a:cxn>
                  <a:cxn ang="0">
                    <a:pos x="0" y="23"/>
                  </a:cxn>
                  <a:cxn ang="0">
                    <a:pos x="5" y="19"/>
                  </a:cxn>
                  <a:cxn ang="0">
                    <a:pos x="0" y="13"/>
                  </a:cxn>
                  <a:cxn ang="0">
                    <a:pos x="12" y="2"/>
                  </a:cxn>
                </a:cxnLst>
                <a:rect l="0" t="0" r="r" b="b"/>
                <a:pathLst>
                  <a:path w="330" h="167">
                    <a:moveTo>
                      <a:pt x="17" y="0"/>
                    </a:moveTo>
                    <a:lnTo>
                      <a:pt x="23" y="0"/>
                    </a:lnTo>
                    <a:lnTo>
                      <a:pt x="25" y="3"/>
                    </a:lnTo>
                    <a:lnTo>
                      <a:pt x="28" y="6"/>
                    </a:lnTo>
                    <a:lnTo>
                      <a:pt x="44" y="9"/>
                    </a:lnTo>
                    <a:lnTo>
                      <a:pt x="55" y="14"/>
                    </a:lnTo>
                    <a:lnTo>
                      <a:pt x="61" y="23"/>
                    </a:lnTo>
                    <a:lnTo>
                      <a:pt x="62" y="36"/>
                    </a:lnTo>
                    <a:lnTo>
                      <a:pt x="81" y="23"/>
                    </a:lnTo>
                    <a:lnTo>
                      <a:pt x="94" y="20"/>
                    </a:lnTo>
                    <a:lnTo>
                      <a:pt x="98" y="22"/>
                    </a:lnTo>
                    <a:lnTo>
                      <a:pt x="103" y="25"/>
                    </a:lnTo>
                    <a:lnTo>
                      <a:pt x="109" y="31"/>
                    </a:lnTo>
                    <a:lnTo>
                      <a:pt x="100" y="31"/>
                    </a:lnTo>
                    <a:lnTo>
                      <a:pt x="95" y="33"/>
                    </a:lnTo>
                    <a:lnTo>
                      <a:pt x="92" y="34"/>
                    </a:lnTo>
                    <a:lnTo>
                      <a:pt x="105" y="38"/>
                    </a:lnTo>
                    <a:lnTo>
                      <a:pt x="127" y="41"/>
                    </a:lnTo>
                    <a:lnTo>
                      <a:pt x="136" y="45"/>
                    </a:lnTo>
                    <a:lnTo>
                      <a:pt x="128" y="50"/>
                    </a:lnTo>
                    <a:lnTo>
                      <a:pt x="120" y="52"/>
                    </a:lnTo>
                    <a:lnTo>
                      <a:pt x="114" y="53"/>
                    </a:lnTo>
                    <a:lnTo>
                      <a:pt x="108" y="56"/>
                    </a:lnTo>
                    <a:lnTo>
                      <a:pt x="111" y="58"/>
                    </a:lnTo>
                    <a:lnTo>
                      <a:pt x="112" y="58"/>
                    </a:lnTo>
                    <a:lnTo>
                      <a:pt x="112" y="63"/>
                    </a:lnTo>
                    <a:lnTo>
                      <a:pt x="122" y="66"/>
                    </a:lnTo>
                    <a:lnTo>
                      <a:pt x="130" y="67"/>
                    </a:lnTo>
                    <a:lnTo>
                      <a:pt x="138" y="72"/>
                    </a:lnTo>
                    <a:lnTo>
                      <a:pt x="141" y="75"/>
                    </a:lnTo>
                    <a:lnTo>
                      <a:pt x="142" y="78"/>
                    </a:lnTo>
                    <a:lnTo>
                      <a:pt x="142" y="84"/>
                    </a:lnTo>
                    <a:lnTo>
                      <a:pt x="145" y="91"/>
                    </a:lnTo>
                    <a:lnTo>
                      <a:pt x="148" y="92"/>
                    </a:lnTo>
                    <a:lnTo>
                      <a:pt x="148" y="83"/>
                    </a:lnTo>
                    <a:lnTo>
                      <a:pt x="153" y="86"/>
                    </a:lnTo>
                    <a:lnTo>
                      <a:pt x="159" y="89"/>
                    </a:lnTo>
                    <a:lnTo>
                      <a:pt x="164" y="91"/>
                    </a:lnTo>
                    <a:lnTo>
                      <a:pt x="170" y="88"/>
                    </a:lnTo>
                    <a:lnTo>
                      <a:pt x="173" y="84"/>
                    </a:lnTo>
                    <a:lnTo>
                      <a:pt x="177" y="83"/>
                    </a:lnTo>
                    <a:lnTo>
                      <a:pt x="183" y="83"/>
                    </a:lnTo>
                    <a:lnTo>
                      <a:pt x="188" y="86"/>
                    </a:lnTo>
                    <a:lnTo>
                      <a:pt x="194" y="89"/>
                    </a:lnTo>
                    <a:lnTo>
                      <a:pt x="203" y="89"/>
                    </a:lnTo>
                    <a:lnTo>
                      <a:pt x="205" y="86"/>
                    </a:lnTo>
                    <a:lnTo>
                      <a:pt x="209" y="81"/>
                    </a:lnTo>
                    <a:lnTo>
                      <a:pt x="213" y="80"/>
                    </a:lnTo>
                    <a:lnTo>
                      <a:pt x="214" y="78"/>
                    </a:lnTo>
                    <a:lnTo>
                      <a:pt x="225" y="66"/>
                    </a:lnTo>
                    <a:lnTo>
                      <a:pt x="238" y="55"/>
                    </a:lnTo>
                    <a:lnTo>
                      <a:pt x="252" y="47"/>
                    </a:lnTo>
                    <a:lnTo>
                      <a:pt x="269" y="44"/>
                    </a:lnTo>
                    <a:lnTo>
                      <a:pt x="285" y="47"/>
                    </a:lnTo>
                    <a:lnTo>
                      <a:pt x="300" y="53"/>
                    </a:lnTo>
                    <a:lnTo>
                      <a:pt x="313" y="63"/>
                    </a:lnTo>
                    <a:lnTo>
                      <a:pt x="317" y="74"/>
                    </a:lnTo>
                    <a:lnTo>
                      <a:pt x="321" y="83"/>
                    </a:lnTo>
                    <a:lnTo>
                      <a:pt x="327" y="94"/>
                    </a:lnTo>
                    <a:lnTo>
                      <a:pt x="330" y="105"/>
                    </a:lnTo>
                    <a:lnTo>
                      <a:pt x="327" y="116"/>
                    </a:lnTo>
                    <a:lnTo>
                      <a:pt x="319" y="124"/>
                    </a:lnTo>
                    <a:lnTo>
                      <a:pt x="308" y="128"/>
                    </a:lnTo>
                    <a:lnTo>
                      <a:pt x="295" y="131"/>
                    </a:lnTo>
                    <a:lnTo>
                      <a:pt x="283" y="133"/>
                    </a:lnTo>
                    <a:lnTo>
                      <a:pt x="272" y="134"/>
                    </a:lnTo>
                    <a:lnTo>
                      <a:pt x="264" y="138"/>
                    </a:lnTo>
                    <a:lnTo>
                      <a:pt x="252" y="147"/>
                    </a:lnTo>
                    <a:lnTo>
                      <a:pt x="244" y="149"/>
                    </a:lnTo>
                    <a:lnTo>
                      <a:pt x="236" y="149"/>
                    </a:lnTo>
                    <a:lnTo>
                      <a:pt x="224" y="152"/>
                    </a:lnTo>
                    <a:lnTo>
                      <a:pt x="211" y="156"/>
                    </a:lnTo>
                    <a:lnTo>
                      <a:pt x="197" y="161"/>
                    </a:lnTo>
                    <a:lnTo>
                      <a:pt x="180" y="164"/>
                    </a:lnTo>
                    <a:lnTo>
                      <a:pt x="169" y="164"/>
                    </a:lnTo>
                    <a:lnTo>
                      <a:pt x="169" y="152"/>
                    </a:lnTo>
                    <a:lnTo>
                      <a:pt x="163" y="155"/>
                    </a:lnTo>
                    <a:lnTo>
                      <a:pt x="161" y="158"/>
                    </a:lnTo>
                    <a:lnTo>
                      <a:pt x="156" y="163"/>
                    </a:lnTo>
                    <a:lnTo>
                      <a:pt x="155" y="166"/>
                    </a:lnTo>
                    <a:lnTo>
                      <a:pt x="152" y="167"/>
                    </a:lnTo>
                    <a:lnTo>
                      <a:pt x="148" y="167"/>
                    </a:lnTo>
                    <a:lnTo>
                      <a:pt x="136" y="166"/>
                    </a:lnTo>
                    <a:lnTo>
                      <a:pt x="125" y="163"/>
                    </a:lnTo>
                    <a:lnTo>
                      <a:pt x="119" y="158"/>
                    </a:lnTo>
                    <a:lnTo>
                      <a:pt x="116" y="161"/>
                    </a:lnTo>
                    <a:lnTo>
                      <a:pt x="106" y="164"/>
                    </a:lnTo>
                    <a:lnTo>
                      <a:pt x="98" y="164"/>
                    </a:lnTo>
                    <a:lnTo>
                      <a:pt x="94" y="161"/>
                    </a:lnTo>
                    <a:lnTo>
                      <a:pt x="87" y="155"/>
                    </a:lnTo>
                    <a:lnTo>
                      <a:pt x="86" y="150"/>
                    </a:lnTo>
                    <a:lnTo>
                      <a:pt x="87" y="149"/>
                    </a:lnTo>
                    <a:lnTo>
                      <a:pt x="89" y="145"/>
                    </a:lnTo>
                    <a:lnTo>
                      <a:pt x="92" y="144"/>
                    </a:lnTo>
                    <a:lnTo>
                      <a:pt x="95" y="141"/>
                    </a:lnTo>
                    <a:lnTo>
                      <a:pt x="97" y="138"/>
                    </a:lnTo>
                    <a:lnTo>
                      <a:pt x="94" y="130"/>
                    </a:lnTo>
                    <a:lnTo>
                      <a:pt x="91" y="120"/>
                    </a:lnTo>
                    <a:lnTo>
                      <a:pt x="87" y="109"/>
                    </a:lnTo>
                    <a:lnTo>
                      <a:pt x="87" y="106"/>
                    </a:lnTo>
                    <a:lnTo>
                      <a:pt x="89" y="103"/>
                    </a:lnTo>
                    <a:lnTo>
                      <a:pt x="89" y="100"/>
                    </a:lnTo>
                    <a:lnTo>
                      <a:pt x="91" y="97"/>
                    </a:lnTo>
                    <a:lnTo>
                      <a:pt x="91" y="94"/>
                    </a:lnTo>
                    <a:lnTo>
                      <a:pt x="89" y="84"/>
                    </a:lnTo>
                    <a:lnTo>
                      <a:pt x="84" y="74"/>
                    </a:lnTo>
                    <a:lnTo>
                      <a:pt x="76" y="63"/>
                    </a:lnTo>
                    <a:lnTo>
                      <a:pt x="70" y="53"/>
                    </a:lnTo>
                    <a:lnTo>
                      <a:pt x="66" y="48"/>
                    </a:lnTo>
                    <a:lnTo>
                      <a:pt x="64" y="50"/>
                    </a:lnTo>
                    <a:lnTo>
                      <a:pt x="62" y="50"/>
                    </a:lnTo>
                    <a:lnTo>
                      <a:pt x="62" y="53"/>
                    </a:lnTo>
                    <a:lnTo>
                      <a:pt x="64" y="55"/>
                    </a:lnTo>
                    <a:lnTo>
                      <a:pt x="47" y="55"/>
                    </a:lnTo>
                    <a:lnTo>
                      <a:pt x="41" y="53"/>
                    </a:lnTo>
                    <a:lnTo>
                      <a:pt x="30" y="48"/>
                    </a:lnTo>
                    <a:lnTo>
                      <a:pt x="22" y="45"/>
                    </a:lnTo>
                    <a:lnTo>
                      <a:pt x="17" y="42"/>
                    </a:lnTo>
                    <a:lnTo>
                      <a:pt x="22" y="38"/>
                    </a:lnTo>
                    <a:lnTo>
                      <a:pt x="15" y="34"/>
                    </a:lnTo>
                    <a:lnTo>
                      <a:pt x="14" y="33"/>
                    </a:lnTo>
                    <a:lnTo>
                      <a:pt x="12" y="33"/>
                    </a:lnTo>
                    <a:lnTo>
                      <a:pt x="9" y="31"/>
                    </a:lnTo>
                    <a:lnTo>
                      <a:pt x="6" y="31"/>
                    </a:lnTo>
                    <a:lnTo>
                      <a:pt x="3" y="30"/>
                    </a:lnTo>
                    <a:lnTo>
                      <a:pt x="0" y="23"/>
                    </a:lnTo>
                    <a:lnTo>
                      <a:pt x="9" y="23"/>
                    </a:lnTo>
                    <a:lnTo>
                      <a:pt x="8" y="20"/>
                    </a:lnTo>
                    <a:lnTo>
                      <a:pt x="5" y="19"/>
                    </a:lnTo>
                    <a:lnTo>
                      <a:pt x="3" y="17"/>
                    </a:lnTo>
                    <a:lnTo>
                      <a:pt x="0" y="16"/>
                    </a:lnTo>
                    <a:lnTo>
                      <a:pt x="0" y="13"/>
                    </a:lnTo>
                    <a:lnTo>
                      <a:pt x="1" y="9"/>
                    </a:lnTo>
                    <a:lnTo>
                      <a:pt x="3" y="8"/>
                    </a:lnTo>
                    <a:lnTo>
                      <a:pt x="12" y="2"/>
                    </a:lnTo>
                    <a:lnTo>
                      <a:pt x="17" y="0"/>
                    </a:lnTo>
                    <a:close/>
                  </a:path>
                </a:pathLst>
              </a:custGeom>
              <a:grpFill/>
              <a:ln w="6350" cmpd="sng">
                <a:solidFill>
                  <a:schemeClr val="bg2"/>
                </a:solidFill>
                <a:round/>
                <a:headEnd/>
                <a:tailEnd/>
              </a:ln>
            </p:spPr>
            <p:txBody>
              <a:bodyPr/>
              <a:lstStyle/>
              <a:p>
                <a:endParaRPr lang="en-US"/>
              </a:p>
            </p:txBody>
          </p:sp>
          <p:sp>
            <p:nvSpPr>
              <p:cNvPr id="39" name="Freeform 38"/>
              <p:cNvSpPr>
                <a:spLocks/>
              </p:cNvSpPr>
              <p:nvPr/>
            </p:nvSpPr>
            <p:spPr bwMode="gray">
              <a:xfrm>
                <a:off x="3463925" y="1212850"/>
                <a:ext cx="44450" cy="57150"/>
              </a:xfrm>
              <a:custGeom>
                <a:avLst/>
                <a:gdLst/>
                <a:ahLst/>
                <a:cxnLst>
                  <a:cxn ang="0">
                    <a:pos x="31" y="0"/>
                  </a:cxn>
                  <a:cxn ang="0">
                    <a:pos x="42" y="5"/>
                  </a:cxn>
                  <a:cxn ang="0">
                    <a:pos x="50" y="14"/>
                  </a:cxn>
                  <a:cxn ang="0">
                    <a:pos x="55" y="27"/>
                  </a:cxn>
                  <a:cxn ang="0">
                    <a:pos x="56" y="38"/>
                  </a:cxn>
                  <a:cxn ang="0">
                    <a:pos x="55" y="47"/>
                  </a:cxn>
                  <a:cxn ang="0">
                    <a:pos x="52" y="56"/>
                  </a:cxn>
                  <a:cxn ang="0">
                    <a:pos x="48" y="64"/>
                  </a:cxn>
                  <a:cxn ang="0">
                    <a:pos x="34" y="64"/>
                  </a:cxn>
                  <a:cxn ang="0">
                    <a:pos x="33" y="67"/>
                  </a:cxn>
                  <a:cxn ang="0">
                    <a:pos x="30" y="71"/>
                  </a:cxn>
                  <a:cxn ang="0">
                    <a:pos x="28" y="74"/>
                  </a:cxn>
                  <a:cxn ang="0">
                    <a:pos x="25" y="74"/>
                  </a:cxn>
                  <a:cxn ang="0">
                    <a:pos x="22" y="72"/>
                  </a:cxn>
                  <a:cxn ang="0">
                    <a:pos x="8" y="58"/>
                  </a:cxn>
                  <a:cxn ang="0">
                    <a:pos x="1" y="50"/>
                  </a:cxn>
                  <a:cxn ang="0">
                    <a:pos x="0" y="44"/>
                  </a:cxn>
                  <a:cxn ang="0">
                    <a:pos x="0" y="42"/>
                  </a:cxn>
                  <a:cxn ang="0">
                    <a:pos x="1" y="39"/>
                  </a:cxn>
                  <a:cxn ang="0">
                    <a:pos x="5" y="39"/>
                  </a:cxn>
                  <a:cxn ang="0">
                    <a:pos x="6" y="36"/>
                  </a:cxn>
                  <a:cxn ang="0">
                    <a:pos x="8" y="35"/>
                  </a:cxn>
                  <a:cxn ang="0">
                    <a:pos x="11" y="27"/>
                  </a:cxn>
                  <a:cxn ang="0">
                    <a:pos x="14" y="17"/>
                  </a:cxn>
                  <a:cxn ang="0">
                    <a:pos x="17" y="10"/>
                  </a:cxn>
                  <a:cxn ang="0">
                    <a:pos x="22" y="3"/>
                  </a:cxn>
                  <a:cxn ang="0">
                    <a:pos x="31" y="0"/>
                  </a:cxn>
                </a:cxnLst>
                <a:rect l="0" t="0" r="r" b="b"/>
                <a:pathLst>
                  <a:path w="56" h="74">
                    <a:moveTo>
                      <a:pt x="31" y="0"/>
                    </a:moveTo>
                    <a:lnTo>
                      <a:pt x="42" y="5"/>
                    </a:lnTo>
                    <a:lnTo>
                      <a:pt x="50" y="14"/>
                    </a:lnTo>
                    <a:lnTo>
                      <a:pt x="55" y="27"/>
                    </a:lnTo>
                    <a:lnTo>
                      <a:pt x="56" y="38"/>
                    </a:lnTo>
                    <a:lnTo>
                      <a:pt x="55" y="47"/>
                    </a:lnTo>
                    <a:lnTo>
                      <a:pt x="52" y="56"/>
                    </a:lnTo>
                    <a:lnTo>
                      <a:pt x="48" y="64"/>
                    </a:lnTo>
                    <a:lnTo>
                      <a:pt x="34" y="64"/>
                    </a:lnTo>
                    <a:lnTo>
                      <a:pt x="33" y="67"/>
                    </a:lnTo>
                    <a:lnTo>
                      <a:pt x="30" y="71"/>
                    </a:lnTo>
                    <a:lnTo>
                      <a:pt x="28" y="74"/>
                    </a:lnTo>
                    <a:lnTo>
                      <a:pt x="25" y="74"/>
                    </a:lnTo>
                    <a:lnTo>
                      <a:pt x="22" y="72"/>
                    </a:lnTo>
                    <a:lnTo>
                      <a:pt x="8" y="58"/>
                    </a:lnTo>
                    <a:lnTo>
                      <a:pt x="1" y="50"/>
                    </a:lnTo>
                    <a:lnTo>
                      <a:pt x="0" y="44"/>
                    </a:lnTo>
                    <a:lnTo>
                      <a:pt x="0" y="42"/>
                    </a:lnTo>
                    <a:lnTo>
                      <a:pt x="1" y="39"/>
                    </a:lnTo>
                    <a:lnTo>
                      <a:pt x="5" y="39"/>
                    </a:lnTo>
                    <a:lnTo>
                      <a:pt x="6" y="36"/>
                    </a:lnTo>
                    <a:lnTo>
                      <a:pt x="8" y="35"/>
                    </a:lnTo>
                    <a:lnTo>
                      <a:pt x="11" y="27"/>
                    </a:lnTo>
                    <a:lnTo>
                      <a:pt x="14" y="17"/>
                    </a:lnTo>
                    <a:lnTo>
                      <a:pt x="17" y="10"/>
                    </a:lnTo>
                    <a:lnTo>
                      <a:pt x="22" y="3"/>
                    </a:lnTo>
                    <a:lnTo>
                      <a:pt x="31" y="0"/>
                    </a:lnTo>
                    <a:close/>
                  </a:path>
                </a:pathLst>
              </a:custGeom>
              <a:grpFill/>
              <a:ln w="6350" cmpd="sng">
                <a:solidFill>
                  <a:schemeClr val="bg2"/>
                </a:solidFill>
                <a:round/>
                <a:headEnd/>
                <a:tailEnd/>
              </a:ln>
            </p:spPr>
            <p:txBody>
              <a:bodyPr/>
              <a:lstStyle/>
              <a:p>
                <a:endParaRPr lang="en-US"/>
              </a:p>
            </p:txBody>
          </p:sp>
          <p:sp>
            <p:nvSpPr>
              <p:cNvPr id="40" name="Freeform 39"/>
              <p:cNvSpPr>
                <a:spLocks/>
              </p:cNvSpPr>
              <p:nvPr/>
            </p:nvSpPr>
            <p:spPr bwMode="gray">
              <a:xfrm>
                <a:off x="3375025" y="1150938"/>
                <a:ext cx="77787" cy="101600"/>
              </a:xfrm>
              <a:custGeom>
                <a:avLst/>
                <a:gdLst/>
                <a:ahLst/>
                <a:cxnLst>
                  <a:cxn ang="0">
                    <a:pos x="51" y="0"/>
                  </a:cxn>
                  <a:cxn ang="0">
                    <a:pos x="53" y="6"/>
                  </a:cxn>
                  <a:cxn ang="0">
                    <a:pos x="66" y="9"/>
                  </a:cxn>
                  <a:cxn ang="0">
                    <a:pos x="84" y="19"/>
                  </a:cxn>
                  <a:cxn ang="0">
                    <a:pos x="89" y="44"/>
                  </a:cxn>
                  <a:cxn ang="0">
                    <a:pos x="86" y="59"/>
                  </a:cxn>
                  <a:cxn ang="0">
                    <a:pos x="87" y="67"/>
                  </a:cxn>
                  <a:cxn ang="0">
                    <a:pos x="84" y="72"/>
                  </a:cxn>
                  <a:cxn ang="0">
                    <a:pos x="86" y="77"/>
                  </a:cxn>
                  <a:cxn ang="0">
                    <a:pos x="91" y="80"/>
                  </a:cxn>
                  <a:cxn ang="0">
                    <a:pos x="97" y="83"/>
                  </a:cxn>
                  <a:cxn ang="0">
                    <a:pos x="86" y="91"/>
                  </a:cxn>
                  <a:cxn ang="0">
                    <a:pos x="84" y="100"/>
                  </a:cxn>
                  <a:cxn ang="0">
                    <a:pos x="89" y="113"/>
                  </a:cxn>
                  <a:cxn ang="0">
                    <a:pos x="80" y="124"/>
                  </a:cxn>
                  <a:cxn ang="0">
                    <a:pos x="62" y="128"/>
                  </a:cxn>
                  <a:cxn ang="0">
                    <a:pos x="45" y="127"/>
                  </a:cxn>
                  <a:cxn ang="0">
                    <a:pos x="42" y="122"/>
                  </a:cxn>
                  <a:cxn ang="0">
                    <a:pos x="44" y="100"/>
                  </a:cxn>
                  <a:cxn ang="0">
                    <a:pos x="55" y="83"/>
                  </a:cxn>
                  <a:cxn ang="0">
                    <a:pos x="47" y="77"/>
                  </a:cxn>
                  <a:cxn ang="0">
                    <a:pos x="17" y="88"/>
                  </a:cxn>
                  <a:cxn ang="0">
                    <a:pos x="3" y="84"/>
                  </a:cxn>
                  <a:cxn ang="0">
                    <a:pos x="0" y="80"/>
                  </a:cxn>
                  <a:cxn ang="0">
                    <a:pos x="6" y="72"/>
                  </a:cxn>
                  <a:cxn ang="0">
                    <a:pos x="16" y="69"/>
                  </a:cxn>
                  <a:cxn ang="0">
                    <a:pos x="11" y="63"/>
                  </a:cxn>
                  <a:cxn ang="0">
                    <a:pos x="22" y="59"/>
                  </a:cxn>
                  <a:cxn ang="0">
                    <a:pos x="26" y="58"/>
                  </a:cxn>
                  <a:cxn ang="0">
                    <a:pos x="22" y="52"/>
                  </a:cxn>
                  <a:cxn ang="0">
                    <a:pos x="16" y="41"/>
                  </a:cxn>
                  <a:cxn ang="0">
                    <a:pos x="17" y="34"/>
                  </a:cxn>
                  <a:cxn ang="0">
                    <a:pos x="12" y="31"/>
                  </a:cxn>
                  <a:cxn ang="0">
                    <a:pos x="11" y="23"/>
                  </a:cxn>
                  <a:cxn ang="0">
                    <a:pos x="16" y="20"/>
                  </a:cxn>
                  <a:cxn ang="0">
                    <a:pos x="25" y="23"/>
                  </a:cxn>
                  <a:cxn ang="0">
                    <a:pos x="31" y="41"/>
                  </a:cxn>
                  <a:cxn ang="0">
                    <a:pos x="41" y="52"/>
                  </a:cxn>
                  <a:cxn ang="0">
                    <a:pos x="45" y="44"/>
                  </a:cxn>
                  <a:cxn ang="0">
                    <a:pos x="47" y="38"/>
                  </a:cxn>
                  <a:cxn ang="0">
                    <a:pos x="34" y="19"/>
                  </a:cxn>
                  <a:cxn ang="0">
                    <a:pos x="26" y="8"/>
                  </a:cxn>
                  <a:cxn ang="0">
                    <a:pos x="30" y="3"/>
                  </a:cxn>
                </a:cxnLst>
                <a:rect l="0" t="0" r="r" b="b"/>
                <a:pathLst>
                  <a:path w="97" h="128">
                    <a:moveTo>
                      <a:pt x="36" y="0"/>
                    </a:moveTo>
                    <a:lnTo>
                      <a:pt x="51" y="0"/>
                    </a:lnTo>
                    <a:lnTo>
                      <a:pt x="51" y="3"/>
                    </a:lnTo>
                    <a:lnTo>
                      <a:pt x="53" y="6"/>
                    </a:lnTo>
                    <a:lnTo>
                      <a:pt x="56" y="9"/>
                    </a:lnTo>
                    <a:lnTo>
                      <a:pt x="66" y="9"/>
                    </a:lnTo>
                    <a:lnTo>
                      <a:pt x="77" y="11"/>
                    </a:lnTo>
                    <a:lnTo>
                      <a:pt x="84" y="19"/>
                    </a:lnTo>
                    <a:lnTo>
                      <a:pt x="87" y="30"/>
                    </a:lnTo>
                    <a:lnTo>
                      <a:pt x="89" y="44"/>
                    </a:lnTo>
                    <a:lnTo>
                      <a:pt x="89" y="50"/>
                    </a:lnTo>
                    <a:lnTo>
                      <a:pt x="86" y="59"/>
                    </a:lnTo>
                    <a:lnTo>
                      <a:pt x="86" y="64"/>
                    </a:lnTo>
                    <a:lnTo>
                      <a:pt x="87" y="67"/>
                    </a:lnTo>
                    <a:lnTo>
                      <a:pt x="86" y="69"/>
                    </a:lnTo>
                    <a:lnTo>
                      <a:pt x="84" y="72"/>
                    </a:lnTo>
                    <a:lnTo>
                      <a:pt x="84" y="75"/>
                    </a:lnTo>
                    <a:lnTo>
                      <a:pt x="86" y="77"/>
                    </a:lnTo>
                    <a:lnTo>
                      <a:pt x="89" y="78"/>
                    </a:lnTo>
                    <a:lnTo>
                      <a:pt x="91" y="80"/>
                    </a:lnTo>
                    <a:lnTo>
                      <a:pt x="94" y="80"/>
                    </a:lnTo>
                    <a:lnTo>
                      <a:pt x="97" y="83"/>
                    </a:lnTo>
                    <a:lnTo>
                      <a:pt x="92" y="88"/>
                    </a:lnTo>
                    <a:lnTo>
                      <a:pt x="86" y="91"/>
                    </a:lnTo>
                    <a:lnTo>
                      <a:pt x="84" y="92"/>
                    </a:lnTo>
                    <a:lnTo>
                      <a:pt x="84" y="100"/>
                    </a:lnTo>
                    <a:lnTo>
                      <a:pt x="89" y="109"/>
                    </a:lnTo>
                    <a:lnTo>
                      <a:pt x="89" y="113"/>
                    </a:lnTo>
                    <a:lnTo>
                      <a:pt x="86" y="119"/>
                    </a:lnTo>
                    <a:lnTo>
                      <a:pt x="80" y="124"/>
                    </a:lnTo>
                    <a:lnTo>
                      <a:pt x="72" y="127"/>
                    </a:lnTo>
                    <a:lnTo>
                      <a:pt x="62" y="128"/>
                    </a:lnTo>
                    <a:lnTo>
                      <a:pt x="48" y="128"/>
                    </a:lnTo>
                    <a:lnTo>
                      <a:pt x="45" y="127"/>
                    </a:lnTo>
                    <a:lnTo>
                      <a:pt x="44" y="125"/>
                    </a:lnTo>
                    <a:lnTo>
                      <a:pt x="42" y="122"/>
                    </a:lnTo>
                    <a:lnTo>
                      <a:pt x="42" y="111"/>
                    </a:lnTo>
                    <a:lnTo>
                      <a:pt x="44" y="100"/>
                    </a:lnTo>
                    <a:lnTo>
                      <a:pt x="48" y="92"/>
                    </a:lnTo>
                    <a:lnTo>
                      <a:pt x="55" y="83"/>
                    </a:lnTo>
                    <a:lnTo>
                      <a:pt x="58" y="74"/>
                    </a:lnTo>
                    <a:lnTo>
                      <a:pt x="47" y="77"/>
                    </a:lnTo>
                    <a:lnTo>
                      <a:pt x="28" y="86"/>
                    </a:lnTo>
                    <a:lnTo>
                      <a:pt x="17" y="88"/>
                    </a:lnTo>
                    <a:lnTo>
                      <a:pt x="12" y="88"/>
                    </a:lnTo>
                    <a:lnTo>
                      <a:pt x="3" y="84"/>
                    </a:lnTo>
                    <a:lnTo>
                      <a:pt x="1" y="83"/>
                    </a:lnTo>
                    <a:lnTo>
                      <a:pt x="0" y="80"/>
                    </a:lnTo>
                    <a:lnTo>
                      <a:pt x="3" y="74"/>
                    </a:lnTo>
                    <a:lnTo>
                      <a:pt x="6" y="72"/>
                    </a:lnTo>
                    <a:lnTo>
                      <a:pt x="17" y="72"/>
                    </a:lnTo>
                    <a:lnTo>
                      <a:pt x="16" y="69"/>
                    </a:lnTo>
                    <a:lnTo>
                      <a:pt x="12" y="66"/>
                    </a:lnTo>
                    <a:lnTo>
                      <a:pt x="11" y="63"/>
                    </a:lnTo>
                    <a:lnTo>
                      <a:pt x="11" y="59"/>
                    </a:lnTo>
                    <a:lnTo>
                      <a:pt x="22" y="59"/>
                    </a:lnTo>
                    <a:lnTo>
                      <a:pt x="25" y="58"/>
                    </a:lnTo>
                    <a:lnTo>
                      <a:pt x="26" y="58"/>
                    </a:lnTo>
                    <a:lnTo>
                      <a:pt x="23" y="55"/>
                    </a:lnTo>
                    <a:lnTo>
                      <a:pt x="22" y="52"/>
                    </a:lnTo>
                    <a:lnTo>
                      <a:pt x="22" y="44"/>
                    </a:lnTo>
                    <a:lnTo>
                      <a:pt x="16" y="41"/>
                    </a:lnTo>
                    <a:lnTo>
                      <a:pt x="16" y="36"/>
                    </a:lnTo>
                    <a:lnTo>
                      <a:pt x="17" y="34"/>
                    </a:lnTo>
                    <a:lnTo>
                      <a:pt x="14" y="33"/>
                    </a:lnTo>
                    <a:lnTo>
                      <a:pt x="12" y="31"/>
                    </a:lnTo>
                    <a:lnTo>
                      <a:pt x="11" y="28"/>
                    </a:lnTo>
                    <a:lnTo>
                      <a:pt x="11" y="23"/>
                    </a:lnTo>
                    <a:lnTo>
                      <a:pt x="12" y="22"/>
                    </a:lnTo>
                    <a:lnTo>
                      <a:pt x="16" y="20"/>
                    </a:lnTo>
                    <a:lnTo>
                      <a:pt x="19" y="20"/>
                    </a:lnTo>
                    <a:lnTo>
                      <a:pt x="25" y="23"/>
                    </a:lnTo>
                    <a:lnTo>
                      <a:pt x="30" y="31"/>
                    </a:lnTo>
                    <a:lnTo>
                      <a:pt x="31" y="41"/>
                    </a:lnTo>
                    <a:lnTo>
                      <a:pt x="34" y="49"/>
                    </a:lnTo>
                    <a:lnTo>
                      <a:pt x="41" y="52"/>
                    </a:lnTo>
                    <a:lnTo>
                      <a:pt x="44" y="49"/>
                    </a:lnTo>
                    <a:lnTo>
                      <a:pt x="45" y="44"/>
                    </a:lnTo>
                    <a:lnTo>
                      <a:pt x="47" y="41"/>
                    </a:lnTo>
                    <a:lnTo>
                      <a:pt x="47" y="38"/>
                    </a:lnTo>
                    <a:lnTo>
                      <a:pt x="45" y="30"/>
                    </a:lnTo>
                    <a:lnTo>
                      <a:pt x="34" y="19"/>
                    </a:lnTo>
                    <a:lnTo>
                      <a:pt x="28" y="14"/>
                    </a:lnTo>
                    <a:lnTo>
                      <a:pt x="26" y="8"/>
                    </a:lnTo>
                    <a:lnTo>
                      <a:pt x="28" y="5"/>
                    </a:lnTo>
                    <a:lnTo>
                      <a:pt x="30" y="3"/>
                    </a:lnTo>
                    <a:lnTo>
                      <a:pt x="36" y="0"/>
                    </a:lnTo>
                    <a:close/>
                  </a:path>
                </a:pathLst>
              </a:custGeom>
              <a:grpFill/>
              <a:ln w="6350" cmpd="sng">
                <a:solidFill>
                  <a:schemeClr val="bg2"/>
                </a:solidFill>
                <a:round/>
                <a:headEnd/>
                <a:tailEnd/>
              </a:ln>
            </p:spPr>
            <p:txBody>
              <a:bodyPr/>
              <a:lstStyle/>
              <a:p>
                <a:endParaRPr lang="en-US"/>
              </a:p>
            </p:txBody>
          </p:sp>
          <p:sp>
            <p:nvSpPr>
              <p:cNvPr id="41" name="Freeform 40"/>
              <p:cNvSpPr>
                <a:spLocks/>
              </p:cNvSpPr>
              <p:nvPr/>
            </p:nvSpPr>
            <p:spPr bwMode="gray">
              <a:xfrm>
                <a:off x="3355975" y="1001713"/>
                <a:ext cx="68262" cy="87312"/>
              </a:xfrm>
              <a:custGeom>
                <a:avLst/>
                <a:gdLst/>
                <a:ahLst/>
                <a:cxnLst>
                  <a:cxn ang="0">
                    <a:pos x="9" y="0"/>
                  </a:cxn>
                  <a:cxn ang="0">
                    <a:pos x="19" y="0"/>
                  </a:cxn>
                  <a:cxn ang="0">
                    <a:pos x="23" y="2"/>
                  </a:cxn>
                  <a:cxn ang="0">
                    <a:pos x="33" y="7"/>
                  </a:cxn>
                  <a:cxn ang="0">
                    <a:pos x="36" y="11"/>
                  </a:cxn>
                  <a:cxn ang="0">
                    <a:pos x="37" y="15"/>
                  </a:cxn>
                  <a:cxn ang="0">
                    <a:pos x="37" y="18"/>
                  </a:cxn>
                  <a:cxn ang="0">
                    <a:pos x="36" y="21"/>
                  </a:cxn>
                  <a:cxn ang="0">
                    <a:pos x="36" y="27"/>
                  </a:cxn>
                  <a:cxn ang="0">
                    <a:pos x="37" y="29"/>
                  </a:cxn>
                  <a:cxn ang="0">
                    <a:pos x="39" y="25"/>
                  </a:cxn>
                  <a:cxn ang="0">
                    <a:pos x="42" y="24"/>
                  </a:cxn>
                  <a:cxn ang="0">
                    <a:pos x="45" y="21"/>
                  </a:cxn>
                  <a:cxn ang="0">
                    <a:pos x="48" y="21"/>
                  </a:cxn>
                  <a:cxn ang="0">
                    <a:pos x="55" y="24"/>
                  </a:cxn>
                  <a:cxn ang="0">
                    <a:pos x="58" y="27"/>
                  </a:cxn>
                  <a:cxn ang="0">
                    <a:pos x="61" y="36"/>
                  </a:cxn>
                  <a:cxn ang="0">
                    <a:pos x="61" y="41"/>
                  </a:cxn>
                  <a:cxn ang="0">
                    <a:pos x="66" y="41"/>
                  </a:cxn>
                  <a:cxn ang="0">
                    <a:pos x="72" y="44"/>
                  </a:cxn>
                  <a:cxn ang="0">
                    <a:pos x="73" y="46"/>
                  </a:cxn>
                  <a:cxn ang="0">
                    <a:pos x="73" y="72"/>
                  </a:cxn>
                  <a:cxn ang="0">
                    <a:pos x="78" y="80"/>
                  </a:cxn>
                  <a:cxn ang="0">
                    <a:pos x="84" y="88"/>
                  </a:cxn>
                  <a:cxn ang="0">
                    <a:pos x="86" y="99"/>
                  </a:cxn>
                  <a:cxn ang="0">
                    <a:pos x="83" y="108"/>
                  </a:cxn>
                  <a:cxn ang="0">
                    <a:pos x="80" y="110"/>
                  </a:cxn>
                  <a:cxn ang="0">
                    <a:pos x="75" y="111"/>
                  </a:cxn>
                  <a:cxn ang="0">
                    <a:pos x="72" y="111"/>
                  </a:cxn>
                  <a:cxn ang="0">
                    <a:pos x="69" y="110"/>
                  </a:cxn>
                  <a:cxn ang="0">
                    <a:pos x="67" y="107"/>
                  </a:cxn>
                  <a:cxn ang="0">
                    <a:pos x="67" y="104"/>
                  </a:cxn>
                  <a:cxn ang="0">
                    <a:pos x="66" y="102"/>
                  </a:cxn>
                  <a:cxn ang="0">
                    <a:pos x="66" y="93"/>
                  </a:cxn>
                  <a:cxn ang="0">
                    <a:pos x="61" y="86"/>
                  </a:cxn>
                  <a:cxn ang="0">
                    <a:pos x="55" y="79"/>
                  </a:cxn>
                  <a:cxn ang="0">
                    <a:pos x="47" y="72"/>
                  </a:cxn>
                  <a:cxn ang="0">
                    <a:pos x="39" y="71"/>
                  </a:cxn>
                  <a:cxn ang="0">
                    <a:pos x="33" y="72"/>
                  </a:cxn>
                  <a:cxn ang="0">
                    <a:pos x="28" y="74"/>
                  </a:cxn>
                  <a:cxn ang="0">
                    <a:pos x="15" y="77"/>
                  </a:cxn>
                  <a:cxn ang="0">
                    <a:pos x="6" y="74"/>
                  </a:cxn>
                  <a:cxn ang="0">
                    <a:pos x="3" y="71"/>
                  </a:cxn>
                  <a:cxn ang="0">
                    <a:pos x="0" y="65"/>
                  </a:cxn>
                  <a:cxn ang="0">
                    <a:pos x="1" y="58"/>
                  </a:cxn>
                  <a:cxn ang="0">
                    <a:pos x="8" y="54"/>
                  </a:cxn>
                  <a:cxn ang="0">
                    <a:pos x="15" y="54"/>
                  </a:cxn>
                  <a:cxn ang="0">
                    <a:pos x="31" y="51"/>
                  </a:cxn>
                  <a:cxn ang="0">
                    <a:pos x="28" y="44"/>
                  </a:cxn>
                  <a:cxn ang="0">
                    <a:pos x="23" y="40"/>
                  </a:cxn>
                  <a:cxn ang="0">
                    <a:pos x="20" y="33"/>
                  </a:cxn>
                  <a:cxn ang="0">
                    <a:pos x="19" y="25"/>
                  </a:cxn>
                  <a:cxn ang="0">
                    <a:pos x="12" y="24"/>
                  </a:cxn>
                  <a:cxn ang="0">
                    <a:pos x="8" y="22"/>
                  </a:cxn>
                  <a:cxn ang="0">
                    <a:pos x="1" y="16"/>
                  </a:cxn>
                  <a:cxn ang="0">
                    <a:pos x="1" y="7"/>
                  </a:cxn>
                  <a:cxn ang="0">
                    <a:pos x="6" y="2"/>
                  </a:cxn>
                  <a:cxn ang="0">
                    <a:pos x="9" y="0"/>
                  </a:cxn>
                </a:cxnLst>
                <a:rect l="0" t="0" r="r" b="b"/>
                <a:pathLst>
                  <a:path w="86" h="111">
                    <a:moveTo>
                      <a:pt x="9" y="0"/>
                    </a:moveTo>
                    <a:lnTo>
                      <a:pt x="19" y="0"/>
                    </a:lnTo>
                    <a:lnTo>
                      <a:pt x="23" y="2"/>
                    </a:lnTo>
                    <a:lnTo>
                      <a:pt x="33" y="7"/>
                    </a:lnTo>
                    <a:lnTo>
                      <a:pt x="36" y="11"/>
                    </a:lnTo>
                    <a:lnTo>
                      <a:pt x="37" y="15"/>
                    </a:lnTo>
                    <a:lnTo>
                      <a:pt x="37" y="18"/>
                    </a:lnTo>
                    <a:lnTo>
                      <a:pt x="36" y="21"/>
                    </a:lnTo>
                    <a:lnTo>
                      <a:pt x="36" y="27"/>
                    </a:lnTo>
                    <a:lnTo>
                      <a:pt x="37" y="29"/>
                    </a:lnTo>
                    <a:lnTo>
                      <a:pt x="39" y="25"/>
                    </a:lnTo>
                    <a:lnTo>
                      <a:pt x="42" y="24"/>
                    </a:lnTo>
                    <a:lnTo>
                      <a:pt x="45" y="21"/>
                    </a:lnTo>
                    <a:lnTo>
                      <a:pt x="48" y="21"/>
                    </a:lnTo>
                    <a:lnTo>
                      <a:pt x="55" y="24"/>
                    </a:lnTo>
                    <a:lnTo>
                      <a:pt x="58" y="27"/>
                    </a:lnTo>
                    <a:lnTo>
                      <a:pt x="61" y="36"/>
                    </a:lnTo>
                    <a:lnTo>
                      <a:pt x="61" y="41"/>
                    </a:lnTo>
                    <a:lnTo>
                      <a:pt x="66" y="41"/>
                    </a:lnTo>
                    <a:lnTo>
                      <a:pt x="72" y="44"/>
                    </a:lnTo>
                    <a:lnTo>
                      <a:pt x="73" y="46"/>
                    </a:lnTo>
                    <a:lnTo>
                      <a:pt x="73" y="72"/>
                    </a:lnTo>
                    <a:lnTo>
                      <a:pt x="78" y="80"/>
                    </a:lnTo>
                    <a:lnTo>
                      <a:pt x="84" y="88"/>
                    </a:lnTo>
                    <a:lnTo>
                      <a:pt x="86" y="99"/>
                    </a:lnTo>
                    <a:lnTo>
                      <a:pt x="83" y="108"/>
                    </a:lnTo>
                    <a:lnTo>
                      <a:pt x="80" y="110"/>
                    </a:lnTo>
                    <a:lnTo>
                      <a:pt x="75" y="111"/>
                    </a:lnTo>
                    <a:lnTo>
                      <a:pt x="72" y="111"/>
                    </a:lnTo>
                    <a:lnTo>
                      <a:pt x="69" y="110"/>
                    </a:lnTo>
                    <a:lnTo>
                      <a:pt x="67" y="107"/>
                    </a:lnTo>
                    <a:lnTo>
                      <a:pt x="67" y="104"/>
                    </a:lnTo>
                    <a:lnTo>
                      <a:pt x="66" y="102"/>
                    </a:lnTo>
                    <a:lnTo>
                      <a:pt x="66" y="93"/>
                    </a:lnTo>
                    <a:lnTo>
                      <a:pt x="61" y="86"/>
                    </a:lnTo>
                    <a:lnTo>
                      <a:pt x="55" y="79"/>
                    </a:lnTo>
                    <a:lnTo>
                      <a:pt x="47" y="72"/>
                    </a:lnTo>
                    <a:lnTo>
                      <a:pt x="39" y="71"/>
                    </a:lnTo>
                    <a:lnTo>
                      <a:pt x="33" y="72"/>
                    </a:lnTo>
                    <a:lnTo>
                      <a:pt x="28" y="74"/>
                    </a:lnTo>
                    <a:lnTo>
                      <a:pt x="15" y="77"/>
                    </a:lnTo>
                    <a:lnTo>
                      <a:pt x="6" y="74"/>
                    </a:lnTo>
                    <a:lnTo>
                      <a:pt x="3" y="71"/>
                    </a:lnTo>
                    <a:lnTo>
                      <a:pt x="0" y="65"/>
                    </a:lnTo>
                    <a:lnTo>
                      <a:pt x="1" y="58"/>
                    </a:lnTo>
                    <a:lnTo>
                      <a:pt x="8" y="54"/>
                    </a:lnTo>
                    <a:lnTo>
                      <a:pt x="15" y="54"/>
                    </a:lnTo>
                    <a:lnTo>
                      <a:pt x="31" y="51"/>
                    </a:lnTo>
                    <a:lnTo>
                      <a:pt x="28" y="44"/>
                    </a:lnTo>
                    <a:lnTo>
                      <a:pt x="23" y="40"/>
                    </a:lnTo>
                    <a:lnTo>
                      <a:pt x="20" y="33"/>
                    </a:lnTo>
                    <a:lnTo>
                      <a:pt x="19" y="25"/>
                    </a:lnTo>
                    <a:lnTo>
                      <a:pt x="12" y="24"/>
                    </a:lnTo>
                    <a:lnTo>
                      <a:pt x="8" y="22"/>
                    </a:lnTo>
                    <a:lnTo>
                      <a:pt x="1" y="16"/>
                    </a:lnTo>
                    <a:lnTo>
                      <a:pt x="1" y="7"/>
                    </a:lnTo>
                    <a:lnTo>
                      <a:pt x="6" y="2"/>
                    </a:lnTo>
                    <a:lnTo>
                      <a:pt x="9" y="0"/>
                    </a:lnTo>
                    <a:close/>
                  </a:path>
                </a:pathLst>
              </a:custGeom>
              <a:grpFill/>
              <a:ln w="6350" cmpd="sng">
                <a:solidFill>
                  <a:schemeClr val="bg2"/>
                </a:solidFill>
                <a:round/>
                <a:headEnd/>
                <a:tailEnd/>
              </a:ln>
            </p:spPr>
            <p:txBody>
              <a:bodyPr/>
              <a:lstStyle/>
              <a:p>
                <a:endParaRPr lang="en-US"/>
              </a:p>
            </p:txBody>
          </p:sp>
          <p:sp>
            <p:nvSpPr>
              <p:cNvPr id="42" name="Freeform 41"/>
              <p:cNvSpPr>
                <a:spLocks/>
              </p:cNvSpPr>
              <p:nvPr/>
            </p:nvSpPr>
            <p:spPr bwMode="gray">
              <a:xfrm>
                <a:off x="3252787" y="1063625"/>
                <a:ext cx="47625" cy="38100"/>
              </a:xfrm>
              <a:custGeom>
                <a:avLst/>
                <a:gdLst/>
                <a:ahLst/>
                <a:cxnLst>
                  <a:cxn ang="0">
                    <a:pos x="14" y="0"/>
                  </a:cxn>
                  <a:cxn ang="0">
                    <a:pos x="59" y="0"/>
                  </a:cxn>
                  <a:cxn ang="0">
                    <a:pos x="59" y="7"/>
                  </a:cxn>
                  <a:cxn ang="0">
                    <a:pos x="50" y="14"/>
                  </a:cxn>
                  <a:cxn ang="0">
                    <a:pos x="38" y="17"/>
                  </a:cxn>
                  <a:cxn ang="0">
                    <a:pos x="27" y="18"/>
                  </a:cxn>
                  <a:cxn ang="0">
                    <a:pos x="28" y="22"/>
                  </a:cxn>
                  <a:cxn ang="0">
                    <a:pos x="31" y="25"/>
                  </a:cxn>
                  <a:cxn ang="0">
                    <a:pos x="36" y="25"/>
                  </a:cxn>
                  <a:cxn ang="0">
                    <a:pos x="39" y="26"/>
                  </a:cxn>
                  <a:cxn ang="0">
                    <a:pos x="44" y="26"/>
                  </a:cxn>
                  <a:cxn ang="0">
                    <a:pos x="47" y="28"/>
                  </a:cxn>
                  <a:cxn ang="0">
                    <a:pos x="48" y="28"/>
                  </a:cxn>
                  <a:cxn ang="0">
                    <a:pos x="50" y="29"/>
                  </a:cxn>
                  <a:cxn ang="0">
                    <a:pos x="47" y="36"/>
                  </a:cxn>
                  <a:cxn ang="0">
                    <a:pos x="38" y="42"/>
                  </a:cxn>
                  <a:cxn ang="0">
                    <a:pos x="28" y="47"/>
                  </a:cxn>
                  <a:cxn ang="0">
                    <a:pos x="19" y="48"/>
                  </a:cxn>
                  <a:cxn ang="0">
                    <a:pos x="13" y="45"/>
                  </a:cxn>
                  <a:cxn ang="0">
                    <a:pos x="8" y="37"/>
                  </a:cxn>
                  <a:cxn ang="0">
                    <a:pos x="2" y="29"/>
                  </a:cxn>
                  <a:cxn ang="0">
                    <a:pos x="0" y="22"/>
                  </a:cxn>
                  <a:cxn ang="0">
                    <a:pos x="0" y="14"/>
                  </a:cxn>
                  <a:cxn ang="0">
                    <a:pos x="2" y="9"/>
                  </a:cxn>
                  <a:cxn ang="0">
                    <a:pos x="6" y="4"/>
                  </a:cxn>
                  <a:cxn ang="0">
                    <a:pos x="9" y="3"/>
                  </a:cxn>
                  <a:cxn ang="0">
                    <a:pos x="14" y="0"/>
                  </a:cxn>
                </a:cxnLst>
                <a:rect l="0" t="0" r="r" b="b"/>
                <a:pathLst>
                  <a:path w="59" h="48">
                    <a:moveTo>
                      <a:pt x="14" y="0"/>
                    </a:moveTo>
                    <a:lnTo>
                      <a:pt x="59" y="0"/>
                    </a:lnTo>
                    <a:lnTo>
                      <a:pt x="59" y="7"/>
                    </a:lnTo>
                    <a:lnTo>
                      <a:pt x="50" y="14"/>
                    </a:lnTo>
                    <a:lnTo>
                      <a:pt x="38" y="17"/>
                    </a:lnTo>
                    <a:lnTo>
                      <a:pt x="27" y="18"/>
                    </a:lnTo>
                    <a:lnTo>
                      <a:pt x="28" y="22"/>
                    </a:lnTo>
                    <a:lnTo>
                      <a:pt x="31" y="25"/>
                    </a:lnTo>
                    <a:lnTo>
                      <a:pt x="36" y="25"/>
                    </a:lnTo>
                    <a:lnTo>
                      <a:pt x="39" y="26"/>
                    </a:lnTo>
                    <a:lnTo>
                      <a:pt x="44" y="26"/>
                    </a:lnTo>
                    <a:lnTo>
                      <a:pt x="47" y="28"/>
                    </a:lnTo>
                    <a:lnTo>
                      <a:pt x="48" y="28"/>
                    </a:lnTo>
                    <a:lnTo>
                      <a:pt x="50" y="29"/>
                    </a:lnTo>
                    <a:lnTo>
                      <a:pt x="47" y="36"/>
                    </a:lnTo>
                    <a:lnTo>
                      <a:pt x="38" y="42"/>
                    </a:lnTo>
                    <a:lnTo>
                      <a:pt x="28" y="47"/>
                    </a:lnTo>
                    <a:lnTo>
                      <a:pt x="19" y="48"/>
                    </a:lnTo>
                    <a:lnTo>
                      <a:pt x="13" y="45"/>
                    </a:lnTo>
                    <a:lnTo>
                      <a:pt x="8" y="37"/>
                    </a:lnTo>
                    <a:lnTo>
                      <a:pt x="2" y="29"/>
                    </a:lnTo>
                    <a:lnTo>
                      <a:pt x="0" y="22"/>
                    </a:lnTo>
                    <a:lnTo>
                      <a:pt x="0" y="14"/>
                    </a:lnTo>
                    <a:lnTo>
                      <a:pt x="2" y="9"/>
                    </a:lnTo>
                    <a:lnTo>
                      <a:pt x="6" y="4"/>
                    </a:lnTo>
                    <a:lnTo>
                      <a:pt x="9" y="3"/>
                    </a:lnTo>
                    <a:lnTo>
                      <a:pt x="14" y="0"/>
                    </a:lnTo>
                    <a:close/>
                  </a:path>
                </a:pathLst>
              </a:custGeom>
              <a:grpFill/>
              <a:ln w="6350" cmpd="sng">
                <a:solidFill>
                  <a:schemeClr val="bg2"/>
                </a:solidFill>
                <a:round/>
                <a:headEnd/>
                <a:tailEnd/>
              </a:ln>
            </p:spPr>
            <p:txBody>
              <a:bodyPr/>
              <a:lstStyle/>
              <a:p>
                <a:endParaRPr lang="en-US"/>
              </a:p>
            </p:txBody>
          </p:sp>
          <p:sp>
            <p:nvSpPr>
              <p:cNvPr id="43" name="Freeform 42"/>
              <p:cNvSpPr>
                <a:spLocks/>
              </p:cNvSpPr>
              <p:nvPr/>
            </p:nvSpPr>
            <p:spPr bwMode="gray">
              <a:xfrm>
                <a:off x="3427412" y="1031875"/>
                <a:ext cx="47625" cy="57150"/>
              </a:xfrm>
              <a:custGeom>
                <a:avLst/>
                <a:gdLst/>
                <a:ahLst/>
                <a:cxnLst>
                  <a:cxn ang="0">
                    <a:pos x="6" y="0"/>
                  </a:cxn>
                  <a:cxn ang="0">
                    <a:pos x="11" y="0"/>
                  </a:cxn>
                  <a:cxn ang="0">
                    <a:pos x="15" y="2"/>
                  </a:cxn>
                  <a:cxn ang="0">
                    <a:pos x="21" y="5"/>
                  </a:cxn>
                  <a:cxn ang="0">
                    <a:pos x="23" y="6"/>
                  </a:cxn>
                  <a:cxn ang="0">
                    <a:pos x="26" y="8"/>
                  </a:cxn>
                  <a:cxn ang="0">
                    <a:pos x="37" y="9"/>
                  </a:cxn>
                  <a:cxn ang="0">
                    <a:pos x="45" y="16"/>
                  </a:cxn>
                  <a:cxn ang="0">
                    <a:pos x="53" y="25"/>
                  </a:cxn>
                  <a:cxn ang="0">
                    <a:pos x="59" y="34"/>
                  </a:cxn>
                  <a:cxn ang="0">
                    <a:pos x="54" y="34"/>
                  </a:cxn>
                  <a:cxn ang="0">
                    <a:pos x="53" y="36"/>
                  </a:cxn>
                  <a:cxn ang="0">
                    <a:pos x="50" y="36"/>
                  </a:cxn>
                  <a:cxn ang="0">
                    <a:pos x="50" y="39"/>
                  </a:cxn>
                  <a:cxn ang="0">
                    <a:pos x="53" y="44"/>
                  </a:cxn>
                  <a:cxn ang="0">
                    <a:pos x="54" y="47"/>
                  </a:cxn>
                  <a:cxn ang="0">
                    <a:pos x="59" y="52"/>
                  </a:cxn>
                  <a:cxn ang="0">
                    <a:pos x="51" y="58"/>
                  </a:cxn>
                  <a:cxn ang="0">
                    <a:pos x="42" y="63"/>
                  </a:cxn>
                  <a:cxn ang="0">
                    <a:pos x="34" y="67"/>
                  </a:cxn>
                  <a:cxn ang="0">
                    <a:pos x="28" y="73"/>
                  </a:cxn>
                  <a:cxn ang="0">
                    <a:pos x="26" y="69"/>
                  </a:cxn>
                  <a:cxn ang="0">
                    <a:pos x="23" y="66"/>
                  </a:cxn>
                  <a:cxn ang="0">
                    <a:pos x="20" y="61"/>
                  </a:cxn>
                  <a:cxn ang="0">
                    <a:pos x="18" y="58"/>
                  </a:cxn>
                  <a:cxn ang="0">
                    <a:pos x="17" y="53"/>
                  </a:cxn>
                  <a:cxn ang="0">
                    <a:pos x="20" y="52"/>
                  </a:cxn>
                  <a:cxn ang="0">
                    <a:pos x="25" y="47"/>
                  </a:cxn>
                  <a:cxn ang="0">
                    <a:pos x="20" y="45"/>
                  </a:cxn>
                  <a:cxn ang="0">
                    <a:pos x="15" y="42"/>
                  </a:cxn>
                  <a:cxn ang="0">
                    <a:pos x="11" y="38"/>
                  </a:cxn>
                  <a:cxn ang="0">
                    <a:pos x="6" y="34"/>
                  </a:cxn>
                  <a:cxn ang="0">
                    <a:pos x="3" y="30"/>
                  </a:cxn>
                  <a:cxn ang="0">
                    <a:pos x="1" y="25"/>
                  </a:cxn>
                  <a:cxn ang="0">
                    <a:pos x="3" y="22"/>
                  </a:cxn>
                  <a:cxn ang="0">
                    <a:pos x="4" y="20"/>
                  </a:cxn>
                  <a:cxn ang="0">
                    <a:pos x="7" y="19"/>
                  </a:cxn>
                  <a:cxn ang="0">
                    <a:pos x="12" y="17"/>
                  </a:cxn>
                  <a:cxn ang="0">
                    <a:pos x="9" y="17"/>
                  </a:cxn>
                  <a:cxn ang="0">
                    <a:pos x="7" y="16"/>
                  </a:cxn>
                  <a:cxn ang="0">
                    <a:pos x="4" y="16"/>
                  </a:cxn>
                  <a:cxn ang="0">
                    <a:pos x="1" y="14"/>
                  </a:cxn>
                  <a:cxn ang="0">
                    <a:pos x="0" y="13"/>
                  </a:cxn>
                  <a:cxn ang="0">
                    <a:pos x="0" y="5"/>
                  </a:cxn>
                  <a:cxn ang="0">
                    <a:pos x="3" y="2"/>
                  </a:cxn>
                  <a:cxn ang="0">
                    <a:pos x="6" y="0"/>
                  </a:cxn>
                </a:cxnLst>
                <a:rect l="0" t="0" r="r" b="b"/>
                <a:pathLst>
                  <a:path w="59" h="73">
                    <a:moveTo>
                      <a:pt x="6" y="0"/>
                    </a:moveTo>
                    <a:lnTo>
                      <a:pt x="11" y="0"/>
                    </a:lnTo>
                    <a:lnTo>
                      <a:pt x="15" y="2"/>
                    </a:lnTo>
                    <a:lnTo>
                      <a:pt x="21" y="5"/>
                    </a:lnTo>
                    <a:lnTo>
                      <a:pt x="23" y="6"/>
                    </a:lnTo>
                    <a:lnTo>
                      <a:pt x="26" y="8"/>
                    </a:lnTo>
                    <a:lnTo>
                      <a:pt x="37" y="9"/>
                    </a:lnTo>
                    <a:lnTo>
                      <a:pt x="45" y="16"/>
                    </a:lnTo>
                    <a:lnTo>
                      <a:pt x="53" y="25"/>
                    </a:lnTo>
                    <a:lnTo>
                      <a:pt x="59" y="34"/>
                    </a:lnTo>
                    <a:lnTo>
                      <a:pt x="54" y="34"/>
                    </a:lnTo>
                    <a:lnTo>
                      <a:pt x="53" y="36"/>
                    </a:lnTo>
                    <a:lnTo>
                      <a:pt x="50" y="36"/>
                    </a:lnTo>
                    <a:lnTo>
                      <a:pt x="50" y="39"/>
                    </a:lnTo>
                    <a:lnTo>
                      <a:pt x="53" y="44"/>
                    </a:lnTo>
                    <a:lnTo>
                      <a:pt x="54" y="47"/>
                    </a:lnTo>
                    <a:lnTo>
                      <a:pt x="59" y="52"/>
                    </a:lnTo>
                    <a:lnTo>
                      <a:pt x="51" y="58"/>
                    </a:lnTo>
                    <a:lnTo>
                      <a:pt x="42" y="63"/>
                    </a:lnTo>
                    <a:lnTo>
                      <a:pt x="34" y="67"/>
                    </a:lnTo>
                    <a:lnTo>
                      <a:pt x="28" y="73"/>
                    </a:lnTo>
                    <a:lnTo>
                      <a:pt x="26" y="69"/>
                    </a:lnTo>
                    <a:lnTo>
                      <a:pt x="23" y="66"/>
                    </a:lnTo>
                    <a:lnTo>
                      <a:pt x="20" y="61"/>
                    </a:lnTo>
                    <a:lnTo>
                      <a:pt x="18" y="58"/>
                    </a:lnTo>
                    <a:lnTo>
                      <a:pt x="17" y="53"/>
                    </a:lnTo>
                    <a:lnTo>
                      <a:pt x="20" y="52"/>
                    </a:lnTo>
                    <a:lnTo>
                      <a:pt x="25" y="47"/>
                    </a:lnTo>
                    <a:lnTo>
                      <a:pt x="20" y="45"/>
                    </a:lnTo>
                    <a:lnTo>
                      <a:pt x="15" y="42"/>
                    </a:lnTo>
                    <a:lnTo>
                      <a:pt x="11" y="38"/>
                    </a:lnTo>
                    <a:lnTo>
                      <a:pt x="6" y="34"/>
                    </a:lnTo>
                    <a:lnTo>
                      <a:pt x="3" y="30"/>
                    </a:lnTo>
                    <a:lnTo>
                      <a:pt x="1" y="25"/>
                    </a:lnTo>
                    <a:lnTo>
                      <a:pt x="3" y="22"/>
                    </a:lnTo>
                    <a:lnTo>
                      <a:pt x="4" y="20"/>
                    </a:lnTo>
                    <a:lnTo>
                      <a:pt x="7" y="19"/>
                    </a:lnTo>
                    <a:lnTo>
                      <a:pt x="12" y="17"/>
                    </a:lnTo>
                    <a:lnTo>
                      <a:pt x="9" y="17"/>
                    </a:lnTo>
                    <a:lnTo>
                      <a:pt x="7" y="16"/>
                    </a:lnTo>
                    <a:lnTo>
                      <a:pt x="4" y="16"/>
                    </a:lnTo>
                    <a:lnTo>
                      <a:pt x="1" y="14"/>
                    </a:lnTo>
                    <a:lnTo>
                      <a:pt x="0" y="13"/>
                    </a:lnTo>
                    <a:lnTo>
                      <a:pt x="0" y="5"/>
                    </a:lnTo>
                    <a:lnTo>
                      <a:pt x="3" y="2"/>
                    </a:lnTo>
                    <a:lnTo>
                      <a:pt x="6" y="0"/>
                    </a:lnTo>
                    <a:close/>
                  </a:path>
                </a:pathLst>
              </a:custGeom>
              <a:grpFill/>
              <a:ln w="6350" cmpd="sng">
                <a:solidFill>
                  <a:schemeClr val="bg2"/>
                </a:solidFill>
                <a:round/>
                <a:headEnd/>
                <a:tailEnd/>
              </a:ln>
            </p:spPr>
            <p:txBody>
              <a:bodyPr/>
              <a:lstStyle/>
              <a:p>
                <a:endParaRPr lang="en-US"/>
              </a:p>
            </p:txBody>
          </p:sp>
          <p:sp>
            <p:nvSpPr>
              <p:cNvPr id="44" name="Freeform 43"/>
              <p:cNvSpPr>
                <a:spLocks/>
              </p:cNvSpPr>
              <p:nvPr/>
            </p:nvSpPr>
            <p:spPr bwMode="gray">
              <a:xfrm>
                <a:off x="3257550" y="1027113"/>
                <a:ext cx="53975" cy="22225"/>
              </a:xfrm>
              <a:custGeom>
                <a:avLst/>
                <a:gdLst/>
                <a:ahLst/>
                <a:cxnLst>
                  <a:cxn ang="0">
                    <a:pos x="53" y="0"/>
                  </a:cxn>
                  <a:cxn ang="0">
                    <a:pos x="61" y="2"/>
                  </a:cxn>
                  <a:cxn ang="0">
                    <a:pos x="66" y="7"/>
                  </a:cxn>
                  <a:cxn ang="0">
                    <a:pos x="68" y="18"/>
                  </a:cxn>
                  <a:cxn ang="0">
                    <a:pos x="68" y="22"/>
                  </a:cxn>
                  <a:cxn ang="0">
                    <a:pos x="64" y="24"/>
                  </a:cxn>
                  <a:cxn ang="0">
                    <a:pos x="63" y="27"/>
                  </a:cxn>
                  <a:cxn ang="0">
                    <a:pos x="60" y="28"/>
                  </a:cxn>
                  <a:cxn ang="0">
                    <a:pos x="28" y="28"/>
                  </a:cxn>
                  <a:cxn ang="0">
                    <a:pos x="22" y="22"/>
                  </a:cxn>
                  <a:cxn ang="0">
                    <a:pos x="0" y="22"/>
                  </a:cxn>
                  <a:cxn ang="0">
                    <a:pos x="2" y="16"/>
                  </a:cxn>
                  <a:cxn ang="0">
                    <a:pos x="7" y="13"/>
                  </a:cxn>
                  <a:cxn ang="0">
                    <a:pos x="13" y="11"/>
                  </a:cxn>
                  <a:cxn ang="0">
                    <a:pos x="21" y="10"/>
                  </a:cxn>
                  <a:cxn ang="0">
                    <a:pos x="27" y="8"/>
                  </a:cxn>
                  <a:cxn ang="0">
                    <a:pos x="32" y="7"/>
                  </a:cxn>
                  <a:cxn ang="0">
                    <a:pos x="38" y="3"/>
                  </a:cxn>
                  <a:cxn ang="0">
                    <a:pos x="53" y="0"/>
                  </a:cxn>
                </a:cxnLst>
                <a:rect l="0" t="0" r="r" b="b"/>
                <a:pathLst>
                  <a:path w="68" h="28">
                    <a:moveTo>
                      <a:pt x="53" y="0"/>
                    </a:moveTo>
                    <a:lnTo>
                      <a:pt x="61" y="2"/>
                    </a:lnTo>
                    <a:lnTo>
                      <a:pt x="66" y="7"/>
                    </a:lnTo>
                    <a:lnTo>
                      <a:pt x="68" y="18"/>
                    </a:lnTo>
                    <a:lnTo>
                      <a:pt x="68" y="22"/>
                    </a:lnTo>
                    <a:lnTo>
                      <a:pt x="64" y="24"/>
                    </a:lnTo>
                    <a:lnTo>
                      <a:pt x="63" y="27"/>
                    </a:lnTo>
                    <a:lnTo>
                      <a:pt x="60" y="28"/>
                    </a:lnTo>
                    <a:lnTo>
                      <a:pt x="28" y="28"/>
                    </a:lnTo>
                    <a:lnTo>
                      <a:pt x="22" y="22"/>
                    </a:lnTo>
                    <a:lnTo>
                      <a:pt x="0" y="22"/>
                    </a:lnTo>
                    <a:lnTo>
                      <a:pt x="2" y="16"/>
                    </a:lnTo>
                    <a:lnTo>
                      <a:pt x="7" y="13"/>
                    </a:lnTo>
                    <a:lnTo>
                      <a:pt x="13" y="11"/>
                    </a:lnTo>
                    <a:lnTo>
                      <a:pt x="21" y="10"/>
                    </a:lnTo>
                    <a:lnTo>
                      <a:pt x="27" y="8"/>
                    </a:lnTo>
                    <a:lnTo>
                      <a:pt x="32" y="7"/>
                    </a:lnTo>
                    <a:lnTo>
                      <a:pt x="38" y="3"/>
                    </a:lnTo>
                    <a:lnTo>
                      <a:pt x="53" y="0"/>
                    </a:lnTo>
                    <a:close/>
                  </a:path>
                </a:pathLst>
              </a:custGeom>
              <a:grpFill/>
              <a:ln w="6350" cmpd="sng">
                <a:solidFill>
                  <a:schemeClr val="bg2"/>
                </a:solidFill>
                <a:round/>
                <a:headEnd/>
                <a:tailEnd/>
              </a:ln>
            </p:spPr>
            <p:txBody>
              <a:bodyPr/>
              <a:lstStyle/>
              <a:p>
                <a:endParaRPr lang="en-US"/>
              </a:p>
            </p:txBody>
          </p:sp>
          <p:sp>
            <p:nvSpPr>
              <p:cNvPr id="45" name="Freeform 44"/>
              <p:cNvSpPr>
                <a:spLocks/>
              </p:cNvSpPr>
              <p:nvPr/>
            </p:nvSpPr>
            <p:spPr bwMode="gray">
              <a:xfrm>
                <a:off x="3455987" y="1087438"/>
                <a:ext cx="42862" cy="22225"/>
              </a:xfrm>
              <a:custGeom>
                <a:avLst/>
                <a:gdLst/>
                <a:ahLst/>
                <a:cxnLst>
                  <a:cxn ang="0">
                    <a:pos x="40" y="0"/>
                  </a:cxn>
                  <a:cxn ang="0">
                    <a:pos x="53" y="1"/>
                  </a:cxn>
                  <a:cxn ang="0">
                    <a:pos x="46" y="14"/>
                  </a:cxn>
                  <a:cxn ang="0">
                    <a:pos x="39" y="20"/>
                  </a:cxn>
                  <a:cxn ang="0">
                    <a:pos x="25" y="25"/>
                  </a:cxn>
                  <a:cxn ang="0">
                    <a:pos x="9" y="26"/>
                  </a:cxn>
                  <a:cxn ang="0">
                    <a:pos x="3" y="23"/>
                  </a:cxn>
                  <a:cxn ang="0">
                    <a:pos x="0" y="17"/>
                  </a:cxn>
                  <a:cxn ang="0">
                    <a:pos x="0" y="14"/>
                  </a:cxn>
                  <a:cxn ang="0">
                    <a:pos x="3" y="9"/>
                  </a:cxn>
                  <a:cxn ang="0">
                    <a:pos x="9" y="3"/>
                  </a:cxn>
                  <a:cxn ang="0">
                    <a:pos x="14" y="1"/>
                  </a:cxn>
                  <a:cxn ang="0">
                    <a:pos x="26" y="1"/>
                  </a:cxn>
                  <a:cxn ang="0">
                    <a:pos x="40" y="0"/>
                  </a:cxn>
                </a:cxnLst>
                <a:rect l="0" t="0" r="r" b="b"/>
                <a:pathLst>
                  <a:path w="53" h="26">
                    <a:moveTo>
                      <a:pt x="40" y="0"/>
                    </a:moveTo>
                    <a:lnTo>
                      <a:pt x="53" y="1"/>
                    </a:lnTo>
                    <a:lnTo>
                      <a:pt x="46" y="14"/>
                    </a:lnTo>
                    <a:lnTo>
                      <a:pt x="39" y="20"/>
                    </a:lnTo>
                    <a:lnTo>
                      <a:pt x="25" y="25"/>
                    </a:lnTo>
                    <a:lnTo>
                      <a:pt x="9" y="26"/>
                    </a:lnTo>
                    <a:lnTo>
                      <a:pt x="3" y="23"/>
                    </a:lnTo>
                    <a:lnTo>
                      <a:pt x="0" y="17"/>
                    </a:lnTo>
                    <a:lnTo>
                      <a:pt x="0" y="14"/>
                    </a:lnTo>
                    <a:lnTo>
                      <a:pt x="3" y="9"/>
                    </a:lnTo>
                    <a:lnTo>
                      <a:pt x="9" y="3"/>
                    </a:lnTo>
                    <a:lnTo>
                      <a:pt x="14" y="1"/>
                    </a:lnTo>
                    <a:lnTo>
                      <a:pt x="26" y="1"/>
                    </a:lnTo>
                    <a:lnTo>
                      <a:pt x="40" y="0"/>
                    </a:lnTo>
                    <a:close/>
                  </a:path>
                </a:pathLst>
              </a:custGeom>
              <a:grpFill/>
              <a:ln w="6350" cmpd="sng">
                <a:solidFill>
                  <a:schemeClr val="bg2"/>
                </a:solidFill>
                <a:round/>
                <a:headEnd/>
                <a:tailEnd/>
              </a:ln>
            </p:spPr>
            <p:txBody>
              <a:bodyPr/>
              <a:lstStyle/>
              <a:p>
                <a:endParaRPr lang="en-US"/>
              </a:p>
            </p:txBody>
          </p:sp>
          <p:sp>
            <p:nvSpPr>
              <p:cNvPr id="46" name="Freeform 45"/>
              <p:cNvSpPr>
                <a:spLocks/>
              </p:cNvSpPr>
              <p:nvPr/>
            </p:nvSpPr>
            <p:spPr bwMode="gray">
              <a:xfrm>
                <a:off x="3338512" y="1090613"/>
                <a:ext cx="22225" cy="39687"/>
              </a:xfrm>
              <a:custGeom>
                <a:avLst/>
                <a:gdLst/>
                <a:ahLst/>
                <a:cxnLst>
                  <a:cxn ang="0">
                    <a:pos x="0" y="0"/>
                  </a:cxn>
                  <a:cxn ang="0">
                    <a:pos x="6" y="5"/>
                  </a:cxn>
                  <a:cxn ang="0">
                    <a:pos x="14" y="14"/>
                  </a:cxn>
                  <a:cxn ang="0">
                    <a:pos x="27" y="36"/>
                  </a:cxn>
                  <a:cxn ang="0">
                    <a:pos x="28" y="45"/>
                  </a:cxn>
                  <a:cxn ang="0">
                    <a:pos x="25" y="48"/>
                  </a:cxn>
                  <a:cxn ang="0">
                    <a:pos x="22" y="50"/>
                  </a:cxn>
                  <a:cxn ang="0">
                    <a:pos x="20" y="50"/>
                  </a:cxn>
                  <a:cxn ang="0">
                    <a:pos x="12" y="47"/>
                  </a:cxn>
                  <a:cxn ang="0">
                    <a:pos x="8" y="39"/>
                  </a:cxn>
                  <a:cxn ang="0">
                    <a:pos x="5" y="28"/>
                  </a:cxn>
                  <a:cxn ang="0">
                    <a:pos x="2" y="16"/>
                  </a:cxn>
                  <a:cxn ang="0">
                    <a:pos x="0" y="8"/>
                  </a:cxn>
                  <a:cxn ang="0">
                    <a:pos x="0" y="0"/>
                  </a:cxn>
                </a:cxnLst>
                <a:rect l="0" t="0" r="r" b="b"/>
                <a:pathLst>
                  <a:path w="28" h="50">
                    <a:moveTo>
                      <a:pt x="0" y="0"/>
                    </a:moveTo>
                    <a:lnTo>
                      <a:pt x="6" y="5"/>
                    </a:lnTo>
                    <a:lnTo>
                      <a:pt x="14" y="14"/>
                    </a:lnTo>
                    <a:lnTo>
                      <a:pt x="27" y="36"/>
                    </a:lnTo>
                    <a:lnTo>
                      <a:pt x="28" y="45"/>
                    </a:lnTo>
                    <a:lnTo>
                      <a:pt x="25" y="48"/>
                    </a:lnTo>
                    <a:lnTo>
                      <a:pt x="22" y="50"/>
                    </a:lnTo>
                    <a:lnTo>
                      <a:pt x="20" y="50"/>
                    </a:lnTo>
                    <a:lnTo>
                      <a:pt x="12" y="47"/>
                    </a:lnTo>
                    <a:lnTo>
                      <a:pt x="8" y="39"/>
                    </a:lnTo>
                    <a:lnTo>
                      <a:pt x="5" y="28"/>
                    </a:lnTo>
                    <a:lnTo>
                      <a:pt x="2" y="16"/>
                    </a:lnTo>
                    <a:lnTo>
                      <a:pt x="0" y="8"/>
                    </a:lnTo>
                    <a:lnTo>
                      <a:pt x="0" y="0"/>
                    </a:lnTo>
                    <a:close/>
                  </a:path>
                </a:pathLst>
              </a:custGeom>
              <a:grpFill/>
              <a:ln w="6350" cmpd="sng">
                <a:solidFill>
                  <a:schemeClr val="bg2"/>
                </a:solidFill>
                <a:round/>
                <a:headEnd/>
                <a:tailEnd/>
              </a:ln>
            </p:spPr>
            <p:txBody>
              <a:bodyPr/>
              <a:lstStyle/>
              <a:p>
                <a:endParaRPr lang="en-US"/>
              </a:p>
            </p:txBody>
          </p:sp>
          <p:sp>
            <p:nvSpPr>
              <p:cNvPr id="47" name="Freeform 46"/>
              <p:cNvSpPr>
                <a:spLocks/>
              </p:cNvSpPr>
              <p:nvPr/>
            </p:nvSpPr>
            <p:spPr bwMode="gray">
              <a:xfrm>
                <a:off x="3443287" y="879475"/>
                <a:ext cx="131762" cy="179387"/>
              </a:xfrm>
              <a:custGeom>
                <a:avLst/>
                <a:gdLst/>
                <a:ahLst/>
                <a:cxnLst>
                  <a:cxn ang="0">
                    <a:pos x="39" y="3"/>
                  </a:cxn>
                  <a:cxn ang="0">
                    <a:pos x="57" y="32"/>
                  </a:cxn>
                  <a:cxn ang="0">
                    <a:pos x="77" y="52"/>
                  </a:cxn>
                  <a:cxn ang="0">
                    <a:pos x="86" y="58"/>
                  </a:cxn>
                  <a:cxn ang="0">
                    <a:pos x="111" y="80"/>
                  </a:cxn>
                  <a:cxn ang="0">
                    <a:pos x="127" y="100"/>
                  </a:cxn>
                  <a:cxn ang="0">
                    <a:pos x="125" y="113"/>
                  </a:cxn>
                  <a:cxn ang="0">
                    <a:pos x="132" y="113"/>
                  </a:cxn>
                  <a:cxn ang="0">
                    <a:pos x="136" y="110"/>
                  </a:cxn>
                  <a:cxn ang="0">
                    <a:pos x="163" y="136"/>
                  </a:cxn>
                  <a:cxn ang="0">
                    <a:pos x="163" y="147"/>
                  </a:cxn>
                  <a:cxn ang="0">
                    <a:pos x="146" y="157"/>
                  </a:cxn>
                  <a:cxn ang="0">
                    <a:pos x="130" y="186"/>
                  </a:cxn>
                  <a:cxn ang="0">
                    <a:pos x="125" y="178"/>
                  </a:cxn>
                  <a:cxn ang="0">
                    <a:pos x="122" y="194"/>
                  </a:cxn>
                  <a:cxn ang="0">
                    <a:pos x="125" y="222"/>
                  </a:cxn>
                  <a:cxn ang="0">
                    <a:pos x="100" y="218"/>
                  </a:cxn>
                  <a:cxn ang="0">
                    <a:pos x="102" y="227"/>
                  </a:cxn>
                  <a:cxn ang="0">
                    <a:pos x="68" y="219"/>
                  </a:cxn>
                  <a:cxn ang="0">
                    <a:pos x="64" y="207"/>
                  </a:cxn>
                  <a:cxn ang="0">
                    <a:pos x="57" y="197"/>
                  </a:cxn>
                  <a:cxn ang="0">
                    <a:pos x="47" y="168"/>
                  </a:cxn>
                  <a:cxn ang="0">
                    <a:pos x="74" y="155"/>
                  </a:cxn>
                  <a:cxn ang="0">
                    <a:pos x="57" y="143"/>
                  </a:cxn>
                  <a:cxn ang="0">
                    <a:pos x="47" y="150"/>
                  </a:cxn>
                  <a:cxn ang="0">
                    <a:pos x="38" y="160"/>
                  </a:cxn>
                  <a:cxn ang="0">
                    <a:pos x="28" y="157"/>
                  </a:cxn>
                  <a:cxn ang="0">
                    <a:pos x="18" y="141"/>
                  </a:cxn>
                  <a:cxn ang="0">
                    <a:pos x="30" y="128"/>
                  </a:cxn>
                  <a:cxn ang="0">
                    <a:pos x="11" y="125"/>
                  </a:cxn>
                  <a:cxn ang="0">
                    <a:pos x="7" y="107"/>
                  </a:cxn>
                  <a:cxn ang="0">
                    <a:pos x="8" y="94"/>
                  </a:cxn>
                  <a:cxn ang="0">
                    <a:pos x="16" y="89"/>
                  </a:cxn>
                  <a:cxn ang="0">
                    <a:pos x="0" y="80"/>
                  </a:cxn>
                  <a:cxn ang="0">
                    <a:pos x="11" y="71"/>
                  </a:cxn>
                  <a:cxn ang="0">
                    <a:pos x="7" y="63"/>
                  </a:cxn>
                  <a:cxn ang="0">
                    <a:pos x="13" y="50"/>
                  </a:cxn>
                  <a:cxn ang="0">
                    <a:pos x="19" y="44"/>
                  </a:cxn>
                  <a:cxn ang="0">
                    <a:pos x="11" y="32"/>
                  </a:cxn>
                  <a:cxn ang="0">
                    <a:pos x="19" y="22"/>
                  </a:cxn>
                  <a:cxn ang="0">
                    <a:pos x="30" y="18"/>
                  </a:cxn>
                  <a:cxn ang="0">
                    <a:pos x="27" y="14"/>
                  </a:cxn>
                  <a:cxn ang="0">
                    <a:pos x="24" y="5"/>
                  </a:cxn>
                </a:cxnLst>
                <a:rect l="0" t="0" r="r" b="b"/>
                <a:pathLst>
                  <a:path w="166" h="227">
                    <a:moveTo>
                      <a:pt x="27" y="0"/>
                    </a:moveTo>
                    <a:lnTo>
                      <a:pt x="30" y="0"/>
                    </a:lnTo>
                    <a:lnTo>
                      <a:pt x="39" y="3"/>
                    </a:lnTo>
                    <a:lnTo>
                      <a:pt x="47" y="11"/>
                    </a:lnTo>
                    <a:lnTo>
                      <a:pt x="52" y="21"/>
                    </a:lnTo>
                    <a:lnTo>
                      <a:pt x="57" y="32"/>
                    </a:lnTo>
                    <a:lnTo>
                      <a:pt x="61" y="41"/>
                    </a:lnTo>
                    <a:lnTo>
                      <a:pt x="68" y="49"/>
                    </a:lnTo>
                    <a:lnTo>
                      <a:pt x="77" y="52"/>
                    </a:lnTo>
                    <a:lnTo>
                      <a:pt x="82" y="52"/>
                    </a:lnTo>
                    <a:lnTo>
                      <a:pt x="86" y="57"/>
                    </a:lnTo>
                    <a:lnTo>
                      <a:pt x="86" y="58"/>
                    </a:lnTo>
                    <a:lnTo>
                      <a:pt x="91" y="68"/>
                    </a:lnTo>
                    <a:lnTo>
                      <a:pt x="96" y="74"/>
                    </a:lnTo>
                    <a:lnTo>
                      <a:pt x="111" y="80"/>
                    </a:lnTo>
                    <a:lnTo>
                      <a:pt x="119" y="85"/>
                    </a:lnTo>
                    <a:lnTo>
                      <a:pt x="125" y="91"/>
                    </a:lnTo>
                    <a:lnTo>
                      <a:pt x="127" y="100"/>
                    </a:lnTo>
                    <a:lnTo>
                      <a:pt x="127" y="103"/>
                    </a:lnTo>
                    <a:lnTo>
                      <a:pt x="125" y="107"/>
                    </a:lnTo>
                    <a:lnTo>
                      <a:pt x="125" y="113"/>
                    </a:lnTo>
                    <a:lnTo>
                      <a:pt x="127" y="116"/>
                    </a:lnTo>
                    <a:lnTo>
                      <a:pt x="129" y="114"/>
                    </a:lnTo>
                    <a:lnTo>
                      <a:pt x="132" y="113"/>
                    </a:lnTo>
                    <a:lnTo>
                      <a:pt x="132" y="111"/>
                    </a:lnTo>
                    <a:lnTo>
                      <a:pt x="135" y="110"/>
                    </a:lnTo>
                    <a:lnTo>
                      <a:pt x="136" y="110"/>
                    </a:lnTo>
                    <a:lnTo>
                      <a:pt x="143" y="113"/>
                    </a:lnTo>
                    <a:lnTo>
                      <a:pt x="157" y="127"/>
                    </a:lnTo>
                    <a:lnTo>
                      <a:pt x="163" y="136"/>
                    </a:lnTo>
                    <a:lnTo>
                      <a:pt x="166" y="143"/>
                    </a:lnTo>
                    <a:lnTo>
                      <a:pt x="165" y="146"/>
                    </a:lnTo>
                    <a:lnTo>
                      <a:pt x="163" y="147"/>
                    </a:lnTo>
                    <a:lnTo>
                      <a:pt x="157" y="150"/>
                    </a:lnTo>
                    <a:lnTo>
                      <a:pt x="147" y="150"/>
                    </a:lnTo>
                    <a:lnTo>
                      <a:pt x="146" y="157"/>
                    </a:lnTo>
                    <a:lnTo>
                      <a:pt x="140" y="175"/>
                    </a:lnTo>
                    <a:lnTo>
                      <a:pt x="135" y="183"/>
                    </a:lnTo>
                    <a:lnTo>
                      <a:pt x="130" y="186"/>
                    </a:lnTo>
                    <a:lnTo>
                      <a:pt x="127" y="186"/>
                    </a:lnTo>
                    <a:lnTo>
                      <a:pt x="125" y="185"/>
                    </a:lnTo>
                    <a:lnTo>
                      <a:pt x="125" y="178"/>
                    </a:lnTo>
                    <a:lnTo>
                      <a:pt x="124" y="185"/>
                    </a:lnTo>
                    <a:lnTo>
                      <a:pt x="124" y="189"/>
                    </a:lnTo>
                    <a:lnTo>
                      <a:pt x="122" y="194"/>
                    </a:lnTo>
                    <a:lnTo>
                      <a:pt x="121" y="197"/>
                    </a:lnTo>
                    <a:lnTo>
                      <a:pt x="125" y="207"/>
                    </a:lnTo>
                    <a:lnTo>
                      <a:pt x="125" y="222"/>
                    </a:lnTo>
                    <a:lnTo>
                      <a:pt x="118" y="222"/>
                    </a:lnTo>
                    <a:lnTo>
                      <a:pt x="113" y="218"/>
                    </a:lnTo>
                    <a:lnTo>
                      <a:pt x="100" y="218"/>
                    </a:lnTo>
                    <a:lnTo>
                      <a:pt x="100" y="222"/>
                    </a:lnTo>
                    <a:lnTo>
                      <a:pt x="102" y="225"/>
                    </a:lnTo>
                    <a:lnTo>
                      <a:pt x="102" y="227"/>
                    </a:lnTo>
                    <a:lnTo>
                      <a:pt x="88" y="227"/>
                    </a:lnTo>
                    <a:lnTo>
                      <a:pt x="77" y="225"/>
                    </a:lnTo>
                    <a:lnTo>
                      <a:pt x="68" y="219"/>
                    </a:lnTo>
                    <a:lnTo>
                      <a:pt x="63" y="211"/>
                    </a:lnTo>
                    <a:lnTo>
                      <a:pt x="63" y="208"/>
                    </a:lnTo>
                    <a:lnTo>
                      <a:pt x="64" y="207"/>
                    </a:lnTo>
                    <a:lnTo>
                      <a:pt x="68" y="205"/>
                    </a:lnTo>
                    <a:lnTo>
                      <a:pt x="69" y="204"/>
                    </a:lnTo>
                    <a:lnTo>
                      <a:pt x="57" y="197"/>
                    </a:lnTo>
                    <a:lnTo>
                      <a:pt x="47" y="186"/>
                    </a:lnTo>
                    <a:lnTo>
                      <a:pt x="43" y="174"/>
                    </a:lnTo>
                    <a:lnTo>
                      <a:pt x="47" y="168"/>
                    </a:lnTo>
                    <a:lnTo>
                      <a:pt x="57" y="161"/>
                    </a:lnTo>
                    <a:lnTo>
                      <a:pt x="66" y="158"/>
                    </a:lnTo>
                    <a:lnTo>
                      <a:pt x="74" y="155"/>
                    </a:lnTo>
                    <a:lnTo>
                      <a:pt x="63" y="155"/>
                    </a:lnTo>
                    <a:lnTo>
                      <a:pt x="63" y="146"/>
                    </a:lnTo>
                    <a:lnTo>
                      <a:pt x="57" y="143"/>
                    </a:lnTo>
                    <a:lnTo>
                      <a:pt x="55" y="141"/>
                    </a:lnTo>
                    <a:lnTo>
                      <a:pt x="49" y="147"/>
                    </a:lnTo>
                    <a:lnTo>
                      <a:pt x="47" y="150"/>
                    </a:lnTo>
                    <a:lnTo>
                      <a:pt x="44" y="155"/>
                    </a:lnTo>
                    <a:lnTo>
                      <a:pt x="41" y="157"/>
                    </a:lnTo>
                    <a:lnTo>
                      <a:pt x="38" y="160"/>
                    </a:lnTo>
                    <a:lnTo>
                      <a:pt x="33" y="160"/>
                    </a:lnTo>
                    <a:lnTo>
                      <a:pt x="32" y="158"/>
                    </a:lnTo>
                    <a:lnTo>
                      <a:pt x="28" y="157"/>
                    </a:lnTo>
                    <a:lnTo>
                      <a:pt x="19" y="147"/>
                    </a:lnTo>
                    <a:lnTo>
                      <a:pt x="18" y="144"/>
                    </a:lnTo>
                    <a:lnTo>
                      <a:pt x="18" y="141"/>
                    </a:lnTo>
                    <a:lnTo>
                      <a:pt x="21" y="135"/>
                    </a:lnTo>
                    <a:lnTo>
                      <a:pt x="24" y="132"/>
                    </a:lnTo>
                    <a:lnTo>
                      <a:pt x="30" y="128"/>
                    </a:lnTo>
                    <a:lnTo>
                      <a:pt x="27" y="127"/>
                    </a:lnTo>
                    <a:lnTo>
                      <a:pt x="13" y="127"/>
                    </a:lnTo>
                    <a:lnTo>
                      <a:pt x="11" y="125"/>
                    </a:lnTo>
                    <a:lnTo>
                      <a:pt x="8" y="119"/>
                    </a:lnTo>
                    <a:lnTo>
                      <a:pt x="7" y="114"/>
                    </a:lnTo>
                    <a:lnTo>
                      <a:pt x="7" y="107"/>
                    </a:lnTo>
                    <a:lnTo>
                      <a:pt x="0" y="100"/>
                    </a:lnTo>
                    <a:lnTo>
                      <a:pt x="0" y="94"/>
                    </a:lnTo>
                    <a:lnTo>
                      <a:pt x="8" y="94"/>
                    </a:lnTo>
                    <a:lnTo>
                      <a:pt x="13" y="99"/>
                    </a:lnTo>
                    <a:lnTo>
                      <a:pt x="16" y="99"/>
                    </a:lnTo>
                    <a:lnTo>
                      <a:pt x="16" y="89"/>
                    </a:lnTo>
                    <a:lnTo>
                      <a:pt x="11" y="89"/>
                    </a:lnTo>
                    <a:lnTo>
                      <a:pt x="8" y="88"/>
                    </a:lnTo>
                    <a:lnTo>
                      <a:pt x="0" y="80"/>
                    </a:lnTo>
                    <a:lnTo>
                      <a:pt x="5" y="78"/>
                    </a:lnTo>
                    <a:lnTo>
                      <a:pt x="11" y="75"/>
                    </a:lnTo>
                    <a:lnTo>
                      <a:pt x="11" y="71"/>
                    </a:lnTo>
                    <a:lnTo>
                      <a:pt x="10" y="68"/>
                    </a:lnTo>
                    <a:lnTo>
                      <a:pt x="7" y="64"/>
                    </a:lnTo>
                    <a:lnTo>
                      <a:pt x="7" y="63"/>
                    </a:lnTo>
                    <a:lnTo>
                      <a:pt x="11" y="58"/>
                    </a:lnTo>
                    <a:lnTo>
                      <a:pt x="11" y="52"/>
                    </a:lnTo>
                    <a:lnTo>
                      <a:pt x="13" y="50"/>
                    </a:lnTo>
                    <a:lnTo>
                      <a:pt x="16" y="49"/>
                    </a:lnTo>
                    <a:lnTo>
                      <a:pt x="18" y="47"/>
                    </a:lnTo>
                    <a:lnTo>
                      <a:pt x="19" y="44"/>
                    </a:lnTo>
                    <a:lnTo>
                      <a:pt x="13" y="41"/>
                    </a:lnTo>
                    <a:lnTo>
                      <a:pt x="11" y="38"/>
                    </a:lnTo>
                    <a:lnTo>
                      <a:pt x="11" y="32"/>
                    </a:lnTo>
                    <a:lnTo>
                      <a:pt x="13" y="30"/>
                    </a:lnTo>
                    <a:lnTo>
                      <a:pt x="16" y="24"/>
                    </a:lnTo>
                    <a:lnTo>
                      <a:pt x="19" y="22"/>
                    </a:lnTo>
                    <a:lnTo>
                      <a:pt x="24" y="21"/>
                    </a:lnTo>
                    <a:lnTo>
                      <a:pt x="27" y="18"/>
                    </a:lnTo>
                    <a:lnTo>
                      <a:pt x="30" y="18"/>
                    </a:lnTo>
                    <a:lnTo>
                      <a:pt x="32" y="16"/>
                    </a:lnTo>
                    <a:lnTo>
                      <a:pt x="30" y="16"/>
                    </a:lnTo>
                    <a:lnTo>
                      <a:pt x="27" y="14"/>
                    </a:lnTo>
                    <a:lnTo>
                      <a:pt x="22" y="10"/>
                    </a:lnTo>
                    <a:lnTo>
                      <a:pt x="22" y="7"/>
                    </a:lnTo>
                    <a:lnTo>
                      <a:pt x="24" y="5"/>
                    </a:lnTo>
                    <a:lnTo>
                      <a:pt x="25" y="2"/>
                    </a:lnTo>
                    <a:lnTo>
                      <a:pt x="27" y="0"/>
                    </a:lnTo>
                    <a:close/>
                  </a:path>
                </a:pathLst>
              </a:custGeom>
              <a:grpFill/>
              <a:ln w="6350" cmpd="sng">
                <a:solidFill>
                  <a:schemeClr val="bg2"/>
                </a:solidFill>
                <a:round/>
                <a:headEnd/>
                <a:tailEnd/>
              </a:ln>
            </p:spPr>
            <p:txBody>
              <a:bodyPr/>
              <a:lstStyle/>
              <a:p>
                <a:endParaRPr lang="en-US"/>
              </a:p>
            </p:txBody>
          </p:sp>
          <p:sp>
            <p:nvSpPr>
              <p:cNvPr id="48" name="Freeform 47"/>
              <p:cNvSpPr>
                <a:spLocks/>
              </p:cNvSpPr>
              <p:nvPr/>
            </p:nvSpPr>
            <p:spPr bwMode="gray">
              <a:xfrm>
                <a:off x="3475037" y="717550"/>
                <a:ext cx="223837" cy="436562"/>
              </a:xfrm>
              <a:custGeom>
                <a:avLst/>
                <a:gdLst/>
                <a:ahLst/>
                <a:cxnLst>
                  <a:cxn ang="0">
                    <a:pos x="235" y="12"/>
                  </a:cxn>
                  <a:cxn ang="0">
                    <a:pos x="267" y="23"/>
                  </a:cxn>
                  <a:cxn ang="0">
                    <a:pos x="249" y="84"/>
                  </a:cxn>
                  <a:cxn ang="0">
                    <a:pos x="272" y="62"/>
                  </a:cxn>
                  <a:cxn ang="0">
                    <a:pos x="278" y="67"/>
                  </a:cxn>
                  <a:cxn ang="0">
                    <a:pos x="269" y="148"/>
                  </a:cxn>
                  <a:cxn ang="0">
                    <a:pos x="269" y="214"/>
                  </a:cxn>
                  <a:cxn ang="0">
                    <a:pos x="269" y="231"/>
                  </a:cxn>
                  <a:cxn ang="0">
                    <a:pos x="258" y="259"/>
                  </a:cxn>
                  <a:cxn ang="0">
                    <a:pos x="233" y="290"/>
                  </a:cxn>
                  <a:cxn ang="0">
                    <a:pos x="255" y="304"/>
                  </a:cxn>
                  <a:cxn ang="0">
                    <a:pos x="269" y="368"/>
                  </a:cxn>
                  <a:cxn ang="0">
                    <a:pos x="264" y="378"/>
                  </a:cxn>
                  <a:cxn ang="0">
                    <a:pos x="249" y="406"/>
                  </a:cxn>
                  <a:cxn ang="0">
                    <a:pos x="258" y="422"/>
                  </a:cxn>
                  <a:cxn ang="0">
                    <a:pos x="242" y="454"/>
                  </a:cxn>
                  <a:cxn ang="0">
                    <a:pos x="260" y="465"/>
                  </a:cxn>
                  <a:cxn ang="0">
                    <a:pos x="278" y="478"/>
                  </a:cxn>
                  <a:cxn ang="0">
                    <a:pos x="252" y="533"/>
                  </a:cxn>
                  <a:cxn ang="0">
                    <a:pos x="238" y="515"/>
                  </a:cxn>
                  <a:cxn ang="0">
                    <a:pos x="227" y="515"/>
                  </a:cxn>
                  <a:cxn ang="0">
                    <a:pos x="221" y="517"/>
                  </a:cxn>
                  <a:cxn ang="0">
                    <a:pos x="200" y="528"/>
                  </a:cxn>
                  <a:cxn ang="0">
                    <a:pos x="167" y="542"/>
                  </a:cxn>
                  <a:cxn ang="0">
                    <a:pos x="145" y="545"/>
                  </a:cxn>
                  <a:cxn ang="0">
                    <a:pos x="125" y="550"/>
                  </a:cxn>
                  <a:cxn ang="0">
                    <a:pos x="81" y="540"/>
                  </a:cxn>
                  <a:cxn ang="0">
                    <a:pos x="94" y="518"/>
                  </a:cxn>
                  <a:cxn ang="0">
                    <a:pos x="130" y="490"/>
                  </a:cxn>
                  <a:cxn ang="0">
                    <a:pos x="103" y="464"/>
                  </a:cxn>
                  <a:cxn ang="0">
                    <a:pos x="125" y="442"/>
                  </a:cxn>
                  <a:cxn ang="0">
                    <a:pos x="161" y="467"/>
                  </a:cxn>
                  <a:cxn ang="0">
                    <a:pos x="142" y="442"/>
                  </a:cxn>
                  <a:cxn ang="0">
                    <a:pos x="145" y="426"/>
                  </a:cxn>
                  <a:cxn ang="0">
                    <a:pos x="127" y="409"/>
                  </a:cxn>
                  <a:cxn ang="0">
                    <a:pos x="105" y="422"/>
                  </a:cxn>
                  <a:cxn ang="0">
                    <a:pos x="113" y="375"/>
                  </a:cxn>
                  <a:cxn ang="0">
                    <a:pos x="161" y="353"/>
                  </a:cxn>
                  <a:cxn ang="0">
                    <a:pos x="131" y="351"/>
                  </a:cxn>
                  <a:cxn ang="0">
                    <a:pos x="135" y="339"/>
                  </a:cxn>
                  <a:cxn ang="0">
                    <a:pos x="113" y="311"/>
                  </a:cxn>
                  <a:cxn ang="0">
                    <a:pos x="94" y="286"/>
                  </a:cxn>
                  <a:cxn ang="0">
                    <a:pos x="83" y="262"/>
                  </a:cxn>
                  <a:cxn ang="0">
                    <a:pos x="128" y="278"/>
                  </a:cxn>
                  <a:cxn ang="0">
                    <a:pos x="124" y="262"/>
                  </a:cxn>
                  <a:cxn ang="0">
                    <a:pos x="131" y="248"/>
                  </a:cxn>
                  <a:cxn ang="0">
                    <a:pos x="147" y="215"/>
                  </a:cxn>
                  <a:cxn ang="0">
                    <a:pos x="133" y="215"/>
                  </a:cxn>
                  <a:cxn ang="0">
                    <a:pos x="81" y="247"/>
                  </a:cxn>
                  <a:cxn ang="0">
                    <a:pos x="75" y="237"/>
                  </a:cxn>
                  <a:cxn ang="0">
                    <a:pos x="69" y="236"/>
                  </a:cxn>
                  <a:cxn ang="0">
                    <a:pos x="34" y="231"/>
                  </a:cxn>
                  <a:cxn ang="0">
                    <a:pos x="27" y="218"/>
                  </a:cxn>
                  <a:cxn ang="0">
                    <a:pos x="19" y="190"/>
                  </a:cxn>
                  <a:cxn ang="0">
                    <a:pos x="3" y="171"/>
                  </a:cxn>
                  <a:cxn ang="0">
                    <a:pos x="48" y="139"/>
                  </a:cxn>
                  <a:cxn ang="0">
                    <a:pos x="74" y="111"/>
                  </a:cxn>
                  <a:cxn ang="0">
                    <a:pos x="92" y="65"/>
                  </a:cxn>
                  <a:cxn ang="0">
                    <a:pos x="142" y="39"/>
                  </a:cxn>
                  <a:cxn ang="0">
                    <a:pos x="153" y="23"/>
                  </a:cxn>
                  <a:cxn ang="0">
                    <a:pos x="183" y="14"/>
                  </a:cxn>
                  <a:cxn ang="0">
                    <a:pos x="216" y="4"/>
                  </a:cxn>
                </a:cxnLst>
                <a:rect l="0" t="0" r="r" b="b"/>
                <a:pathLst>
                  <a:path w="282" h="550">
                    <a:moveTo>
                      <a:pt x="219" y="0"/>
                    </a:moveTo>
                    <a:lnTo>
                      <a:pt x="224" y="1"/>
                    </a:lnTo>
                    <a:lnTo>
                      <a:pt x="230" y="7"/>
                    </a:lnTo>
                    <a:lnTo>
                      <a:pt x="232" y="11"/>
                    </a:lnTo>
                    <a:lnTo>
                      <a:pt x="235" y="12"/>
                    </a:lnTo>
                    <a:lnTo>
                      <a:pt x="242" y="12"/>
                    </a:lnTo>
                    <a:lnTo>
                      <a:pt x="246" y="11"/>
                    </a:lnTo>
                    <a:lnTo>
                      <a:pt x="253" y="11"/>
                    </a:lnTo>
                    <a:lnTo>
                      <a:pt x="263" y="15"/>
                    </a:lnTo>
                    <a:lnTo>
                      <a:pt x="267" y="23"/>
                    </a:lnTo>
                    <a:lnTo>
                      <a:pt x="271" y="34"/>
                    </a:lnTo>
                    <a:lnTo>
                      <a:pt x="271" y="45"/>
                    </a:lnTo>
                    <a:lnTo>
                      <a:pt x="267" y="59"/>
                    </a:lnTo>
                    <a:lnTo>
                      <a:pt x="261" y="68"/>
                    </a:lnTo>
                    <a:lnTo>
                      <a:pt x="249" y="84"/>
                    </a:lnTo>
                    <a:lnTo>
                      <a:pt x="247" y="95"/>
                    </a:lnTo>
                    <a:lnTo>
                      <a:pt x="255" y="89"/>
                    </a:lnTo>
                    <a:lnTo>
                      <a:pt x="260" y="79"/>
                    </a:lnTo>
                    <a:lnTo>
                      <a:pt x="266" y="70"/>
                    </a:lnTo>
                    <a:lnTo>
                      <a:pt x="272" y="62"/>
                    </a:lnTo>
                    <a:lnTo>
                      <a:pt x="280" y="59"/>
                    </a:lnTo>
                    <a:lnTo>
                      <a:pt x="282" y="59"/>
                    </a:lnTo>
                    <a:lnTo>
                      <a:pt x="282" y="62"/>
                    </a:lnTo>
                    <a:lnTo>
                      <a:pt x="280" y="65"/>
                    </a:lnTo>
                    <a:lnTo>
                      <a:pt x="278" y="67"/>
                    </a:lnTo>
                    <a:lnTo>
                      <a:pt x="278" y="70"/>
                    </a:lnTo>
                    <a:lnTo>
                      <a:pt x="277" y="90"/>
                    </a:lnTo>
                    <a:lnTo>
                      <a:pt x="274" y="109"/>
                    </a:lnTo>
                    <a:lnTo>
                      <a:pt x="271" y="126"/>
                    </a:lnTo>
                    <a:lnTo>
                      <a:pt x="269" y="148"/>
                    </a:lnTo>
                    <a:lnTo>
                      <a:pt x="269" y="171"/>
                    </a:lnTo>
                    <a:lnTo>
                      <a:pt x="272" y="206"/>
                    </a:lnTo>
                    <a:lnTo>
                      <a:pt x="272" y="209"/>
                    </a:lnTo>
                    <a:lnTo>
                      <a:pt x="271" y="211"/>
                    </a:lnTo>
                    <a:lnTo>
                      <a:pt x="269" y="214"/>
                    </a:lnTo>
                    <a:lnTo>
                      <a:pt x="269" y="217"/>
                    </a:lnTo>
                    <a:lnTo>
                      <a:pt x="272" y="220"/>
                    </a:lnTo>
                    <a:lnTo>
                      <a:pt x="274" y="220"/>
                    </a:lnTo>
                    <a:lnTo>
                      <a:pt x="272" y="225"/>
                    </a:lnTo>
                    <a:lnTo>
                      <a:pt x="269" y="231"/>
                    </a:lnTo>
                    <a:lnTo>
                      <a:pt x="263" y="237"/>
                    </a:lnTo>
                    <a:lnTo>
                      <a:pt x="261" y="242"/>
                    </a:lnTo>
                    <a:lnTo>
                      <a:pt x="260" y="248"/>
                    </a:lnTo>
                    <a:lnTo>
                      <a:pt x="260" y="253"/>
                    </a:lnTo>
                    <a:lnTo>
                      <a:pt x="258" y="259"/>
                    </a:lnTo>
                    <a:lnTo>
                      <a:pt x="257" y="264"/>
                    </a:lnTo>
                    <a:lnTo>
                      <a:pt x="250" y="270"/>
                    </a:lnTo>
                    <a:lnTo>
                      <a:pt x="242" y="276"/>
                    </a:lnTo>
                    <a:lnTo>
                      <a:pt x="236" y="282"/>
                    </a:lnTo>
                    <a:lnTo>
                      <a:pt x="233" y="290"/>
                    </a:lnTo>
                    <a:lnTo>
                      <a:pt x="235" y="292"/>
                    </a:lnTo>
                    <a:lnTo>
                      <a:pt x="242" y="292"/>
                    </a:lnTo>
                    <a:lnTo>
                      <a:pt x="246" y="290"/>
                    </a:lnTo>
                    <a:lnTo>
                      <a:pt x="252" y="290"/>
                    </a:lnTo>
                    <a:lnTo>
                      <a:pt x="255" y="304"/>
                    </a:lnTo>
                    <a:lnTo>
                      <a:pt x="261" y="317"/>
                    </a:lnTo>
                    <a:lnTo>
                      <a:pt x="274" y="339"/>
                    </a:lnTo>
                    <a:lnTo>
                      <a:pt x="277" y="353"/>
                    </a:lnTo>
                    <a:lnTo>
                      <a:pt x="275" y="359"/>
                    </a:lnTo>
                    <a:lnTo>
                      <a:pt x="269" y="368"/>
                    </a:lnTo>
                    <a:lnTo>
                      <a:pt x="264" y="372"/>
                    </a:lnTo>
                    <a:lnTo>
                      <a:pt x="266" y="373"/>
                    </a:lnTo>
                    <a:lnTo>
                      <a:pt x="266" y="376"/>
                    </a:lnTo>
                    <a:lnTo>
                      <a:pt x="264" y="376"/>
                    </a:lnTo>
                    <a:lnTo>
                      <a:pt x="264" y="378"/>
                    </a:lnTo>
                    <a:lnTo>
                      <a:pt x="261" y="384"/>
                    </a:lnTo>
                    <a:lnTo>
                      <a:pt x="255" y="390"/>
                    </a:lnTo>
                    <a:lnTo>
                      <a:pt x="249" y="398"/>
                    </a:lnTo>
                    <a:lnTo>
                      <a:pt x="246" y="406"/>
                    </a:lnTo>
                    <a:lnTo>
                      <a:pt x="249" y="406"/>
                    </a:lnTo>
                    <a:lnTo>
                      <a:pt x="250" y="409"/>
                    </a:lnTo>
                    <a:lnTo>
                      <a:pt x="253" y="412"/>
                    </a:lnTo>
                    <a:lnTo>
                      <a:pt x="255" y="415"/>
                    </a:lnTo>
                    <a:lnTo>
                      <a:pt x="258" y="418"/>
                    </a:lnTo>
                    <a:lnTo>
                      <a:pt x="258" y="422"/>
                    </a:lnTo>
                    <a:lnTo>
                      <a:pt x="257" y="433"/>
                    </a:lnTo>
                    <a:lnTo>
                      <a:pt x="250" y="440"/>
                    </a:lnTo>
                    <a:lnTo>
                      <a:pt x="242" y="445"/>
                    </a:lnTo>
                    <a:lnTo>
                      <a:pt x="224" y="451"/>
                    </a:lnTo>
                    <a:lnTo>
                      <a:pt x="242" y="454"/>
                    </a:lnTo>
                    <a:lnTo>
                      <a:pt x="250" y="451"/>
                    </a:lnTo>
                    <a:lnTo>
                      <a:pt x="250" y="456"/>
                    </a:lnTo>
                    <a:lnTo>
                      <a:pt x="252" y="461"/>
                    </a:lnTo>
                    <a:lnTo>
                      <a:pt x="253" y="462"/>
                    </a:lnTo>
                    <a:lnTo>
                      <a:pt x="260" y="465"/>
                    </a:lnTo>
                    <a:lnTo>
                      <a:pt x="269" y="465"/>
                    </a:lnTo>
                    <a:lnTo>
                      <a:pt x="272" y="467"/>
                    </a:lnTo>
                    <a:lnTo>
                      <a:pt x="277" y="472"/>
                    </a:lnTo>
                    <a:lnTo>
                      <a:pt x="277" y="475"/>
                    </a:lnTo>
                    <a:lnTo>
                      <a:pt x="278" y="478"/>
                    </a:lnTo>
                    <a:lnTo>
                      <a:pt x="278" y="479"/>
                    </a:lnTo>
                    <a:lnTo>
                      <a:pt x="275" y="492"/>
                    </a:lnTo>
                    <a:lnTo>
                      <a:pt x="271" y="508"/>
                    </a:lnTo>
                    <a:lnTo>
                      <a:pt x="261" y="522"/>
                    </a:lnTo>
                    <a:lnTo>
                      <a:pt x="252" y="533"/>
                    </a:lnTo>
                    <a:lnTo>
                      <a:pt x="244" y="537"/>
                    </a:lnTo>
                    <a:lnTo>
                      <a:pt x="241" y="534"/>
                    </a:lnTo>
                    <a:lnTo>
                      <a:pt x="239" y="528"/>
                    </a:lnTo>
                    <a:lnTo>
                      <a:pt x="239" y="522"/>
                    </a:lnTo>
                    <a:lnTo>
                      <a:pt x="238" y="515"/>
                    </a:lnTo>
                    <a:lnTo>
                      <a:pt x="233" y="512"/>
                    </a:lnTo>
                    <a:lnTo>
                      <a:pt x="232" y="512"/>
                    </a:lnTo>
                    <a:lnTo>
                      <a:pt x="230" y="514"/>
                    </a:lnTo>
                    <a:lnTo>
                      <a:pt x="228" y="514"/>
                    </a:lnTo>
                    <a:lnTo>
                      <a:pt x="227" y="515"/>
                    </a:lnTo>
                    <a:lnTo>
                      <a:pt x="225" y="515"/>
                    </a:lnTo>
                    <a:lnTo>
                      <a:pt x="222" y="517"/>
                    </a:lnTo>
                    <a:lnTo>
                      <a:pt x="219" y="515"/>
                    </a:lnTo>
                    <a:lnTo>
                      <a:pt x="219" y="517"/>
                    </a:lnTo>
                    <a:lnTo>
                      <a:pt x="221" y="517"/>
                    </a:lnTo>
                    <a:lnTo>
                      <a:pt x="221" y="518"/>
                    </a:lnTo>
                    <a:lnTo>
                      <a:pt x="217" y="525"/>
                    </a:lnTo>
                    <a:lnTo>
                      <a:pt x="213" y="525"/>
                    </a:lnTo>
                    <a:lnTo>
                      <a:pt x="210" y="523"/>
                    </a:lnTo>
                    <a:lnTo>
                      <a:pt x="200" y="528"/>
                    </a:lnTo>
                    <a:lnTo>
                      <a:pt x="189" y="531"/>
                    </a:lnTo>
                    <a:lnTo>
                      <a:pt x="181" y="534"/>
                    </a:lnTo>
                    <a:lnTo>
                      <a:pt x="181" y="540"/>
                    </a:lnTo>
                    <a:lnTo>
                      <a:pt x="177" y="542"/>
                    </a:lnTo>
                    <a:lnTo>
                      <a:pt x="167" y="542"/>
                    </a:lnTo>
                    <a:lnTo>
                      <a:pt x="164" y="540"/>
                    </a:lnTo>
                    <a:lnTo>
                      <a:pt x="156" y="540"/>
                    </a:lnTo>
                    <a:lnTo>
                      <a:pt x="153" y="542"/>
                    </a:lnTo>
                    <a:lnTo>
                      <a:pt x="149" y="543"/>
                    </a:lnTo>
                    <a:lnTo>
                      <a:pt x="145" y="545"/>
                    </a:lnTo>
                    <a:lnTo>
                      <a:pt x="142" y="545"/>
                    </a:lnTo>
                    <a:lnTo>
                      <a:pt x="141" y="547"/>
                    </a:lnTo>
                    <a:lnTo>
                      <a:pt x="128" y="547"/>
                    </a:lnTo>
                    <a:lnTo>
                      <a:pt x="128" y="548"/>
                    </a:lnTo>
                    <a:lnTo>
                      <a:pt x="125" y="550"/>
                    </a:lnTo>
                    <a:lnTo>
                      <a:pt x="116" y="550"/>
                    </a:lnTo>
                    <a:lnTo>
                      <a:pt x="113" y="548"/>
                    </a:lnTo>
                    <a:lnTo>
                      <a:pt x="100" y="548"/>
                    </a:lnTo>
                    <a:lnTo>
                      <a:pt x="91" y="545"/>
                    </a:lnTo>
                    <a:lnTo>
                      <a:pt x="81" y="540"/>
                    </a:lnTo>
                    <a:lnTo>
                      <a:pt x="78" y="531"/>
                    </a:lnTo>
                    <a:lnTo>
                      <a:pt x="78" y="528"/>
                    </a:lnTo>
                    <a:lnTo>
                      <a:pt x="80" y="526"/>
                    </a:lnTo>
                    <a:lnTo>
                      <a:pt x="88" y="526"/>
                    </a:lnTo>
                    <a:lnTo>
                      <a:pt x="94" y="518"/>
                    </a:lnTo>
                    <a:lnTo>
                      <a:pt x="99" y="509"/>
                    </a:lnTo>
                    <a:lnTo>
                      <a:pt x="103" y="501"/>
                    </a:lnTo>
                    <a:lnTo>
                      <a:pt x="111" y="497"/>
                    </a:lnTo>
                    <a:lnTo>
                      <a:pt x="122" y="493"/>
                    </a:lnTo>
                    <a:lnTo>
                      <a:pt x="130" y="490"/>
                    </a:lnTo>
                    <a:lnTo>
                      <a:pt x="127" y="487"/>
                    </a:lnTo>
                    <a:lnTo>
                      <a:pt x="124" y="481"/>
                    </a:lnTo>
                    <a:lnTo>
                      <a:pt x="116" y="478"/>
                    </a:lnTo>
                    <a:lnTo>
                      <a:pt x="108" y="472"/>
                    </a:lnTo>
                    <a:lnTo>
                      <a:pt x="103" y="464"/>
                    </a:lnTo>
                    <a:lnTo>
                      <a:pt x="100" y="456"/>
                    </a:lnTo>
                    <a:lnTo>
                      <a:pt x="103" y="447"/>
                    </a:lnTo>
                    <a:lnTo>
                      <a:pt x="108" y="442"/>
                    </a:lnTo>
                    <a:lnTo>
                      <a:pt x="117" y="439"/>
                    </a:lnTo>
                    <a:lnTo>
                      <a:pt x="125" y="442"/>
                    </a:lnTo>
                    <a:lnTo>
                      <a:pt x="130" y="450"/>
                    </a:lnTo>
                    <a:lnTo>
                      <a:pt x="142" y="465"/>
                    </a:lnTo>
                    <a:lnTo>
                      <a:pt x="152" y="468"/>
                    </a:lnTo>
                    <a:lnTo>
                      <a:pt x="156" y="468"/>
                    </a:lnTo>
                    <a:lnTo>
                      <a:pt x="161" y="467"/>
                    </a:lnTo>
                    <a:lnTo>
                      <a:pt x="163" y="464"/>
                    </a:lnTo>
                    <a:lnTo>
                      <a:pt x="166" y="461"/>
                    </a:lnTo>
                    <a:lnTo>
                      <a:pt x="169" y="454"/>
                    </a:lnTo>
                    <a:lnTo>
                      <a:pt x="155" y="454"/>
                    </a:lnTo>
                    <a:lnTo>
                      <a:pt x="142" y="442"/>
                    </a:lnTo>
                    <a:lnTo>
                      <a:pt x="141" y="439"/>
                    </a:lnTo>
                    <a:lnTo>
                      <a:pt x="141" y="436"/>
                    </a:lnTo>
                    <a:lnTo>
                      <a:pt x="144" y="433"/>
                    </a:lnTo>
                    <a:lnTo>
                      <a:pt x="145" y="429"/>
                    </a:lnTo>
                    <a:lnTo>
                      <a:pt x="145" y="426"/>
                    </a:lnTo>
                    <a:lnTo>
                      <a:pt x="144" y="422"/>
                    </a:lnTo>
                    <a:lnTo>
                      <a:pt x="135" y="398"/>
                    </a:lnTo>
                    <a:lnTo>
                      <a:pt x="133" y="395"/>
                    </a:lnTo>
                    <a:lnTo>
                      <a:pt x="130" y="401"/>
                    </a:lnTo>
                    <a:lnTo>
                      <a:pt x="127" y="409"/>
                    </a:lnTo>
                    <a:lnTo>
                      <a:pt x="124" y="415"/>
                    </a:lnTo>
                    <a:lnTo>
                      <a:pt x="119" y="422"/>
                    </a:lnTo>
                    <a:lnTo>
                      <a:pt x="111" y="423"/>
                    </a:lnTo>
                    <a:lnTo>
                      <a:pt x="108" y="423"/>
                    </a:lnTo>
                    <a:lnTo>
                      <a:pt x="105" y="422"/>
                    </a:lnTo>
                    <a:lnTo>
                      <a:pt x="102" y="415"/>
                    </a:lnTo>
                    <a:lnTo>
                      <a:pt x="102" y="409"/>
                    </a:lnTo>
                    <a:lnTo>
                      <a:pt x="103" y="393"/>
                    </a:lnTo>
                    <a:lnTo>
                      <a:pt x="106" y="382"/>
                    </a:lnTo>
                    <a:lnTo>
                      <a:pt x="113" y="375"/>
                    </a:lnTo>
                    <a:lnTo>
                      <a:pt x="120" y="367"/>
                    </a:lnTo>
                    <a:lnTo>
                      <a:pt x="130" y="361"/>
                    </a:lnTo>
                    <a:lnTo>
                      <a:pt x="160" y="361"/>
                    </a:lnTo>
                    <a:lnTo>
                      <a:pt x="161" y="356"/>
                    </a:lnTo>
                    <a:lnTo>
                      <a:pt x="161" y="353"/>
                    </a:lnTo>
                    <a:lnTo>
                      <a:pt x="158" y="351"/>
                    </a:lnTo>
                    <a:lnTo>
                      <a:pt x="156" y="350"/>
                    </a:lnTo>
                    <a:lnTo>
                      <a:pt x="149" y="350"/>
                    </a:lnTo>
                    <a:lnTo>
                      <a:pt x="144" y="351"/>
                    </a:lnTo>
                    <a:lnTo>
                      <a:pt x="131" y="351"/>
                    </a:lnTo>
                    <a:lnTo>
                      <a:pt x="130" y="350"/>
                    </a:lnTo>
                    <a:lnTo>
                      <a:pt x="130" y="347"/>
                    </a:lnTo>
                    <a:lnTo>
                      <a:pt x="133" y="343"/>
                    </a:lnTo>
                    <a:lnTo>
                      <a:pt x="133" y="340"/>
                    </a:lnTo>
                    <a:lnTo>
                      <a:pt x="135" y="339"/>
                    </a:lnTo>
                    <a:lnTo>
                      <a:pt x="128" y="329"/>
                    </a:lnTo>
                    <a:lnTo>
                      <a:pt x="125" y="326"/>
                    </a:lnTo>
                    <a:lnTo>
                      <a:pt x="124" y="322"/>
                    </a:lnTo>
                    <a:lnTo>
                      <a:pt x="120" y="317"/>
                    </a:lnTo>
                    <a:lnTo>
                      <a:pt x="113" y="311"/>
                    </a:lnTo>
                    <a:lnTo>
                      <a:pt x="105" y="306"/>
                    </a:lnTo>
                    <a:lnTo>
                      <a:pt x="95" y="303"/>
                    </a:lnTo>
                    <a:lnTo>
                      <a:pt x="89" y="295"/>
                    </a:lnTo>
                    <a:lnTo>
                      <a:pt x="99" y="290"/>
                    </a:lnTo>
                    <a:lnTo>
                      <a:pt x="94" y="286"/>
                    </a:lnTo>
                    <a:lnTo>
                      <a:pt x="88" y="282"/>
                    </a:lnTo>
                    <a:lnTo>
                      <a:pt x="84" y="279"/>
                    </a:lnTo>
                    <a:lnTo>
                      <a:pt x="81" y="273"/>
                    </a:lnTo>
                    <a:lnTo>
                      <a:pt x="81" y="264"/>
                    </a:lnTo>
                    <a:lnTo>
                      <a:pt x="83" y="262"/>
                    </a:lnTo>
                    <a:lnTo>
                      <a:pt x="86" y="261"/>
                    </a:lnTo>
                    <a:lnTo>
                      <a:pt x="99" y="261"/>
                    </a:lnTo>
                    <a:lnTo>
                      <a:pt x="110" y="264"/>
                    </a:lnTo>
                    <a:lnTo>
                      <a:pt x="120" y="270"/>
                    </a:lnTo>
                    <a:lnTo>
                      <a:pt x="128" y="278"/>
                    </a:lnTo>
                    <a:lnTo>
                      <a:pt x="136" y="282"/>
                    </a:lnTo>
                    <a:lnTo>
                      <a:pt x="144" y="282"/>
                    </a:lnTo>
                    <a:lnTo>
                      <a:pt x="136" y="275"/>
                    </a:lnTo>
                    <a:lnTo>
                      <a:pt x="128" y="268"/>
                    </a:lnTo>
                    <a:lnTo>
                      <a:pt x="124" y="262"/>
                    </a:lnTo>
                    <a:lnTo>
                      <a:pt x="120" y="253"/>
                    </a:lnTo>
                    <a:lnTo>
                      <a:pt x="120" y="251"/>
                    </a:lnTo>
                    <a:lnTo>
                      <a:pt x="124" y="250"/>
                    </a:lnTo>
                    <a:lnTo>
                      <a:pt x="125" y="248"/>
                    </a:lnTo>
                    <a:lnTo>
                      <a:pt x="131" y="248"/>
                    </a:lnTo>
                    <a:lnTo>
                      <a:pt x="139" y="242"/>
                    </a:lnTo>
                    <a:lnTo>
                      <a:pt x="142" y="236"/>
                    </a:lnTo>
                    <a:lnTo>
                      <a:pt x="147" y="228"/>
                    </a:lnTo>
                    <a:lnTo>
                      <a:pt x="153" y="222"/>
                    </a:lnTo>
                    <a:lnTo>
                      <a:pt x="147" y="215"/>
                    </a:lnTo>
                    <a:lnTo>
                      <a:pt x="145" y="206"/>
                    </a:lnTo>
                    <a:lnTo>
                      <a:pt x="145" y="195"/>
                    </a:lnTo>
                    <a:lnTo>
                      <a:pt x="138" y="200"/>
                    </a:lnTo>
                    <a:lnTo>
                      <a:pt x="135" y="207"/>
                    </a:lnTo>
                    <a:lnTo>
                      <a:pt x="133" y="215"/>
                    </a:lnTo>
                    <a:lnTo>
                      <a:pt x="131" y="225"/>
                    </a:lnTo>
                    <a:lnTo>
                      <a:pt x="125" y="234"/>
                    </a:lnTo>
                    <a:lnTo>
                      <a:pt x="113" y="240"/>
                    </a:lnTo>
                    <a:lnTo>
                      <a:pt x="97" y="245"/>
                    </a:lnTo>
                    <a:lnTo>
                      <a:pt x="81" y="247"/>
                    </a:lnTo>
                    <a:lnTo>
                      <a:pt x="78" y="247"/>
                    </a:lnTo>
                    <a:lnTo>
                      <a:pt x="75" y="245"/>
                    </a:lnTo>
                    <a:lnTo>
                      <a:pt x="74" y="243"/>
                    </a:lnTo>
                    <a:lnTo>
                      <a:pt x="74" y="240"/>
                    </a:lnTo>
                    <a:lnTo>
                      <a:pt x="75" y="237"/>
                    </a:lnTo>
                    <a:lnTo>
                      <a:pt x="75" y="232"/>
                    </a:lnTo>
                    <a:lnTo>
                      <a:pt x="77" y="231"/>
                    </a:lnTo>
                    <a:lnTo>
                      <a:pt x="77" y="229"/>
                    </a:lnTo>
                    <a:lnTo>
                      <a:pt x="74" y="231"/>
                    </a:lnTo>
                    <a:lnTo>
                      <a:pt x="69" y="236"/>
                    </a:lnTo>
                    <a:lnTo>
                      <a:pt x="67" y="239"/>
                    </a:lnTo>
                    <a:lnTo>
                      <a:pt x="63" y="243"/>
                    </a:lnTo>
                    <a:lnTo>
                      <a:pt x="59" y="243"/>
                    </a:lnTo>
                    <a:lnTo>
                      <a:pt x="50" y="240"/>
                    </a:lnTo>
                    <a:lnTo>
                      <a:pt x="34" y="231"/>
                    </a:lnTo>
                    <a:lnTo>
                      <a:pt x="38" y="226"/>
                    </a:lnTo>
                    <a:lnTo>
                      <a:pt x="42" y="223"/>
                    </a:lnTo>
                    <a:lnTo>
                      <a:pt x="33" y="223"/>
                    </a:lnTo>
                    <a:lnTo>
                      <a:pt x="30" y="222"/>
                    </a:lnTo>
                    <a:lnTo>
                      <a:pt x="27" y="218"/>
                    </a:lnTo>
                    <a:lnTo>
                      <a:pt x="27" y="207"/>
                    </a:lnTo>
                    <a:lnTo>
                      <a:pt x="23" y="204"/>
                    </a:lnTo>
                    <a:lnTo>
                      <a:pt x="22" y="200"/>
                    </a:lnTo>
                    <a:lnTo>
                      <a:pt x="19" y="193"/>
                    </a:lnTo>
                    <a:lnTo>
                      <a:pt x="19" y="190"/>
                    </a:lnTo>
                    <a:lnTo>
                      <a:pt x="16" y="189"/>
                    </a:lnTo>
                    <a:lnTo>
                      <a:pt x="5" y="189"/>
                    </a:lnTo>
                    <a:lnTo>
                      <a:pt x="3" y="187"/>
                    </a:lnTo>
                    <a:lnTo>
                      <a:pt x="0" y="181"/>
                    </a:lnTo>
                    <a:lnTo>
                      <a:pt x="3" y="171"/>
                    </a:lnTo>
                    <a:lnTo>
                      <a:pt x="13" y="162"/>
                    </a:lnTo>
                    <a:lnTo>
                      <a:pt x="23" y="154"/>
                    </a:lnTo>
                    <a:lnTo>
                      <a:pt x="36" y="146"/>
                    </a:lnTo>
                    <a:lnTo>
                      <a:pt x="45" y="142"/>
                    </a:lnTo>
                    <a:lnTo>
                      <a:pt x="48" y="139"/>
                    </a:lnTo>
                    <a:lnTo>
                      <a:pt x="52" y="132"/>
                    </a:lnTo>
                    <a:lnTo>
                      <a:pt x="52" y="121"/>
                    </a:lnTo>
                    <a:lnTo>
                      <a:pt x="53" y="118"/>
                    </a:lnTo>
                    <a:lnTo>
                      <a:pt x="58" y="114"/>
                    </a:lnTo>
                    <a:lnTo>
                      <a:pt x="74" y="111"/>
                    </a:lnTo>
                    <a:lnTo>
                      <a:pt x="80" y="106"/>
                    </a:lnTo>
                    <a:lnTo>
                      <a:pt x="81" y="98"/>
                    </a:lnTo>
                    <a:lnTo>
                      <a:pt x="81" y="78"/>
                    </a:lnTo>
                    <a:lnTo>
                      <a:pt x="83" y="75"/>
                    </a:lnTo>
                    <a:lnTo>
                      <a:pt x="92" y="65"/>
                    </a:lnTo>
                    <a:lnTo>
                      <a:pt x="103" y="56"/>
                    </a:lnTo>
                    <a:lnTo>
                      <a:pt x="114" y="48"/>
                    </a:lnTo>
                    <a:lnTo>
                      <a:pt x="128" y="42"/>
                    </a:lnTo>
                    <a:lnTo>
                      <a:pt x="138" y="39"/>
                    </a:lnTo>
                    <a:lnTo>
                      <a:pt x="142" y="39"/>
                    </a:lnTo>
                    <a:lnTo>
                      <a:pt x="145" y="37"/>
                    </a:lnTo>
                    <a:lnTo>
                      <a:pt x="149" y="34"/>
                    </a:lnTo>
                    <a:lnTo>
                      <a:pt x="150" y="31"/>
                    </a:lnTo>
                    <a:lnTo>
                      <a:pt x="152" y="26"/>
                    </a:lnTo>
                    <a:lnTo>
                      <a:pt x="153" y="23"/>
                    </a:lnTo>
                    <a:lnTo>
                      <a:pt x="160" y="17"/>
                    </a:lnTo>
                    <a:lnTo>
                      <a:pt x="164" y="17"/>
                    </a:lnTo>
                    <a:lnTo>
                      <a:pt x="169" y="15"/>
                    </a:lnTo>
                    <a:lnTo>
                      <a:pt x="180" y="15"/>
                    </a:lnTo>
                    <a:lnTo>
                      <a:pt x="183" y="14"/>
                    </a:lnTo>
                    <a:lnTo>
                      <a:pt x="186" y="11"/>
                    </a:lnTo>
                    <a:lnTo>
                      <a:pt x="189" y="9"/>
                    </a:lnTo>
                    <a:lnTo>
                      <a:pt x="208" y="9"/>
                    </a:lnTo>
                    <a:lnTo>
                      <a:pt x="213" y="6"/>
                    </a:lnTo>
                    <a:lnTo>
                      <a:pt x="216" y="4"/>
                    </a:lnTo>
                    <a:lnTo>
                      <a:pt x="219" y="0"/>
                    </a:lnTo>
                    <a:close/>
                  </a:path>
                </a:pathLst>
              </a:custGeom>
              <a:grpFill/>
              <a:ln w="6350" cmpd="sng">
                <a:solidFill>
                  <a:schemeClr val="bg2"/>
                </a:solidFill>
                <a:round/>
                <a:headEnd/>
                <a:tailEnd/>
              </a:ln>
            </p:spPr>
            <p:txBody>
              <a:bodyPr/>
              <a:lstStyle/>
              <a:p>
                <a:endParaRPr lang="en-US"/>
              </a:p>
            </p:txBody>
          </p:sp>
          <p:sp>
            <p:nvSpPr>
              <p:cNvPr id="49" name="Freeform 48"/>
              <p:cNvSpPr>
                <a:spLocks/>
              </p:cNvSpPr>
              <p:nvPr/>
            </p:nvSpPr>
            <p:spPr bwMode="gray">
              <a:xfrm>
                <a:off x="3519487" y="1084263"/>
                <a:ext cx="20637" cy="28575"/>
              </a:xfrm>
              <a:custGeom>
                <a:avLst/>
                <a:gdLst/>
                <a:ahLst/>
                <a:cxnLst>
                  <a:cxn ang="0">
                    <a:pos x="10" y="0"/>
                  </a:cxn>
                  <a:cxn ang="0">
                    <a:pos x="14" y="2"/>
                  </a:cxn>
                  <a:cxn ang="0">
                    <a:pos x="18" y="3"/>
                  </a:cxn>
                  <a:cxn ang="0">
                    <a:pos x="21" y="6"/>
                  </a:cxn>
                  <a:cxn ang="0">
                    <a:pos x="24" y="13"/>
                  </a:cxn>
                  <a:cxn ang="0">
                    <a:pos x="25" y="17"/>
                  </a:cxn>
                  <a:cxn ang="0">
                    <a:pos x="25" y="36"/>
                  </a:cxn>
                  <a:cxn ang="0">
                    <a:pos x="14" y="33"/>
                  </a:cxn>
                  <a:cxn ang="0">
                    <a:pos x="7" y="30"/>
                  </a:cxn>
                  <a:cxn ang="0">
                    <a:pos x="2" y="24"/>
                  </a:cxn>
                  <a:cxn ang="0">
                    <a:pos x="0" y="14"/>
                  </a:cxn>
                  <a:cxn ang="0">
                    <a:pos x="5" y="5"/>
                  </a:cxn>
                  <a:cxn ang="0">
                    <a:pos x="8" y="3"/>
                  </a:cxn>
                  <a:cxn ang="0">
                    <a:pos x="10" y="0"/>
                  </a:cxn>
                </a:cxnLst>
                <a:rect l="0" t="0" r="r" b="b"/>
                <a:pathLst>
                  <a:path w="25" h="36">
                    <a:moveTo>
                      <a:pt x="10" y="0"/>
                    </a:moveTo>
                    <a:lnTo>
                      <a:pt x="14" y="2"/>
                    </a:lnTo>
                    <a:lnTo>
                      <a:pt x="18" y="3"/>
                    </a:lnTo>
                    <a:lnTo>
                      <a:pt x="21" y="6"/>
                    </a:lnTo>
                    <a:lnTo>
                      <a:pt x="24" y="13"/>
                    </a:lnTo>
                    <a:lnTo>
                      <a:pt x="25" y="17"/>
                    </a:lnTo>
                    <a:lnTo>
                      <a:pt x="25" y="36"/>
                    </a:lnTo>
                    <a:lnTo>
                      <a:pt x="14" y="33"/>
                    </a:lnTo>
                    <a:lnTo>
                      <a:pt x="7" y="30"/>
                    </a:lnTo>
                    <a:lnTo>
                      <a:pt x="2" y="24"/>
                    </a:lnTo>
                    <a:lnTo>
                      <a:pt x="0" y="14"/>
                    </a:lnTo>
                    <a:lnTo>
                      <a:pt x="5" y="5"/>
                    </a:lnTo>
                    <a:lnTo>
                      <a:pt x="8" y="3"/>
                    </a:lnTo>
                    <a:lnTo>
                      <a:pt x="10" y="0"/>
                    </a:lnTo>
                    <a:close/>
                  </a:path>
                </a:pathLst>
              </a:custGeom>
              <a:grpFill/>
              <a:ln w="6350" cmpd="sng">
                <a:solidFill>
                  <a:schemeClr val="bg2"/>
                </a:solidFill>
                <a:round/>
                <a:headEnd/>
                <a:tailEnd/>
              </a:ln>
            </p:spPr>
            <p:txBody>
              <a:bodyPr/>
              <a:lstStyle/>
              <a:p>
                <a:endParaRPr lang="en-US"/>
              </a:p>
            </p:txBody>
          </p:sp>
          <p:sp>
            <p:nvSpPr>
              <p:cNvPr id="50" name="Freeform 49"/>
              <p:cNvSpPr>
                <a:spLocks/>
              </p:cNvSpPr>
              <p:nvPr/>
            </p:nvSpPr>
            <p:spPr bwMode="gray">
              <a:xfrm>
                <a:off x="2317750" y="2189163"/>
                <a:ext cx="57150" cy="146050"/>
              </a:xfrm>
              <a:custGeom>
                <a:avLst/>
                <a:gdLst/>
                <a:ahLst/>
                <a:cxnLst>
                  <a:cxn ang="0">
                    <a:pos x="22" y="1"/>
                  </a:cxn>
                  <a:cxn ang="0">
                    <a:pos x="35" y="11"/>
                  </a:cxn>
                  <a:cxn ang="0">
                    <a:pos x="27" y="17"/>
                  </a:cxn>
                  <a:cxn ang="0">
                    <a:pos x="49" y="19"/>
                  </a:cxn>
                  <a:cxn ang="0">
                    <a:pos x="45" y="36"/>
                  </a:cxn>
                  <a:cxn ang="0">
                    <a:pos x="61" y="31"/>
                  </a:cxn>
                  <a:cxn ang="0">
                    <a:pos x="66" y="39"/>
                  </a:cxn>
                  <a:cxn ang="0">
                    <a:pos x="49" y="53"/>
                  </a:cxn>
                  <a:cxn ang="0">
                    <a:pos x="35" y="69"/>
                  </a:cxn>
                  <a:cxn ang="0">
                    <a:pos x="33" y="84"/>
                  </a:cxn>
                  <a:cxn ang="0">
                    <a:pos x="39" y="92"/>
                  </a:cxn>
                  <a:cxn ang="0">
                    <a:pos x="38" y="106"/>
                  </a:cxn>
                  <a:cxn ang="0">
                    <a:pos x="30" y="112"/>
                  </a:cxn>
                  <a:cxn ang="0">
                    <a:pos x="22" y="116"/>
                  </a:cxn>
                  <a:cxn ang="0">
                    <a:pos x="25" y="120"/>
                  </a:cxn>
                  <a:cxn ang="0">
                    <a:pos x="24" y="125"/>
                  </a:cxn>
                  <a:cxn ang="0">
                    <a:pos x="25" y="131"/>
                  </a:cxn>
                  <a:cxn ang="0">
                    <a:pos x="28" y="158"/>
                  </a:cxn>
                  <a:cxn ang="0">
                    <a:pos x="31" y="183"/>
                  </a:cxn>
                  <a:cxn ang="0">
                    <a:pos x="22" y="172"/>
                  </a:cxn>
                  <a:cxn ang="0">
                    <a:pos x="11" y="155"/>
                  </a:cxn>
                  <a:cxn ang="0">
                    <a:pos x="10" y="125"/>
                  </a:cxn>
                  <a:cxn ang="0">
                    <a:pos x="13" y="120"/>
                  </a:cxn>
                  <a:cxn ang="0">
                    <a:pos x="10" y="114"/>
                  </a:cxn>
                  <a:cxn ang="0">
                    <a:pos x="2" y="105"/>
                  </a:cxn>
                  <a:cxn ang="0">
                    <a:pos x="10" y="101"/>
                  </a:cxn>
                  <a:cxn ang="0">
                    <a:pos x="11" y="95"/>
                  </a:cxn>
                  <a:cxn ang="0">
                    <a:pos x="2" y="83"/>
                  </a:cxn>
                  <a:cxn ang="0">
                    <a:pos x="0" y="65"/>
                  </a:cxn>
                  <a:cxn ang="0">
                    <a:pos x="11" y="58"/>
                  </a:cxn>
                  <a:cxn ang="0">
                    <a:pos x="5" y="40"/>
                  </a:cxn>
                  <a:cxn ang="0">
                    <a:pos x="6" y="15"/>
                  </a:cxn>
                  <a:cxn ang="0">
                    <a:pos x="10" y="9"/>
                  </a:cxn>
                  <a:cxn ang="0">
                    <a:pos x="13" y="5"/>
                  </a:cxn>
                  <a:cxn ang="0">
                    <a:pos x="17" y="0"/>
                  </a:cxn>
                </a:cxnLst>
                <a:rect l="0" t="0" r="r" b="b"/>
                <a:pathLst>
                  <a:path w="72" h="183">
                    <a:moveTo>
                      <a:pt x="17" y="0"/>
                    </a:moveTo>
                    <a:lnTo>
                      <a:pt x="22" y="1"/>
                    </a:lnTo>
                    <a:lnTo>
                      <a:pt x="28" y="5"/>
                    </a:lnTo>
                    <a:lnTo>
                      <a:pt x="35" y="11"/>
                    </a:lnTo>
                    <a:lnTo>
                      <a:pt x="31" y="12"/>
                    </a:lnTo>
                    <a:lnTo>
                      <a:pt x="27" y="17"/>
                    </a:lnTo>
                    <a:lnTo>
                      <a:pt x="31" y="19"/>
                    </a:lnTo>
                    <a:lnTo>
                      <a:pt x="49" y="19"/>
                    </a:lnTo>
                    <a:lnTo>
                      <a:pt x="49" y="30"/>
                    </a:lnTo>
                    <a:lnTo>
                      <a:pt x="45" y="36"/>
                    </a:lnTo>
                    <a:lnTo>
                      <a:pt x="53" y="34"/>
                    </a:lnTo>
                    <a:lnTo>
                      <a:pt x="61" y="31"/>
                    </a:lnTo>
                    <a:lnTo>
                      <a:pt x="72" y="30"/>
                    </a:lnTo>
                    <a:lnTo>
                      <a:pt x="66" y="39"/>
                    </a:lnTo>
                    <a:lnTo>
                      <a:pt x="56" y="45"/>
                    </a:lnTo>
                    <a:lnTo>
                      <a:pt x="49" y="53"/>
                    </a:lnTo>
                    <a:lnTo>
                      <a:pt x="41" y="59"/>
                    </a:lnTo>
                    <a:lnTo>
                      <a:pt x="35" y="69"/>
                    </a:lnTo>
                    <a:lnTo>
                      <a:pt x="33" y="81"/>
                    </a:lnTo>
                    <a:lnTo>
                      <a:pt x="33" y="84"/>
                    </a:lnTo>
                    <a:lnTo>
                      <a:pt x="38" y="89"/>
                    </a:lnTo>
                    <a:lnTo>
                      <a:pt x="39" y="92"/>
                    </a:lnTo>
                    <a:lnTo>
                      <a:pt x="39" y="101"/>
                    </a:lnTo>
                    <a:lnTo>
                      <a:pt x="38" y="106"/>
                    </a:lnTo>
                    <a:lnTo>
                      <a:pt x="36" y="109"/>
                    </a:lnTo>
                    <a:lnTo>
                      <a:pt x="30" y="112"/>
                    </a:lnTo>
                    <a:lnTo>
                      <a:pt x="25" y="114"/>
                    </a:lnTo>
                    <a:lnTo>
                      <a:pt x="22" y="116"/>
                    </a:lnTo>
                    <a:lnTo>
                      <a:pt x="24" y="117"/>
                    </a:lnTo>
                    <a:lnTo>
                      <a:pt x="25" y="120"/>
                    </a:lnTo>
                    <a:lnTo>
                      <a:pt x="25" y="122"/>
                    </a:lnTo>
                    <a:lnTo>
                      <a:pt x="24" y="125"/>
                    </a:lnTo>
                    <a:lnTo>
                      <a:pt x="24" y="130"/>
                    </a:lnTo>
                    <a:lnTo>
                      <a:pt x="25" y="131"/>
                    </a:lnTo>
                    <a:lnTo>
                      <a:pt x="25" y="144"/>
                    </a:lnTo>
                    <a:lnTo>
                      <a:pt x="28" y="158"/>
                    </a:lnTo>
                    <a:lnTo>
                      <a:pt x="31" y="170"/>
                    </a:lnTo>
                    <a:lnTo>
                      <a:pt x="31" y="183"/>
                    </a:lnTo>
                    <a:lnTo>
                      <a:pt x="27" y="180"/>
                    </a:lnTo>
                    <a:lnTo>
                      <a:pt x="22" y="172"/>
                    </a:lnTo>
                    <a:lnTo>
                      <a:pt x="16" y="164"/>
                    </a:lnTo>
                    <a:lnTo>
                      <a:pt x="11" y="155"/>
                    </a:lnTo>
                    <a:lnTo>
                      <a:pt x="10" y="150"/>
                    </a:lnTo>
                    <a:lnTo>
                      <a:pt x="10" y="125"/>
                    </a:lnTo>
                    <a:lnTo>
                      <a:pt x="11" y="122"/>
                    </a:lnTo>
                    <a:lnTo>
                      <a:pt x="13" y="120"/>
                    </a:lnTo>
                    <a:lnTo>
                      <a:pt x="13" y="116"/>
                    </a:lnTo>
                    <a:lnTo>
                      <a:pt x="10" y="114"/>
                    </a:lnTo>
                    <a:lnTo>
                      <a:pt x="3" y="108"/>
                    </a:lnTo>
                    <a:lnTo>
                      <a:pt x="2" y="105"/>
                    </a:lnTo>
                    <a:lnTo>
                      <a:pt x="6" y="103"/>
                    </a:lnTo>
                    <a:lnTo>
                      <a:pt x="10" y="101"/>
                    </a:lnTo>
                    <a:lnTo>
                      <a:pt x="11" y="98"/>
                    </a:lnTo>
                    <a:lnTo>
                      <a:pt x="11" y="95"/>
                    </a:lnTo>
                    <a:lnTo>
                      <a:pt x="5" y="91"/>
                    </a:lnTo>
                    <a:lnTo>
                      <a:pt x="2" y="83"/>
                    </a:lnTo>
                    <a:lnTo>
                      <a:pt x="0" y="75"/>
                    </a:lnTo>
                    <a:lnTo>
                      <a:pt x="0" y="65"/>
                    </a:lnTo>
                    <a:lnTo>
                      <a:pt x="11" y="65"/>
                    </a:lnTo>
                    <a:lnTo>
                      <a:pt x="11" y="58"/>
                    </a:lnTo>
                    <a:lnTo>
                      <a:pt x="6" y="50"/>
                    </a:lnTo>
                    <a:lnTo>
                      <a:pt x="5" y="40"/>
                    </a:lnTo>
                    <a:lnTo>
                      <a:pt x="5" y="19"/>
                    </a:lnTo>
                    <a:lnTo>
                      <a:pt x="6" y="15"/>
                    </a:lnTo>
                    <a:lnTo>
                      <a:pt x="6" y="12"/>
                    </a:lnTo>
                    <a:lnTo>
                      <a:pt x="10" y="9"/>
                    </a:lnTo>
                    <a:lnTo>
                      <a:pt x="11" y="6"/>
                    </a:lnTo>
                    <a:lnTo>
                      <a:pt x="13" y="5"/>
                    </a:lnTo>
                    <a:lnTo>
                      <a:pt x="16" y="3"/>
                    </a:lnTo>
                    <a:lnTo>
                      <a:pt x="17" y="0"/>
                    </a:lnTo>
                    <a:close/>
                  </a:path>
                </a:pathLst>
              </a:custGeom>
              <a:grpFill/>
              <a:ln w="6350" cmpd="sng">
                <a:solidFill>
                  <a:schemeClr val="bg2"/>
                </a:solidFill>
                <a:round/>
                <a:headEnd/>
                <a:tailEnd/>
              </a:ln>
            </p:spPr>
            <p:txBody>
              <a:bodyPr/>
              <a:lstStyle/>
              <a:p>
                <a:endParaRPr lang="en-US"/>
              </a:p>
            </p:txBody>
          </p:sp>
          <p:sp>
            <p:nvSpPr>
              <p:cNvPr id="51" name="Freeform 50"/>
              <p:cNvSpPr>
                <a:spLocks/>
              </p:cNvSpPr>
              <p:nvPr/>
            </p:nvSpPr>
            <p:spPr bwMode="gray">
              <a:xfrm>
                <a:off x="4043362" y="2419350"/>
                <a:ext cx="53975" cy="25400"/>
              </a:xfrm>
              <a:custGeom>
                <a:avLst/>
                <a:gdLst/>
                <a:ahLst/>
                <a:cxnLst>
                  <a:cxn ang="0">
                    <a:pos x="35" y="0"/>
                  </a:cxn>
                  <a:cxn ang="0">
                    <a:pos x="46" y="3"/>
                  </a:cxn>
                  <a:cxn ang="0">
                    <a:pos x="57" y="11"/>
                  </a:cxn>
                  <a:cxn ang="0">
                    <a:pos x="65" y="22"/>
                  </a:cxn>
                  <a:cxn ang="0">
                    <a:pos x="68" y="33"/>
                  </a:cxn>
                  <a:cxn ang="0">
                    <a:pos x="43" y="33"/>
                  </a:cxn>
                  <a:cxn ang="0">
                    <a:pos x="30" y="31"/>
                  </a:cxn>
                  <a:cxn ang="0">
                    <a:pos x="16" y="28"/>
                  </a:cxn>
                  <a:cxn ang="0">
                    <a:pos x="5" y="25"/>
                  </a:cxn>
                  <a:cxn ang="0">
                    <a:pos x="0" y="22"/>
                  </a:cxn>
                  <a:cxn ang="0">
                    <a:pos x="5" y="14"/>
                  </a:cxn>
                  <a:cxn ang="0">
                    <a:pos x="15" y="6"/>
                  </a:cxn>
                  <a:cxn ang="0">
                    <a:pos x="25" y="2"/>
                  </a:cxn>
                  <a:cxn ang="0">
                    <a:pos x="35" y="0"/>
                  </a:cxn>
                </a:cxnLst>
                <a:rect l="0" t="0" r="r" b="b"/>
                <a:pathLst>
                  <a:path w="68" h="33">
                    <a:moveTo>
                      <a:pt x="35" y="0"/>
                    </a:moveTo>
                    <a:lnTo>
                      <a:pt x="46" y="3"/>
                    </a:lnTo>
                    <a:lnTo>
                      <a:pt x="57" y="11"/>
                    </a:lnTo>
                    <a:lnTo>
                      <a:pt x="65" y="22"/>
                    </a:lnTo>
                    <a:lnTo>
                      <a:pt x="68" y="33"/>
                    </a:lnTo>
                    <a:lnTo>
                      <a:pt x="43" y="33"/>
                    </a:lnTo>
                    <a:lnTo>
                      <a:pt x="30" y="31"/>
                    </a:lnTo>
                    <a:lnTo>
                      <a:pt x="16" y="28"/>
                    </a:lnTo>
                    <a:lnTo>
                      <a:pt x="5" y="25"/>
                    </a:lnTo>
                    <a:lnTo>
                      <a:pt x="0" y="22"/>
                    </a:lnTo>
                    <a:lnTo>
                      <a:pt x="5" y="14"/>
                    </a:lnTo>
                    <a:lnTo>
                      <a:pt x="15" y="6"/>
                    </a:lnTo>
                    <a:lnTo>
                      <a:pt x="25" y="2"/>
                    </a:lnTo>
                    <a:lnTo>
                      <a:pt x="35" y="0"/>
                    </a:lnTo>
                    <a:close/>
                  </a:path>
                </a:pathLst>
              </a:custGeom>
              <a:grpFill/>
              <a:ln w="6350" cmpd="sng">
                <a:solidFill>
                  <a:schemeClr val="bg2"/>
                </a:solidFill>
                <a:round/>
                <a:headEnd/>
                <a:tailEnd/>
              </a:ln>
            </p:spPr>
            <p:txBody>
              <a:bodyPr/>
              <a:lstStyle/>
              <a:p>
                <a:endParaRPr lang="en-US"/>
              </a:p>
            </p:txBody>
          </p:sp>
          <p:sp>
            <p:nvSpPr>
              <p:cNvPr id="52" name="Freeform 51"/>
              <p:cNvSpPr>
                <a:spLocks/>
              </p:cNvSpPr>
              <p:nvPr/>
            </p:nvSpPr>
            <p:spPr bwMode="gray">
              <a:xfrm>
                <a:off x="4062412" y="2206625"/>
                <a:ext cx="34925" cy="50800"/>
              </a:xfrm>
              <a:custGeom>
                <a:avLst/>
                <a:gdLst/>
                <a:ahLst/>
                <a:cxnLst>
                  <a:cxn ang="0">
                    <a:pos x="19" y="0"/>
                  </a:cxn>
                  <a:cxn ang="0">
                    <a:pos x="20" y="3"/>
                  </a:cxn>
                  <a:cxn ang="0">
                    <a:pos x="23" y="8"/>
                  </a:cxn>
                  <a:cxn ang="0">
                    <a:pos x="26" y="11"/>
                  </a:cxn>
                  <a:cxn ang="0">
                    <a:pos x="30" y="15"/>
                  </a:cxn>
                  <a:cxn ang="0">
                    <a:pos x="39" y="18"/>
                  </a:cxn>
                  <a:cxn ang="0">
                    <a:pos x="39" y="11"/>
                  </a:cxn>
                  <a:cxn ang="0">
                    <a:pos x="44" y="12"/>
                  </a:cxn>
                  <a:cxn ang="0">
                    <a:pos x="44" y="23"/>
                  </a:cxn>
                  <a:cxn ang="0">
                    <a:pos x="42" y="36"/>
                  </a:cxn>
                  <a:cxn ang="0">
                    <a:pos x="41" y="50"/>
                  </a:cxn>
                  <a:cxn ang="0">
                    <a:pos x="37" y="64"/>
                  </a:cxn>
                  <a:cxn ang="0">
                    <a:pos x="36" y="58"/>
                  </a:cxn>
                  <a:cxn ang="0">
                    <a:pos x="36" y="53"/>
                  </a:cxn>
                  <a:cxn ang="0">
                    <a:pos x="34" y="48"/>
                  </a:cxn>
                  <a:cxn ang="0">
                    <a:pos x="31" y="45"/>
                  </a:cxn>
                  <a:cxn ang="0">
                    <a:pos x="28" y="40"/>
                  </a:cxn>
                  <a:cxn ang="0">
                    <a:pos x="28" y="45"/>
                  </a:cxn>
                  <a:cxn ang="0">
                    <a:pos x="26" y="48"/>
                  </a:cxn>
                  <a:cxn ang="0">
                    <a:pos x="23" y="50"/>
                  </a:cxn>
                  <a:cxn ang="0">
                    <a:pos x="23" y="33"/>
                  </a:cxn>
                  <a:cxn ang="0">
                    <a:pos x="19" y="40"/>
                  </a:cxn>
                  <a:cxn ang="0">
                    <a:pos x="16" y="51"/>
                  </a:cxn>
                  <a:cxn ang="0">
                    <a:pos x="12" y="61"/>
                  </a:cxn>
                  <a:cxn ang="0">
                    <a:pos x="8" y="59"/>
                  </a:cxn>
                  <a:cxn ang="0">
                    <a:pos x="5" y="58"/>
                  </a:cxn>
                  <a:cxn ang="0">
                    <a:pos x="1" y="53"/>
                  </a:cxn>
                  <a:cxn ang="0">
                    <a:pos x="0" y="48"/>
                  </a:cxn>
                  <a:cxn ang="0">
                    <a:pos x="0" y="40"/>
                  </a:cxn>
                  <a:cxn ang="0">
                    <a:pos x="1" y="39"/>
                  </a:cxn>
                  <a:cxn ang="0">
                    <a:pos x="5" y="31"/>
                  </a:cxn>
                  <a:cxn ang="0">
                    <a:pos x="6" y="20"/>
                  </a:cxn>
                  <a:cxn ang="0">
                    <a:pos x="9" y="6"/>
                  </a:cxn>
                  <a:cxn ang="0">
                    <a:pos x="11" y="14"/>
                  </a:cxn>
                  <a:cxn ang="0">
                    <a:pos x="9" y="23"/>
                  </a:cxn>
                  <a:cxn ang="0">
                    <a:pos x="12" y="31"/>
                  </a:cxn>
                  <a:cxn ang="0">
                    <a:pos x="17" y="20"/>
                  </a:cxn>
                  <a:cxn ang="0">
                    <a:pos x="17" y="18"/>
                  </a:cxn>
                  <a:cxn ang="0">
                    <a:pos x="12" y="9"/>
                  </a:cxn>
                  <a:cxn ang="0">
                    <a:pos x="12" y="6"/>
                  </a:cxn>
                  <a:cxn ang="0">
                    <a:pos x="14" y="3"/>
                  </a:cxn>
                  <a:cxn ang="0">
                    <a:pos x="19" y="0"/>
                  </a:cxn>
                </a:cxnLst>
                <a:rect l="0" t="0" r="r" b="b"/>
                <a:pathLst>
                  <a:path w="44" h="64">
                    <a:moveTo>
                      <a:pt x="19" y="0"/>
                    </a:moveTo>
                    <a:lnTo>
                      <a:pt x="20" y="3"/>
                    </a:lnTo>
                    <a:lnTo>
                      <a:pt x="23" y="8"/>
                    </a:lnTo>
                    <a:lnTo>
                      <a:pt x="26" y="11"/>
                    </a:lnTo>
                    <a:lnTo>
                      <a:pt x="30" y="15"/>
                    </a:lnTo>
                    <a:lnTo>
                      <a:pt x="39" y="18"/>
                    </a:lnTo>
                    <a:lnTo>
                      <a:pt x="39" y="11"/>
                    </a:lnTo>
                    <a:lnTo>
                      <a:pt x="44" y="12"/>
                    </a:lnTo>
                    <a:lnTo>
                      <a:pt x="44" y="23"/>
                    </a:lnTo>
                    <a:lnTo>
                      <a:pt x="42" y="36"/>
                    </a:lnTo>
                    <a:lnTo>
                      <a:pt x="41" y="50"/>
                    </a:lnTo>
                    <a:lnTo>
                      <a:pt x="37" y="64"/>
                    </a:lnTo>
                    <a:lnTo>
                      <a:pt x="36" y="58"/>
                    </a:lnTo>
                    <a:lnTo>
                      <a:pt x="36" y="53"/>
                    </a:lnTo>
                    <a:lnTo>
                      <a:pt x="34" y="48"/>
                    </a:lnTo>
                    <a:lnTo>
                      <a:pt x="31" y="45"/>
                    </a:lnTo>
                    <a:lnTo>
                      <a:pt x="28" y="40"/>
                    </a:lnTo>
                    <a:lnTo>
                      <a:pt x="28" y="45"/>
                    </a:lnTo>
                    <a:lnTo>
                      <a:pt x="26" y="48"/>
                    </a:lnTo>
                    <a:lnTo>
                      <a:pt x="23" y="50"/>
                    </a:lnTo>
                    <a:lnTo>
                      <a:pt x="23" y="33"/>
                    </a:lnTo>
                    <a:lnTo>
                      <a:pt x="19" y="40"/>
                    </a:lnTo>
                    <a:lnTo>
                      <a:pt x="16" y="51"/>
                    </a:lnTo>
                    <a:lnTo>
                      <a:pt x="12" y="61"/>
                    </a:lnTo>
                    <a:lnTo>
                      <a:pt x="8" y="59"/>
                    </a:lnTo>
                    <a:lnTo>
                      <a:pt x="5" y="58"/>
                    </a:lnTo>
                    <a:lnTo>
                      <a:pt x="1" y="53"/>
                    </a:lnTo>
                    <a:lnTo>
                      <a:pt x="0" y="48"/>
                    </a:lnTo>
                    <a:lnTo>
                      <a:pt x="0" y="40"/>
                    </a:lnTo>
                    <a:lnTo>
                      <a:pt x="1" y="39"/>
                    </a:lnTo>
                    <a:lnTo>
                      <a:pt x="5" y="31"/>
                    </a:lnTo>
                    <a:lnTo>
                      <a:pt x="6" y="20"/>
                    </a:lnTo>
                    <a:lnTo>
                      <a:pt x="9" y="6"/>
                    </a:lnTo>
                    <a:lnTo>
                      <a:pt x="11" y="14"/>
                    </a:lnTo>
                    <a:lnTo>
                      <a:pt x="9" y="23"/>
                    </a:lnTo>
                    <a:lnTo>
                      <a:pt x="12" y="31"/>
                    </a:lnTo>
                    <a:lnTo>
                      <a:pt x="17" y="20"/>
                    </a:lnTo>
                    <a:lnTo>
                      <a:pt x="17" y="18"/>
                    </a:lnTo>
                    <a:lnTo>
                      <a:pt x="12" y="9"/>
                    </a:lnTo>
                    <a:lnTo>
                      <a:pt x="12" y="6"/>
                    </a:lnTo>
                    <a:lnTo>
                      <a:pt x="14" y="3"/>
                    </a:lnTo>
                    <a:lnTo>
                      <a:pt x="19" y="0"/>
                    </a:lnTo>
                    <a:close/>
                  </a:path>
                </a:pathLst>
              </a:custGeom>
              <a:grpFill/>
              <a:ln w="6350" cmpd="sng">
                <a:solidFill>
                  <a:schemeClr val="bg2"/>
                </a:solidFill>
                <a:round/>
                <a:headEnd/>
                <a:tailEnd/>
              </a:ln>
            </p:spPr>
            <p:txBody>
              <a:bodyPr/>
              <a:lstStyle/>
              <a:p>
                <a:endParaRPr lang="en-US"/>
              </a:p>
            </p:txBody>
          </p:sp>
          <p:sp>
            <p:nvSpPr>
              <p:cNvPr id="53" name="Freeform 52"/>
              <p:cNvSpPr>
                <a:spLocks/>
              </p:cNvSpPr>
              <p:nvPr/>
            </p:nvSpPr>
            <p:spPr bwMode="gray">
              <a:xfrm>
                <a:off x="3986212" y="1797050"/>
                <a:ext cx="26987" cy="15875"/>
              </a:xfrm>
              <a:custGeom>
                <a:avLst/>
                <a:gdLst/>
                <a:ahLst/>
                <a:cxnLst>
                  <a:cxn ang="0">
                    <a:pos x="15" y="0"/>
                  </a:cxn>
                  <a:cxn ang="0">
                    <a:pos x="24" y="0"/>
                  </a:cxn>
                  <a:cxn ang="0">
                    <a:pos x="30" y="3"/>
                  </a:cxn>
                  <a:cxn ang="0">
                    <a:pos x="33" y="8"/>
                  </a:cxn>
                  <a:cxn ang="0">
                    <a:pos x="33" y="12"/>
                  </a:cxn>
                  <a:cxn ang="0">
                    <a:pos x="32" y="16"/>
                  </a:cxn>
                  <a:cxn ang="0">
                    <a:pos x="29" y="17"/>
                  </a:cxn>
                  <a:cxn ang="0">
                    <a:pos x="24" y="19"/>
                  </a:cxn>
                  <a:cxn ang="0">
                    <a:pos x="21" y="19"/>
                  </a:cxn>
                  <a:cxn ang="0">
                    <a:pos x="16" y="17"/>
                  </a:cxn>
                  <a:cxn ang="0">
                    <a:pos x="11" y="14"/>
                  </a:cxn>
                  <a:cxn ang="0">
                    <a:pos x="8" y="12"/>
                  </a:cxn>
                  <a:cxn ang="0">
                    <a:pos x="4" y="9"/>
                  </a:cxn>
                  <a:cxn ang="0">
                    <a:pos x="0" y="3"/>
                  </a:cxn>
                  <a:cxn ang="0">
                    <a:pos x="7" y="2"/>
                  </a:cxn>
                  <a:cxn ang="0">
                    <a:pos x="15" y="0"/>
                  </a:cxn>
                </a:cxnLst>
                <a:rect l="0" t="0" r="r" b="b"/>
                <a:pathLst>
                  <a:path w="33" h="19">
                    <a:moveTo>
                      <a:pt x="15" y="0"/>
                    </a:moveTo>
                    <a:lnTo>
                      <a:pt x="24" y="0"/>
                    </a:lnTo>
                    <a:lnTo>
                      <a:pt x="30" y="3"/>
                    </a:lnTo>
                    <a:lnTo>
                      <a:pt x="33" y="8"/>
                    </a:lnTo>
                    <a:lnTo>
                      <a:pt x="33" y="12"/>
                    </a:lnTo>
                    <a:lnTo>
                      <a:pt x="32" y="16"/>
                    </a:lnTo>
                    <a:lnTo>
                      <a:pt x="29" y="17"/>
                    </a:lnTo>
                    <a:lnTo>
                      <a:pt x="24" y="19"/>
                    </a:lnTo>
                    <a:lnTo>
                      <a:pt x="21" y="19"/>
                    </a:lnTo>
                    <a:lnTo>
                      <a:pt x="16" y="17"/>
                    </a:lnTo>
                    <a:lnTo>
                      <a:pt x="11" y="14"/>
                    </a:lnTo>
                    <a:lnTo>
                      <a:pt x="8" y="12"/>
                    </a:lnTo>
                    <a:lnTo>
                      <a:pt x="4" y="9"/>
                    </a:lnTo>
                    <a:lnTo>
                      <a:pt x="0" y="3"/>
                    </a:lnTo>
                    <a:lnTo>
                      <a:pt x="7" y="2"/>
                    </a:lnTo>
                    <a:lnTo>
                      <a:pt x="15" y="0"/>
                    </a:lnTo>
                    <a:close/>
                  </a:path>
                </a:pathLst>
              </a:custGeom>
              <a:grpFill/>
              <a:ln w="6350" cmpd="sng">
                <a:solidFill>
                  <a:schemeClr val="bg2"/>
                </a:solidFill>
                <a:round/>
                <a:headEnd/>
                <a:tailEnd/>
              </a:ln>
            </p:spPr>
            <p:txBody>
              <a:bodyPr/>
              <a:lstStyle/>
              <a:p>
                <a:endParaRPr lang="en-US"/>
              </a:p>
            </p:txBody>
          </p:sp>
          <p:sp>
            <p:nvSpPr>
              <p:cNvPr id="54" name="Freeform 53"/>
              <p:cNvSpPr>
                <a:spLocks/>
              </p:cNvSpPr>
              <p:nvPr/>
            </p:nvSpPr>
            <p:spPr bwMode="gray">
              <a:xfrm>
                <a:off x="4332287" y="1754188"/>
                <a:ext cx="28575" cy="17462"/>
              </a:xfrm>
              <a:custGeom>
                <a:avLst/>
                <a:gdLst/>
                <a:ahLst/>
                <a:cxnLst>
                  <a:cxn ang="0">
                    <a:pos x="30" y="0"/>
                  </a:cxn>
                  <a:cxn ang="0">
                    <a:pos x="30" y="3"/>
                  </a:cxn>
                  <a:cxn ang="0">
                    <a:pos x="33" y="6"/>
                  </a:cxn>
                  <a:cxn ang="0">
                    <a:pos x="35" y="10"/>
                  </a:cxn>
                  <a:cxn ang="0">
                    <a:pos x="36" y="11"/>
                  </a:cxn>
                  <a:cxn ang="0">
                    <a:pos x="36" y="19"/>
                  </a:cxn>
                  <a:cxn ang="0">
                    <a:pos x="33" y="22"/>
                  </a:cxn>
                  <a:cxn ang="0">
                    <a:pos x="21" y="22"/>
                  </a:cxn>
                  <a:cxn ang="0">
                    <a:pos x="11" y="19"/>
                  </a:cxn>
                  <a:cxn ang="0">
                    <a:pos x="3" y="14"/>
                  </a:cxn>
                  <a:cxn ang="0">
                    <a:pos x="0" y="8"/>
                  </a:cxn>
                  <a:cxn ang="0">
                    <a:pos x="8" y="5"/>
                  </a:cxn>
                  <a:cxn ang="0">
                    <a:pos x="18" y="2"/>
                  </a:cxn>
                  <a:cxn ang="0">
                    <a:pos x="30" y="0"/>
                  </a:cxn>
                </a:cxnLst>
                <a:rect l="0" t="0" r="r" b="b"/>
                <a:pathLst>
                  <a:path w="36" h="22">
                    <a:moveTo>
                      <a:pt x="30" y="0"/>
                    </a:moveTo>
                    <a:lnTo>
                      <a:pt x="30" y="3"/>
                    </a:lnTo>
                    <a:lnTo>
                      <a:pt x="33" y="6"/>
                    </a:lnTo>
                    <a:lnTo>
                      <a:pt x="35" y="10"/>
                    </a:lnTo>
                    <a:lnTo>
                      <a:pt x="36" y="11"/>
                    </a:lnTo>
                    <a:lnTo>
                      <a:pt x="36" y="19"/>
                    </a:lnTo>
                    <a:lnTo>
                      <a:pt x="33" y="22"/>
                    </a:lnTo>
                    <a:lnTo>
                      <a:pt x="21" y="22"/>
                    </a:lnTo>
                    <a:lnTo>
                      <a:pt x="11" y="19"/>
                    </a:lnTo>
                    <a:lnTo>
                      <a:pt x="3" y="14"/>
                    </a:lnTo>
                    <a:lnTo>
                      <a:pt x="0" y="8"/>
                    </a:lnTo>
                    <a:lnTo>
                      <a:pt x="8" y="5"/>
                    </a:lnTo>
                    <a:lnTo>
                      <a:pt x="18" y="2"/>
                    </a:lnTo>
                    <a:lnTo>
                      <a:pt x="30" y="0"/>
                    </a:lnTo>
                    <a:close/>
                  </a:path>
                </a:pathLst>
              </a:custGeom>
              <a:grpFill/>
              <a:ln w="6350" cmpd="sng">
                <a:solidFill>
                  <a:schemeClr val="bg2"/>
                </a:solidFill>
                <a:round/>
                <a:headEnd/>
                <a:tailEnd/>
              </a:ln>
            </p:spPr>
            <p:txBody>
              <a:bodyPr/>
              <a:lstStyle/>
              <a:p>
                <a:endParaRPr lang="en-US"/>
              </a:p>
            </p:txBody>
          </p:sp>
          <p:sp>
            <p:nvSpPr>
              <p:cNvPr id="55" name="Freeform 54"/>
              <p:cNvSpPr>
                <a:spLocks/>
              </p:cNvSpPr>
              <p:nvPr/>
            </p:nvSpPr>
            <p:spPr bwMode="gray">
              <a:xfrm>
                <a:off x="4298950" y="1855788"/>
                <a:ext cx="14287" cy="22225"/>
              </a:xfrm>
              <a:custGeom>
                <a:avLst/>
                <a:gdLst/>
                <a:ahLst/>
                <a:cxnLst>
                  <a:cxn ang="0">
                    <a:pos x="9" y="0"/>
                  </a:cxn>
                  <a:cxn ang="0">
                    <a:pos x="14" y="5"/>
                  </a:cxn>
                  <a:cxn ang="0">
                    <a:pos x="17" y="5"/>
                  </a:cxn>
                  <a:cxn ang="0">
                    <a:pos x="17" y="16"/>
                  </a:cxn>
                  <a:cxn ang="0">
                    <a:pos x="15" y="18"/>
                  </a:cxn>
                  <a:cxn ang="0">
                    <a:pos x="14" y="21"/>
                  </a:cxn>
                  <a:cxn ang="0">
                    <a:pos x="7" y="27"/>
                  </a:cxn>
                  <a:cxn ang="0">
                    <a:pos x="4" y="29"/>
                  </a:cxn>
                  <a:cxn ang="0">
                    <a:pos x="1" y="25"/>
                  </a:cxn>
                  <a:cxn ang="0">
                    <a:pos x="0" y="21"/>
                  </a:cxn>
                  <a:cxn ang="0">
                    <a:pos x="0" y="10"/>
                  </a:cxn>
                  <a:cxn ang="0">
                    <a:pos x="3" y="5"/>
                  </a:cxn>
                  <a:cxn ang="0">
                    <a:pos x="4" y="2"/>
                  </a:cxn>
                  <a:cxn ang="0">
                    <a:pos x="9" y="0"/>
                  </a:cxn>
                </a:cxnLst>
                <a:rect l="0" t="0" r="r" b="b"/>
                <a:pathLst>
                  <a:path w="17" h="29">
                    <a:moveTo>
                      <a:pt x="9" y="0"/>
                    </a:moveTo>
                    <a:lnTo>
                      <a:pt x="14" y="5"/>
                    </a:lnTo>
                    <a:lnTo>
                      <a:pt x="17" y="5"/>
                    </a:lnTo>
                    <a:lnTo>
                      <a:pt x="17" y="16"/>
                    </a:lnTo>
                    <a:lnTo>
                      <a:pt x="15" y="18"/>
                    </a:lnTo>
                    <a:lnTo>
                      <a:pt x="14" y="21"/>
                    </a:lnTo>
                    <a:lnTo>
                      <a:pt x="7" y="27"/>
                    </a:lnTo>
                    <a:lnTo>
                      <a:pt x="4" y="29"/>
                    </a:lnTo>
                    <a:lnTo>
                      <a:pt x="1" y="25"/>
                    </a:lnTo>
                    <a:lnTo>
                      <a:pt x="0" y="21"/>
                    </a:lnTo>
                    <a:lnTo>
                      <a:pt x="0" y="10"/>
                    </a:lnTo>
                    <a:lnTo>
                      <a:pt x="3" y="5"/>
                    </a:lnTo>
                    <a:lnTo>
                      <a:pt x="4" y="2"/>
                    </a:lnTo>
                    <a:lnTo>
                      <a:pt x="9" y="0"/>
                    </a:lnTo>
                    <a:close/>
                  </a:path>
                </a:pathLst>
              </a:custGeom>
              <a:grpFill/>
              <a:ln w="6350" cmpd="sng">
                <a:solidFill>
                  <a:schemeClr val="bg2"/>
                </a:solidFill>
                <a:round/>
                <a:headEnd/>
                <a:tailEnd/>
              </a:ln>
            </p:spPr>
            <p:txBody>
              <a:bodyPr/>
              <a:lstStyle/>
              <a:p>
                <a:endParaRPr lang="en-US"/>
              </a:p>
            </p:txBody>
          </p:sp>
          <p:sp>
            <p:nvSpPr>
              <p:cNvPr id="56" name="Freeform 55"/>
              <p:cNvSpPr>
                <a:spLocks/>
              </p:cNvSpPr>
              <p:nvPr/>
            </p:nvSpPr>
            <p:spPr bwMode="gray">
              <a:xfrm>
                <a:off x="3900487" y="1533525"/>
                <a:ext cx="52387" cy="66675"/>
              </a:xfrm>
              <a:custGeom>
                <a:avLst/>
                <a:gdLst/>
                <a:ahLst/>
                <a:cxnLst>
                  <a:cxn ang="0">
                    <a:pos x="34" y="0"/>
                  </a:cxn>
                  <a:cxn ang="0">
                    <a:pos x="50" y="0"/>
                  </a:cxn>
                  <a:cxn ang="0">
                    <a:pos x="53" y="14"/>
                  </a:cxn>
                  <a:cxn ang="0">
                    <a:pos x="57" y="25"/>
                  </a:cxn>
                  <a:cxn ang="0">
                    <a:pos x="64" y="34"/>
                  </a:cxn>
                  <a:cxn ang="0">
                    <a:pos x="65" y="47"/>
                  </a:cxn>
                  <a:cxn ang="0">
                    <a:pos x="62" y="59"/>
                  </a:cxn>
                  <a:cxn ang="0">
                    <a:pos x="53" y="72"/>
                  </a:cxn>
                  <a:cxn ang="0">
                    <a:pos x="40" y="81"/>
                  </a:cxn>
                  <a:cxn ang="0">
                    <a:pos x="28" y="84"/>
                  </a:cxn>
                  <a:cxn ang="0">
                    <a:pos x="18" y="81"/>
                  </a:cxn>
                  <a:cxn ang="0">
                    <a:pos x="9" y="75"/>
                  </a:cxn>
                  <a:cxn ang="0">
                    <a:pos x="4" y="64"/>
                  </a:cxn>
                  <a:cxn ang="0">
                    <a:pos x="1" y="52"/>
                  </a:cxn>
                  <a:cxn ang="0">
                    <a:pos x="0" y="39"/>
                  </a:cxn>
                  <a:cxn ang="0">
                    <a:pos x="1" y="23"/>
                  </a:cxn>
                  <a:cxn ang="0">
                    <a:pos x="6" y="13"/>
                  </a:cxn>
                  <a:cxn ang="0">
                    <a:pos x="12" y="5"/>
                  </a:cxn>
                  <a:cxn ang="0">
                    <a:pos x="21" y="2"/>
                  </a:cxn>
                  <a:cxn ang="0">
                    <a:pos x="34" y="0"/>
                  </a:cxn>
                </a:cxnLst>
                <a:rect l="0" t="0" r="r" b="b"/>
                <a:pathLst>
                  <a:path w="65" h="84">
                    <a:moveTo>
                      <a:pt x="34" y="0"/>
                    </a:moveTo>
                    <a:lnTo>
                      <a:pt x="50" y="0"/>
                    </a:lnTo>
                    <a:lnTo>
                      <a:pt x="53" y="14"/>
                    </a:lnTo>
                    <a:lnTo>
                      <a:pt x="57" y="25"/>
                    </a:lnTo>
                    <a:lnTo>
                      <a:pt x="64" y="34"/>
                    </a:lnTo>
                    <a:lnTo>
                      <a:pt x="65" y="47"/>
                    </a:lnTo>
                    <a:lnTo>
                      <a:pt x="62" y="59"/>
                    </a:lnTo>
                    <a:lnTo>
                      <a:pt x="53" y="72"/>
                    </a:lnTo>
                    <a:lnTo>
                      <a:pt x="40" y="81"/>
                    </a:lnTo>
                    <a:lnTo>
                      <a:pt x="28" y="84"/>
                    </a:lnTo>
                    <a:lnTo>
                      <a:pt x="18" y="81"/>
                    </a:lnTo>
                    <a:lnTo>
                      <a:pt x="9" y="75"/>
                    </a:lnTo>
                    <a:lnTo>
                      <a:pt x="4" y="64"/>
                    </a:lnTo>
                    <a:lnTo>
                      <a:pt x="1" y="52"/>
                    </a:lnTo>
                    <a:lnTo>
                      <a:pt x="0" y="39"/>
                    </a:lnTo>
                    <a:lnTo>
                      <a:pt x="1" y="23"/>
                    </a:lnTo>
                    <a:lnTo>
                      <a:pt x="6" y="13"/>
                    </a:lnTo>
                    <a:lnTo>
                      <a:pt x="12" y="5"/>
                    </a:lnTo>
                    <a:lnTo>
                      <a:pt x="21" y="2"/>
                    </a:lnTo>
                    <a:lnTo>
                      <a:pt x="34" y="0"/>
                    </a:lnTo>
                    <a:close/>
                  </a:path>
                </a:pathLst>
              </a:custGeom>
              <a:grpFill/>
              <a:ln w="6350" cmpd="sng">
                <a:solidFill>
                  <a:schemeClr val="bg2"/>
                </a:solidFill>
                <a:round/>
                <a:headEnd/>
                <a:tailEnd/>
              </a:ln>
            </p:spPr>
            <p:txBody>
              <a:bodyPr/>
              <a:lstStyle/>
              <a:p>
                <a:endParaRPr lang="en-US"/>
              </a:p>
            </p:txBody>
          </p:sp>
          <p:sp>
            <p:nvSpPr>
              <p:cNvPr id="57" name="Freeform 56"/>
              <p:cNvSpPr>
                <a:spLocks/>
              </p:cNvSpPr>
              <p:nvPr/>
            </p:nvSpPr>
            <p:spPr bwMode="gray">
              <a:xfrm>
                <a:off x="3946525" y="1530350"/>
                <a:ext cx="34925" cy="22225"/>
              </a:xfrm>
              <a:custGeom>
                <a:avLst/>
                <a:gdLst/>
                <a:ahLst/>
                <a:cxnLst>
                  <a:cxn ang="0">
                    <a:pos x="11" y="0"/>
                  </a:cxn>
                  <a:cxn ang="0">
                    <a:pos x="22" y="0"/>
                  </a:cxn>
                  <a:cxn ang="0">
                    <a:pos x="33" y="1"/>
                  </a:cxn>
                  <a:cxn ang="0">
                    <a:pos x="41" y="5"/>
                  </a:cxn>
                  <a:cxn ang="0">
                    <a:pos x="44" y="9"/>
                  </a:cxn>
                  <a:cxn ang="0">
                    <a:pos x="44" y="16"/>
                  </a:cxn>
                  <a:cxn ang="0">
                    <a:pos x="35" y="19"/>
                  </a:cxn>
                  <a:cxn ang="0">
                    <a:pos x="24" y="23"/>
                  </a:cxn>
                  <a:cxn ang="0">
                    <a:pos x="14" y="26"/>
                  </a:cxn>
                  <a:cxn ang="0">
                    <a:pos x="11" y="25"/>
                  </a:cxn>
                  <a:cxn ang="0">
                    <a:pos x="7" y="22"/>
                  </a:cxn>
                  <a:cxn ang="0">
                    <a:pos x="4" y="19"/>
                  </a:cxn>
                  <a:cxn ang="0">
                    <a:pos x="0" y="9"/>
                  </a:cxn>
                  <a:cxn ang="0">
                    <a:pos x="4" y="3"/>
                  </a:cxn>
                  <a:cxn ang="0">
                    <a:pos x="11" y="0"/>
                  </a:cxn>
                </a:cxnLst>
                <a:rect l="0" t="0" r="r" b="b"/>
                <a:pathLst>
                  <a:path w="44" h="26">
                    <a:moveTo>
                      <a:pt x="11" y="0"/>
                    </a:moveTo>
                    <a:lnTo>
                      <a:pt x="22" y="0"/>
                    </a:lnTo>
                    <a:lnTo>
                      <a:pt x="33" y="1"/>
                    </a:lnTo>
                    <a:lnTo>
                      <a:pt x="41" y="5"/>
                    </a:lnTo>
                    <a:lnTo>
                      <a:pt x="44" y="9"/>
                    </a:lnTo>
                    <a:lnTo>
                      <a:pt x="44" y="16"/>
                    </a:lnTo>
                    <a:lnTo>
                      <a:pt x="35" y="19"/>
                    </a:lnTo>
                    <a:lnTo>
                      <a:pt x="24" y="23"/>
                    </a:lnTo>
                    <a:lnTo>
                      <a:pt x="14" y="26"/>
                    </a:lnTo>
                    <a:lnTo>
                      <a:pt x="11" y="25"/>
                    </a:lnTo>
                    <a:lnTo>
                      <a:pt x="7" y="22"/>
                    </a:lnTo>
                    <a:lnTo>
                      <a:pt x="4" y="19"/>
                    </a:lnTo>
                    <a:lnTo>
                      <a:pt x="0" y="9"/>
                    </a:lnTo>
                    <a:lnTo>
                      <a:pt x="4" y="3"/>
                    </a:lnTo>
                    <a:lnTo>
                      <a:pt x="11" y="0"/>
                    </a:lnTo>
                    <a:close/>
                  </a:path>
                </a:pathLst>
              </a:custGeom>
              <a:grpFill/>
              <a:ln w="6350" cmpd="sng">
                <a:solidFill>
                  <a:schemeClr val="bg2"/>
                </a:solidFill>
                <a:round/>
                <a:headEnd/>
                <a:tailEnd/>
              </a:ln>
            </p:spPr>
            <p:txBody>
              <a:bodyPr/>
              <a:lstStyle/>
              <a:p>
                <a:endParaRPr lang="en-US"/>
              </a:p>
            </p:txBody>
          </p:sp>
          <p:sp>
            <p:nvSpPr>
              <p:cNvPr id="58" name="Freeform 57"/>
              <p:cNvSpPr>
                <a:spLocks/>
              </p:cNvSpPr>
              <p:nvPr/>
            </p:nvSpPr>
            <p:spPr bwMode="gray">
              <a:xfrm>
                <a:off x="3836987" y="1498600"/>
                <a:ext cx="17462" cy="34925"/>
              </a:xfrm>
              <a:custGeom>
                <a:avLst/>
                <a:gdLst/>
                <a:ahLst/>
                <a:cxnLst>
                  <a:cxn ang="0">
                    <a:pos x="20" y="0"/>
                  </a:cxn>
                  <a:cxn ang="0">
                    <a:pos x="19" y="11"/>
                  </a:cxn>
                  <a:cxn ang="0">
                    <a:pos x="9" y="36"/>
                  </a:cxn>
                  <a:cxn ang="0">
                    <a:pos x="1" y="44"/>
                  </a:cxn>
                  <a:cxn ang="0">
                    <a:pos x="0" y="41"/>
                  </a:cxn>
                  <a:cxn ang="0">
                    <a:pos x="0" y="35"/>
                  </a:cxn>
                  <a:cxn ang="0">
                    <a:pos x="1" y="25"/>
                  </a:cxn>
                  <a:cxn ang="0">
                    <a:pos x="6" y="13"/>
                  </a:cxn>
                  <a:cxn ang="0">
                    <a:pos x="12" y="3"/>
                  </a:cxn>
                  <a:cxn ang="0">
                    <a:pos x="20" y="0"/>
                  </a:cxn>
                </a:cxnLst>
                <a:rect l="0" t="0" r="r" b="b"/>
                <a:pathLst>
                  <a:path w="20" h="44">
                    <a:moveTo>
                      <a:pt x="20" y="0"/>
                    </a:moveTo>
                    <a:lnTo>
                      <a:pt x="19" y="11"/>
                    </a:lnTo>
                    <a:lnTo>
                      <a:pt x="9" y="36"/>
                    </a:lnTo>
                    <a:lnTo>
                      <a:pt x="1" y="44"/>
                    </a:lnTo>
                    <a:lnTo>
                      <a:pt x="0" y="41"/>
                    </a:lnTo>
                    <a:lnTo>
                      <a:pt x="0" y="35"/>
                    </a:lnTo>
                    <a:lnTo>
                      <a:pt x="1" y="25"/>
                    </a:lnTo>
                    <a:lnTo>
                      <a:pt x="6" y="13"/>
                    </a:lnTo>
                    <a:lnTo>
                      <a:pt x="12" y="3"/>
                    </a:lnTo>
                    <a:lnTo>
                      <a:pt x="20" y="0"/>
                    </a:lnTo>
                    <a:close/>
                  </a:path>
                </a:pathLst>
              </a:custGeom>
              <a:grpFill/>
              <a:ln w="6350" cmpd="sng">
                <a:solidFill>
                  <a:schemeClr val="bg2"/>
                </a:solidFill>
                <a:round/>
                <a:headEnd/>
                <a:tailEnd/>
              </a:ln>
            </p:spPr>
            <p:txBody>
              <a:bodyPr/>
              <a:lstStyle/>
              <a:p>
                <a:endParaRPr lang="en-US"/>
              </a:p>
            </p:txBody>
          </p:sp>
          <p:sp>
            <p:nvSpPr>
              <p:cNvPr id="59" name="Freeform 58"/>
              <p:cNvSpPr>
                <a:spLocks/>
              </p:cNvSpPr>
              <p:nvPr/>
            </p:nvSpPr>
            <p:spPr bwMode="gray">
              <a:xfrm>
                <a:off x="3865562" y="1482725"/>
                <a:ext cx="15875" cy="19050"/>
              </a:xfrm>
              <a:custGeom>
                <a:avLst/>
                <a:gdLst/>
                <a:ahLst/>
                <a:cxnLst>
                  <a:cxn ang="0">
                    <a:pos x="11" y="0"/>
                  </a:cxn>
                  <a:cxn ang="0">
                    <a:pos x="16" y="0"/>
                  </a:cxn>
                  <a:cxn ang="0">
                    <a:pos x="17" y="2"/>
                  </a:cxn>
                  <a:cxn ang="0">
                    <a:pos x="21" y="2"/>
                  </a:cxn>
                  <a:cxn ang="0">
                    <a:pos x="21" y="14"/>
                  </a:cxn>
                  <a:cxn ang="0">
                    <a:pos x="17" y="20"/>
                  </a:cxn>
                  <a:cxn ang="0">
                    <a:pos x="14" y="23"/>
                  </a:cxn>
                  <a:cxn ang="0">
                    <a:pos x="11" y="23"/>
                  </a:cxn>
                  <a:cxn ang="0">
                    <a:pos x="8" y="22"/>
                  </a:cxn>
                  <a:cxn ang="0">
                    <a:pos x="3" y="20"/>
                  </a:cxn>
                  <a:cxn ang="0">
                    <a:pos x="2" y="17"/>
                  </a:cxn>
                  <a:cxn ang="0">
                    <a:pos x="0" y="12"/>
                  </a:cxn>
                  <a:cxn ang="0">
                    <a:pos x="2" y="9"/>
                  </a:cxn>
                  <a:cxn ang="0">
                    <a:pos x="8" y="3"/>
                  </a:cxn>
                  <a:cxn ang="0">
                    <a:pos x="10" y="3"/>
                  </a:cxn>
                  <a:cxn ang="0">
                    <a:pos x="11" y="2"/>
                  </a:cxn>
                  <a:cxn ang="0">
                    <a:pos x="11" y="0"/>
                  </a:cxn>
                </a:cxnLst>
                <a:rect l="0" t="0" r="r" b="b"/>
                <a:pathLst>
                  <a:path w="21" h="23">
                    <a:moveTo>
                      <a:pt x="11" y="0"/>
                    </a:moveTo>
                    <a:lnTo>
                      <a:pt x="16" y="0"/>
                    </a:lnTo>
                    <a:lnTo>
                      <a:pt x="17" y="2"/>
                    </a:lnTo>
                    <a:lnTo>
                      <a:pt x="21" y="2"/>
                    </a:lnTo>
                    <a:lnTo>
                      <a:pt x="21" y="14"/>
                    </a:lnTo>
                    <a:lnTo>
                      <a:pt x="17" y="20"/>
                    </a:lnTo>
                    <a:lnTo>
                      <a:pt x="14" y="23"/>
                    </a:lnTo>
                    <a:lnTo>
                      <a:pt x="11" y="23"/>
                    </a:lnTo>
                    <a:lnTo>
                      <a:pt x="8" y="22"/>
                    </a:lnTo>
                    <a:lnTo>
                      <a:pt x="3" y="20"/>
                    </a:lnTo>
                    <a:lnTo>
                      <a:pt x="2" y="17"/>
                    </a:lnTo>
                    <a:lnTo>
                      <a:pt x="0" y="12"/>
                    </a:lnTo>
                    <a:lnTo>
                      <a:pt x="2" y="9"/>
                    </a:lnTo>
                    <a:lnTo>
                      <a:pt x="8" y="3"/>
                    </a:lnTo>
                    <a:lnTo>
                      <a:pt x="10" y="3"/>
                    </a:lnTo>
                    <a:lnTo>
                      <a:pt x="11" y="2"/>
                    </a:lnTo>
                    <a:lnTo>
                      <a:pt x="11" y="0"/>
                    </a:lnTo>
                    <a:close/>
                  </a:path>
                </a:pathLst>
              </a:custGeom>
              <a:grpFill/>
              <a:ln w="6350" cmpd="sng">
                <a:solidFill>
                  <a:schemeClr val="bg2"/>
                </a:solidFill>
                <a:round/>
                <a:headEnd/>
                <a:tailEnd/>
              </a:ln>
            </p:spPr>
            <p:txBody>
              <a:bodyPr/>
              <a:lstStyle/>
              <a:p>
                <a:endParaRPr lang="en-US"/>
              </a:p>
            </p:txBody>
          </p:sp>
          <p:sp>
            <p:nvSpPr>
              <p:cNvPr id="60" name="Freeform 59"/>
              <p:cNvSpPr>
                <a:spLocks/>
              </p:cNvSpPr>
              <p:nvPr/>
            </p:nvSpPr>
            <p:spPr bwMode="gray">
              <a:xfrm>
                <a:off x="3482975" y="1292225"/>
                <a:ext cx="85725" cy="128587"/>
              </a:xfrm>
              <a:custGeom>
                <a:avLst/>
                <a:gdLst/>
                <a:ahLst/>
                <a:cxnLst>
                  <a:cxn ang="0">
                    <a:pos x="55" y="0"/>
                  </a:cxn>
                  <a:cxn ang="0">
                    <a:pos x="61" y="3"/>
                  </a:cxn>
                  <a:cxn ang="0">
                    <a:pos x="64" y="6"/>
                  </a:cxn>
                  <a:cxn ang="0">
                    <a:pos x="70" y="9"/>
                  </a:cxn>
                  <a:cxn ang="0">
                    <a:pos x="103" y="9"/>
                  </a:cxn>
                  <a:cxn ang="0">
                    <a:pos x="108" y="14"/>
                  </a:cxn>
                  <a:cxn ang="0">
                    <a:pos x="108" y="19"/>
                  </a:cxn>
                  <a:cxn ang="0">
                    <a:pos x="105" y="34"/>
                  </a:cxn>
                  <a:cxn ang="0">
                    <a:pos x="100" y="51"/>
                  </a:cxn>
                  <a:cxn ang="0">
                    <a:pos x="92" y="69"/>
                  </a:cxn>
                  <a:cxn ang="0">
                    <a:pos x="88" y="83"/>
                  </a:cxn>
                  <a:cxn ang="0">
                    <a:pos x="86" y="86"/>
                  </a:cxn>
                  <a:cxn ang="0">
                    <a:pos x="86" y="90"/>
                  </a:cxn>
                  <a:cxn ang="0">
                    <a:pos x="81" y="100"/>
                  </a:cxn>
                  <a:cxn ang="0">
                    <a:pos x="78" y="103"/>
                  </a:cxn>
                  <a:cxn ang="0">
                    <a:pos x="47" y="103"/>
                  </a:cxn>
                  <a:cxn ang="0">
                    <a:pos x="47" y="112"/>
                  </a:cxn>
                  <a:cxn ang="0">
                    <a:pos x="48" y="115"/>
                  </a:cxn>
                  <a:cxn ang="0">
                    <a:pos x="50" y="117"/>
                  </a:cxn>
                  <a:cxn ang="0">
                    <a:pos x="52" y="120"/>
                  </a:cxn>
                  <a:cxn ang="0">
                    <a:pos x="52" y="130"/>
                  </a:cxn>
                  <a:cxn ang="0">
                    <a:pos x="45" y="136"/>
                  </a:cxn>
                  <a:cxn ang="0">
                    <a:pos x="45" y="139"/>
                  </a:cxn>
                  <a:cxn ang="0">
                    <a:pos x="47" y="142"/>
                  </a:cxn>
                  <a:cxn ang="0">
                    <a:pos x="47" y="145"/>
                  </a:cxn>
                  <a:cxn ang="0">
                    <a:pos x="48" y="148"/>
                  </a:cxn>
                  <a:cxn ang="0">
                    <a:pos x="48" y="151"/>
                  </a:cxn>
                  <a:cxn ang="0">
                    <a:pos x="47" y="155"/>
                  </a:cxn>
                  <a:cxn ang="0">
                    <a:pos x="44" y="156"/>
                  </a:cxn>
                  <a:cxn ang="0">
                    <a:pos x="42" y="158"/>
                  </a:cxn>
                  <a:cxn ang="0">
                    <a:pos x="22" y="161"/>
                  </a:cxn>
                  <a:cxn ang="0">
                    <a:pos x="20" y="139"/>
                  </a:cxn>
                  <a:cxn ang="0">
                    <a:pos x="14" y="119"/>
                  </a:cxn>
                  <a:cxn ang="0">
                    <a:pos x="8" y="103"/>
                  </a:cxn>
                  <a:cxn ang="0">
                    <a:pos x="8" y="69"/>
                  </a:cxn>
                  <a:cxn ang="0">
                    <a:pos x="5" y="61"/>
                  </a:cxn>
                  <a:cxn ang="0">
                    <a:pos x="2" y="50"/>
                  </a:cxn>
                  <a:cxn ang="0">
                    <a:pos x="0" y="40"/>
                  </a:cxn>
                  <a:cxn ang="0">
                    <a:pos x="3" y="34"/>
                  </a:cxn>
                  <a:cxn ang="0">
                    <a:pos x="6" y="33"/>
                  </a:cxn>
                  <a:cxn ang="0">
                    <a:pos x="8" y="31"/>
                  </a:cxn>
                  <a:cxn ang="0">
                    <a:pos x="14" y="17"/>
                  </a:cxn>
                  <a:cxn ang="0">
                    <a:pos x="23" y="8"/>
                  </a:cxn>
                  <a:cxn ang="0">
                    <a:pos x="36" y="1"/>
                  </a:cxn>
                  <a:cxn ang="0">
                    <a:pos x="55" y="0"/>
                  </a:cxn>
                </a:cxnLst>
                <a:rect l="0" t="0" r="r" b="b"/>
                <a:pathLst>
                  <a:path w="108" h="161">
                    <a:moveTo>
                      <a:pt x="55" y="0"/>
                    </a:moveTo>
                    <a:lnTo>
                      <a:pt x="61" y="3"/>
                    </a:lnTo>
                    <a:lnTo>
                      <a:pt x="64" y="6"/>
                    </a:lnTo>
                    <a:lnTo>
                      <a:pt x="70" y="9"/>
                    </a:lnTo>
                    <a:lnTo>
                      <a:pt x="103" y="9"/>
                    </a:lnTo>
                    <a:lnTo>
                      <a:pt x="108" y="14"/>
                    </a:lnTo>
                    <a:lnTo>
                      <a:pt x="108" y="19"/>
                    </a:lnTo>
                    <a:lnTo>
                      <a:pt x="105" y="34"/>
                    </a:lnTo>
                    <a:lnTo>
                      <a:pt x="100" y="51"/>
                    </a:lnTo>
                    <a:lnTo>
                      <a:pt x="92" y="69"/>
                    </a:lnTo>
                    <a:lnTo>
                      <a:pt x="88" y="83"/>
                    </a:lnTo>
                    <a:lnTo>
                      <a:pt x="86" y="86"/>
                    </a:lnTo>
                    <a:lnTo>
                      <a:pt x="86" y="90"/>
                    </a:lnTo>
                    <a:lnTo>
                      <a:pt x="81" y="100"/>
                    </a:lnTo>
                    <a:lnTo>
                      <a:pt x="78" y="103"/>
                    </a:lnTo>
                    <a:lnTo>
                      <a:pt x="47" y="103"/>
                    </a:lnTo>
                    <a:lnTo>
                      <a:pt x="47" y="112"/>
                    </a:lnTo>
                    <a:lnTo>
                      <a:pt x="48" y="115"/>
                    </a:lnTo>
                    <a:lnTo>
                      <a:pt x="50" y="117"/>
                    </a:lnTo>
                    <a:lnTo>
                      <a:pt x="52" y="120"/>
                    </a:lnTo>
                    <a:lnTo>
                      <a:pt x="52" y="130"/>
                    </a:lnTo>
                    <a:lnTo>
                      <a:pt x="45" y="136"/>
                    </a:lnTo>
                    <a:lnTo>
                      <a:pt x="45" y="139"/>
                    </a:lnTo>
                    <a:lnTo>
                      <a:pt x="47" y="142"/>
                    </a:lnTo>
                    <a:lnTo>
                      <a:pt x="47" y="145"/>
                    </a:lnTo>
                    <a:lnTo>
                      <a:pt x="48" y="148"/>
                    </a:lnTo>
                    <a:lnTo>
                      <a:pt x="48" y="151"/>
                    </a:lnTo>
                    <a:lnTo>
                      <a:pt x="47" y="155"/>
                    </a:lnTo>
                    <a:lnTo>
                      <a:pt x="44" y="156"/>
                    </a:lnTo>
                    <a:lnTo>
                      <a:pt x="42" y="158"/>
                    </a:lnTo>
                    <a:lnTo>
                      <a:pt x="22" y="161"/>
                    </a:lnTo>
                    <a:lnTo>
                      <a:pt x="20" y="139"/>
                    </a:lnTo>
                    <a:lnTo>
                      <a:pt x="14" y="119"/>
                    </a:lnTo>
                    <a:lnTo>
                      <a:pt x="8" y="103"/>
                    </a:lnTo>
                    <a:lnTo>
                      <a:pt x="8" y="69"/>
                    </a:lnTo>
                    <a:lnTo>
                      <a:pt x="5" y="61"/>
                    </a:lnTo>
                    <a:lnTo>
                      <a:pt x="2" y="50"/>
                    </a:lnTo>
                    <a:lnTo>
                      <a:pt x="0" y="40"/>
                    </a:lnTo>
                    <a:lnTo>
                      <a:pt x="3" y="34"/>
                    </a:lnTo>
                    <a:lnTo>
                      <a:pt x="6" y="33"/>
                    </a:lnTo>
                    <a:lnTo>
                      <a:pt x="8" y="31"/>
                    </a:lnTo>
                    <a:lnTo>
                      <a:pt x="14" y="17"/>
                    </a:lnTo>
                    <a:lnTo>
                      <a:pt x="23" y="8"/>
                    </a:lnTo>
                    <a:lnTo>
                      <a:pt x="36" y="1"/>
                    </a:lnTo>
                    <a:lnTo>
                      <a:pt x="55" y="0"/>
                    </a:lnTo>
                    <a:close/>
                  </a:path>
                </a:pathLst>
              </a:custGeom>
              <a:grpFill/>
              <a:ln w="6350" cmpd="sng">
                <a:solidFill>
                  <a:schemeClr val="bg2"/>
                </a:solidFill>
                <a:round/>
                <a:headEnd/>
                <a:tailEnd/>
              </a:ln>
            </p:spPr>
            <p:txBody>
              <a:bodyPr/>
              <a:lstStyle/>
              <a:p>
                <a:endParaRPr lang="en-US"/>
              </a:p>
            </p:txBody>
          </p:sp>
          <p:sp>
            <p:nvSpPr>
              <p:cNvPr id="61" name="Freeform 60"/>
              <p:cNvSpPr>
                <a:spLocks/>
              </p:cNvSpPr>
              <p:nvPr/>
            </p:nvSpPr>
            <p:spPr bwMode="gray">
              <a:xfrm>
                <a:off x="2649537" y="1382713"/>
                <a:ext cx="720725" cy="733425"/>
              </a:xfrm>
              <a:custGeom>
                <a:avLst/>
                <a:gdLst/>
                <a:ahLst/>
                <a:cxnLst>
                  <a:cxn ang="0">
                    <a:pos x="317" y="5"/>
                  </a:cxn>
                  <a:cxn ang="0">
                    <a:pos x="320" y="80"/>
                  </a:cxn>
                  <a:cxn ang="0">
                    <a:pos x="341" y="97"/>
                  </a:cxn>
                  <a:cxn ang="0">
                    <a:pos x="378" y="64"/>
                  </a:cxn>
                  <a:cxn ang="0">
                    <a:pos x="371" y="94"/>
                  </a:cxn>
                  <a:cxn ang="0">
                    <a:pos x="377" y="105"/>
                  </a:cxn>
                  <a:cxn ang="0">
                    <a:pos x="367" y="120"/>
                  </a:cxn>
                  <a:cxn ang="0">
                    <a:pos x="378" y="130"/>
                  </a:cxn>
                  <a:cxn ang="0">
                    <a:pos x="408" y="105"/>
                  </a:cxn>
                  <a:cxn ang="0">
                    <a:pos x="446" y="125"/>
                  </a:cxn>
                  <a:cxn ang="0">
                    <a:pos x="677" y="552"/>
                  </a:cxn>
                  <a:cxn ang="0">
                    <a:pos x="852" y="922"/>
                  </a:cxn>
                  <a:cxn ang="0">
                    <a:pos x="716" y="910"/>
                  </a:cxn>
                  <a:cxn ang="0">
                    <a:pos x="622" y="899"/>
                  </a:cxn>
                  <a:cxn ang="0">
                    <a:pos x="546" y="888"/>
                  </a:cxn>
                  <a:cxn ang="0">
                    <a:pos x="408" y="856"/>
                  </a:cxn>
                  <a:cxn ang="0">
                    <a:pos x="270" y="820"/>
                  </a:cxn>
                  <a:cxn ang="0">
                    <a:pos x="122" y="770"/>
                  </a:cxn>
                  <a:cxn ang="0">
                    <a:pos x="117" y="742"/>
                  </a:cxn>
                  <a:cxn ang="0">
                    <a:pos x="119" y="706"/>
                  </a:cxn>
                  <a:cxn ang="0">
                    <a:pos x="116" y="691"/>
                  </a:cxn>
                  <a:cxn ang="0">
                    <a:pos x="95" y="694"/>
                  </a:cxn>
                  <a:cxn ang="0">
                    <a:pos x="44" y="670"/>
                  </a:cxn>
                  <a:cxn ang="0">
                    <a:pos x="44" y="613"/>
                  </a:cxn>
                  <a:cxn ang="0">
                    <a:pos x="33" y="570"/>
                  </a:cxn>
                  <a:cxn ang="0">
                    <a:pos x="12" y="547"/>
                  </a:cxn>
                  <a:cxn ang="0">
                    <a:pos x="11" y="533"/>
                  </a:cxn>
                  <a:cxn ang="0">
                    <a:pos x="19" y="517"/>
                  </a:cxn>
                  <a:cxn ang="0">
                    <a:pos x="15" y="489"/>
                  </a:cxn>
                  <a:cxn ang="0">
                    <a:pos x="22" y="458"/>
                  </a:cxn>
                  <a:cxn ang="0">
                    <a:pos x="31" y="441"/>
                  </a:cxn>
                  <a:cxn ang="0">
                    <a:pos x="31" y="409"/>
                  </a:cxn>
                  <a:cxn ang="0">
                    <a:pos x="28" y="388"/>
                  </a:cxn>
                  <a:cxn ang="0">
                    <a:pos x="25" y="366"/>
                  </a:cxn>
                  <a:cxn ang="0">
                    <a:pos x="12" y="358"/>
                  </a:cxn>
                  <a:cxn ang="0">
                    <a:pos x="6" y="327"/>
                  </a:cxn>
                  <a:cxn ang="0">
                    <a:pos x="9" y="312"/>
                  </a:cxn>
                  <a:cxn ang="0">
                    <a:pos x="12" y="294"/>
                  </a:cxn>
                  <a:cxn ang="0">
                    <a:pos x="39" y="272"/>
                  </a:cxn>
                  <a:cxn ang="0">
                    <a:pos x="50" y="245"/>
                  </a:cxn>
                  <a:cxn ang="0">
                    <a:pos x="37" y="236"/>
                  </a:cxn>
                  <a:cxn ang="0">
                    <a:pos x="30" y="230"/>
                  </a:cxn>
                  <a:cxn ang="0">
                    <a:pos x="36" y="192"/>
                  </a:cxn>
                  <a:cxn ang="0">
                    <a:pos x="36" y="148"/>
                  </a:cxn>
                  <a:cxn ang="0">
                    <a:pos x="11" y="127"/>
                  </a:cxn>
                  <a:cxn ang="0">
                    <a:pos x="0" y="119"/>
                  </a:cxn>
                  <a:cxn ang="0">
                    <a:pos x="94" y="17"/>
                  </a:cxn>
                  <a:cxn ang="0">
                    <a:pos x="133" y="9"/>
                  </a:cxn>
                  <a:cxn ang="0">
                    <a:pos x="242" y="5"/>
                  </a:cxn>
                  <a:cxn ang="0">
                    <a:pos x="259" y="8"/>
                  </a:cxn>
                  <a:cxn ang="0">
                    <a:pos x="261" y="19"/>
                  </a:cxn>
                  <a:cxn ang="0">
                    <a:pos x="209" y="34"/>
                  </a:cxn>
                  <a:cxn ang="0">
                    <a:pos x="270" y="41"/>
                  </a:cxn>
                  <a:cxn ang="0">
                    <a:pos x="305" y="8"/>
                  </a:cxn>
                </a:cxnLst>
                <a:rect l="0" t="0" r="r" b="b"/>
                <a:pathLst>
                  <a:path w="907" h="924">
                    <a:moveTo>
                      <a:pt x="313" y="0"/>
                    </a:moveTo>
                    <a:lnTo>
                      <a:pt x="314" y="0"/>
                    </a:lnTo>
                    <a:lnTo>
                      <a:pt x="316" y="3"/>
                    </a:lnTo>
                    <a:lnTo>
                      <a:pt x="317" y="5"/>
                    </a:lnTo>
                    <a:lnTo>
                      <a:pt x="319" y="8"/>
                    </a:lnTo>
                    <a:lnTo>
                      <a:pt x="319" y="51"/>
                    </a:lnTo>
                    <a:lnTo>
                      <a:pt x="320" y="59"/>
                    </a:lnTo>
                    <a:lnTo>
                      <a:pt x="320" y="80"/>
                    </a:lnTo>
                    <a:lnTo>
                      <a:pt x="322" y="91"/>
                    </a:lnTo>
                    <a:lnTo>
                      <a:pt x="325" y="97"/>
                    </a:lnTo>
                    <a:lnTo>
                      <a:pt x="331" y="100"/>
                    </a:lnTo>
                    <a:lnTo>
                      <a:pt x="341" y="97"/>
                    </a:lnTo>
                    <a:lnTo>
                      <a:pt x="347" y="91"/>
                    </a:lnTo>
                    <a:lnTo>
                      <a:pt x="360" y="75"/>
                    </a:lnTo>
                    <a:lnTo>
                      <a:pt x="367" y="67"/>
                    </a:lnTo>
                    <a:lnTo>
                      <a:pt x="378" y="64"/>
                    </a:lnTo>
                    <a:lnTo>
                      <a:pt x="378" y="78"/>
                    </a:lnTo>
                    <a:lnTo>
                      <a:pt x="375" y="83"/>
                    </a:lnTo>
                    <a:lnTo>
                      <a:pt x="372" y="89"/>
                    </a:lnTo>
                    <a:lnTo>
                      <a:pt x="371" y="94"/>
                    </a:lnTo>
                    <a:lnTo>
                      <a:pt x="372" y="97"/>
                    </a:lnTo>
                    <a:lnTo>
                      <a:pt x="375" y="98"/>
                    </a:lnTo>
                    <a:lnTo>
                      <a:pt x="377" y="101"/>
                    </a:lnTo>
                    <a:lnTo>
                      <a:pt x="377" y="105"/>
                    </a:lnTo>
                    <a:lnTo>
                      <a:pt x="375" y="109"/>
                    </a:lnTo>
                    <a:lnTo>
                      <a:pt x="374" y="112"/>
                    </a:lnTo>
                    <a:lnTo>
                      <a:pt x="371" y="117"/>
                    </a:lnTo>
                    <a:lnTo>
                      <a:pt x="367" y="120"/>
                    </a:lnTo>
                    <a:lnTo>
                      <a:pt x="364" y="122"/>
                    </a:lnTo>
                    <a:lnTo>
                      <a:pt x="374" y="127"/>
                    </a:lnTo>
                    <a:lnTo>
                      <a:pt x="375" y="128"/>
                    </a:lnTo>
                    <a:lnTo>
                      <a:pt x="378" y="130"/>
                    </a:lnTo>
                    <a:lnTo>
                      <a:pt x="386" y="125"/>
                    </a:lnTo>
                    <a:lnTo>
                      <a:pt x="392" y="117"/>
                    </a:lnTo>
                    <a:lnTo>
                      <a:pt x="400" y="108"/>
                    </a:lnTo>
                    <a:lnTo>
                      <a:pt x="408" y="105"/>
                    </a:lnTo>
                    <a:lnTo>
                      <a:pt x="422" y="106"/>
                    </a:lnTo>
                    <a:lnTo>
                      <a:pt x="432" y="109"/>
                    </a:lnTo>
                    <a:lnTo>
                      <a:pt x="439" y="117"/>
                    </a:lnTo>
                    <a:lnTo>
                      <a:pt x="446" y="125"/>
                    </a:lnTo>
                    <a:lnTo>
                      <a:pt x="405" y="245"/>
                    </a:lnTo>
                    <a:lnTo>
                      <a:pt x="588" y="486"/>
                    </a:lnTo>
                    <a:lnTo>
                      <a:pt x="632" y="489"/>
                    </a:lnTo>
                    <a:lnTo>
                      <a:pt x="677" y="552"/>
                    </a:lnTo>
                    <a:lnTo>
                      <a:pt x="907" y="611"/>
                    </a:lnTo>
                    <a:lnTo>
                      <a:pt x="907" y="924"/>
                    </a:lnTo>
                    <a:lnTo>
                      <a:pt x="882" y="924"/>
                    </a:lnTo>
                    <a:lnTo>
                      <a:pt x="852" y="922"/>
                    </a:lnTo>
                    <a:lnTo>
                      <a:pt x="819" y="921"/>
                    </a:lnTo>
                    <a:lnTo>
                      <a:pt x="785" y="917"/>
                    </a:lnTo>
                    <a:lnTo>
                      <a:pt x="749" y="913"/>
                    </a:lnTo>
                    <a:lnTo>
                      <a:pt x="716" y="910"/>
                    </a:lnTo>
                    <a:lnTo>
                      <a:pt x="685" y="906"/>
                    </a:lnTo>
                    <a:lnTo>
                      <a:pt x="657" y="903"/>
                    </a:lnTo>
                    <a:lnTo>
                      <a:pt x="636" y="900"/>
                    </a:lnTo>
                    <a:lnTo>
                      <a:pt x="622" y="899"/>
                    </a:lnTo>
                    <a:lnTo>
                      <a:pt x="618" y="899"/>
                    </a:lnTo>
                    <a:lnTo>
                      <a:pt x="599" y="897"/>
                    </a:lnTo>
                    <a:lnTo>
                      <a:pt x="574" y="892"/>
                    </a:lnTo>
                    <a:lnTo>
                      <a:pt x="546" y="888"/>
                    </a:lnTo>
                    <a:lnTo>
                      <a:pt x="513" y="881"/>
                    </a:lnTo>
                    <a:lnTo>
                      <a:pt x="478" y="874"/>
                    </a:lnTo>
                    <a:lnTo>
                      <a:pt x="444" y="864"/>
                    </a:lnTo>
                    <a:lnTo>
                      <a:pt x="408" y="856"/>
                    </a:lnTo>
                    <a:lnTo>
                      <a:pt x="374" y="847"/>
                    </a:lnTo>
                    <a:lnTo>
                      <a:pt x="342" y="839"/>
                    </a:lnTo>
                    <a:lnTo>
                      <a:pt x="314" y="831"/>
                    </a:lnTo>
                    <a:lnTo>
                      <a:pt x="270" y="820"/>
                    </a:lnTo>
                    <a:lnTo>
                      <a:pt x="259" y="817"/>
                    </a:lnTo>
                    <a:lnTo>
                      <a:pt x="255" y="816"/>
                    </a:lnTo>
                    <a:lnTo>
                      <a:pt x="187" y="795"/>
                    </a:lnTo>
                    <a:lnTo>
                      <a:pt x="122" y="770"/>
                    </a:lnTo>
                    <a:lnTo>
                      <a:pt x="123" y="770"/>
                    </a:lnTo>
                    <a:lnTo>
                      <a:pt x="122" y="763"/>
                    </a:lnTo>
                    <a:lnTo>
                      <a:pt x="119" y="753"/>
                    </a:lnTo>
                    <a:lnTo>
                      <a:pt x="117" y="742"/>
                    </a:lnTo>
                    <a:lnTo>
                      <a:pt x="116" y="733"/>
                    </a:lnTo>
                    <a:lnTo>
                      <a:pt x="114" y="727"/>
                    </a:lnTo>
                    <a:lnTo>
                      <a:pt x="116" y="719"/>
                    </a:lnTo>
                    <a:lnTo>
                      <a:pt x="119" y="706"/>
                    </a:lnTo>
                    <a:lnTo>
                      <a:pt x="120" y="699"/>
                    </a:lnTo>
                    <a:lnTo>
                      <a:pt x="120" y="691"/>
                    </a:lnTo>
                    <a:lnTo>
                      <a:pt x="119" y="689"/>
                    </a:lnTo>
                    <a:lnTo>
                      <a:pt x="116" y="691"/>
                    </a:lnTo>
                    <a:lnTo>
                      <a:pt x="111" y="694"/>
                    </a:lnTo>
                    <a:lnTo>
                      <a:pt x="105" y="697"/>
                    </a:lnTo>
                    <a:lnTo>
                      <a:pt x="98" y="697"/>
                    </a:lnTo>
                    <a:lnTo>
                      <a:pt x="95" y="694"/>
                    </a:lnTo>
                    <a:lnTo>
                      <a:pt x="92" y="692"/>
                    </a:lnTo>
                    <a:lnTo>
                      <a:pt x="86" y="686"/>
                    </a:lnTo>
                    <a:lnTo>
                      <a:pt x="80" y="683"/>
                    </a:lnTo>
                    <a:lnTo>
                      <a:pt x="44" y="670"/>
                    </a:lnTo>
                    <a:lnTo>
                      <a:pt x="47" y="655"/>
                    </a:lnTo>
                    <a:lnTo>
                      <a:pt x="53" y="627"/>
                    </a:lnTo>
                    <a:lnTo>
                      <a:pt x="50" y="619"/>
                    </a:lnTo>
                    <a:lnTo>
                      <a:pt x="44" y="613"/>
                    </a:lnTo>
                    <a:lnTo>
                      <a:pt x="37" y="608"/>
                    </a:lnTo>
                    <a:lnTo>
                      <a:pt x="34" y="600"/>
                    </a:lnTo>
                    <a:lnTo>
                      <a:pt x="33" y="584"/>
                    </a:lnTo>
                    <a:lnTo>
                      <a:pt x="33" y="570"/>
                    </a:lnTo>
                    <a:lnTo>
                      <a:pt x="28" y="556"/>
                    </a:lnTo>
                    <a:lnTo>
                      <a:pt x="25" y="553"/>
                    </a:lnTo>
                    <a:lnTo>
                      <a:pt x="15" y="550"/>
                    </a:lnTo>
                    <a:lnTo>
                      <a:pt x="12" y="547"/>
                    </a:lnTo>
                    <a:lnTo>
                      <a:pt x="8" y="545"/>
                    </a:lnTo>
                    <a:lnTo>
                      <a:pt x="8" y="538"/>
                    </a:lnTo>
                    <a:lnTo>
                      <a:pt x="9" y="534"/>
                    </a:lnTo>
                    <a:lnTo>
                      <a:pt x="11" y="533"/>
                    </a:lnTo>
                    <a:lnTo>
                      <a:pt x="12" y="530"/>
                    </a:lnTo>
                    <a:lnTo>
                      <a:pt x="15" y="528"/>
                    </a:lnTo>
                    <a:lnTo>
                      <a:pt x="19" y="522"/>
                    </a:lnTo>
                    <a:lnTo>
                      <a:pt x="19" y="517"/>
                    </a:lnTo>
                    <a:lnTo>
                      <a:pt x="15" y="511"/>
                    </a:lnTo>
                    <a:lnTo>
                      <a:pt x="14" y="505"/>
                    </a:lnTo>
                    <a:lnTo>
                      <a:pt x="14" y="494"/>
                    </a:lnTo>
                    <a:lnTo>
                      <a:pt x="15" y="489"/>
                    </a:lnTo>
                    <a:lnTo>
                      <a:pt x="17" y="486"/>
                    </a:lnTo>
                    <a:lnTo>
                      <a:pt x="20" y="481"/>
                    </a:lnTo>
                    <a:lnTo>
                      <a:pt x="22" y="480"/>
                    </a:lnTo>
                    <a:lnTo>
                      <a:pt x="22" y="458"/>
                    </a:lnTo>
                    <a:lnTo>
                      <a:pt x="23" y="455"/>
                    </a:lnTo>
                    <a:lnTo>
                      <a:pt x="30" y="448"/>
                    </a:lnTo>
                    <a:lnTo>
                      <a:pt x="31" y="445"/>
                    </a:lnTo>
                    <a:lnTo>
                      <a:pt x="31" y="441"/>
                    </a:lnTo>
                    <a:lnTo>
                      <a:pt x="33" y="431"/>
                    </a:lnTo>
                    <a:lnTo>
                      <a:pt x="33" y="423"/>
                    </a:lnTo>
                    <a:lnTo>
                      <a:pt x="34" y="416"/>
                    </a:lnTo>
                    <a:lnTo>
                      <a:pt x="31" y="409"/>
                    </a:lnTo>
                    <a:lnTo>
                      <a:pt x="23" y="406"/>
                    </a:lnTo>
                    <a:lnTo>
                      <a:pt x="22" y="403"/>
                    </a:lnTo>
                    <a:lnTo>
                      <a:pt x="23" y="397"/>
                    </a:lnTo>
                    <a:lnTo>
                      <a:pt x="28" y="388"/>
                    </a:lnTo>
                    <a:lnTo>
                      <a:pt x="30" y="378"/>
                    </a:lnTo>
                    <a:lnTo>
                      <a:pt x="30" y="373"/>
                    </a:lnTo>
                    <a:lnTo>
                      <a:pt x="26" y="369"/>
                    </a:lnTo>
                    <a:lnTo>
                      <a:pt x="25" y="366"/>
                    </a:lnTo>
                    <a:lnTo>
                      <a:pt x="20" y="364"/>
                    </a:lnTo>
                    <a:lnTo>
                      <a:pt x="17" y="363"/>
                    </a:lnTo>
                    <a:lnTo>
                      <a:pt x="15" y="359"/>
                    </a:lnTo>
                    <a:lnTo>
                      <a:pt x="12" y="358"/>
                    </a:lnTo>
                    <a:lnTo>
                      <a:pt x="12" y="338"/>
                    </a:lnTo>
                    <a:lnTo>
                      <a:pt x="9" y="334"/>
                    </a:lnTo>
                    <a:lnTo>
                      <a:pt x="8" y="330"/>
                    </a:lnTo>
                    <a:lnTo>
                      <a:pt x="6" y="327"/>
                    </a:lnTo>
                    <a:lnTo>
                      <a:pt x="3" y="323"/>
                    </a:lnTo>
                    <a:lnTo>
                      <a:pt x="3" y="317"/>
                    </a:lnTo>
                    <a:lnTo>
                      <a:pt x="6" y="314"/>
                    </a:lnTo>
                    <a:lnTo>
                      <a:pt x="9" y="312"/>
                    </a:lnTo>
                    <a:lnTo>
                      <a:pt x="17" y="305"/>
                    </a:lnTo>
                    <a:lnTo>
                      <a:pt x="17" y="298"/>
                    </a:lnTo>
                    <a:lnTo>
                      <a:pt x="14" y="297"/>
                    </a:lnTo>
                    <a:lnTo>
                      <a:pt x="12" y="294"/>
                    </a:lnTo>
                    <a:lnTo>
                      <a:pt x="12" y="291"/>
                    </a:lnTo>
                    <a:lnTo>
                      <a:pt x="15" y="284"/>
                    </a:lnTo>
                    <a:lnTo>
                      <a:pt x="23" y="281"/>
                    </a:lnTo>
                    <a:lnTo>
                      <a:pt x="39" y="272"/>
                    </a:lnTo>
                    <a:lnTo>
                      <a:pt x="42" y="262"/>
                    </a:lnTo>
                    <a:lnTo>
                      <a:pt x="42" y="248"/>
                    </a:lnTo>
                    <a:lnTo>
                      <a:pt x="44" y="248"/>
                    </a:lnTo>
                    <a:lnTo>
                      <a:pt x="50" y="245"/>
                    </a:lnTo>
                    <a:lnTo>
                      <a:pt x="48" y="242"/>
                    </a:lnTo>
                    <a:lnTo>
                      <a:pt x="42" y="239"/>
                    </a:lnTo>
                    <a:lnTo>
                      <a:pt x="40" y="237"/>
                    </a:lnTo>
                    <a:lnTo>
                      <a:pt x="37" y="236"/>
                    </a:lnTo>
                    <a:lnTo>
                      <a:pt x="34" y="233"/>
                    </a:lnTo>
                    <a:lnTo>
                      <a:pt x="33" y="228"/>
                    </a:lnTo>
                    <a:lnTo>
                      <a:pt x="31" y="228"/>
                    </a:lnTo>
                    <a:lnTo>
                      <a:pt x="30" y="230"/>
                    </a:lnTo>
                    <a:lnTo>
                      <a:pt x="25" y="230"/>
                    </a:lnTo>
                    <a:lnTo>
                      <a:pt x="20" y="228"/>
                    </a:lnTo>
                    <a:lnTo>
                      <a:pt x="23" y="214"/>
                    </a:lnTo>
                    <a:lnTo>
                      <a:pt x="36" y="192"/>
                    </a:lnTo>
                    <a:lnTo>
                      <a:pt x="42" y="180"/>
                    </a:lnTo>
                    <a:lnTo>
                      <a:pt x="45" y="164"/>
                    </a:lnTo>
                    <a:lnTo>
                      <a:pt x="42" y="156"/>
                    </a:lnTo>
                    <a:lnTo>
                      <a:pt x="36" y="148"/>
                    </a:lnTo>
                    <a:lnTo>
                      <a:pt x="26" y="139"/>
                    </a:lnTo>
                    <a:lnTo>
                      <a:pt x="19" y="133"/>
                    </a:lnTo>
                    <a:lnTo>
                      <a:pt x="12" y="128"/>
                    </a:lnTo>
                    <a:lnTo>
                      <a:pt x="11" y="127"/>
                    </a:lnTo>
                    <a:lnTo>
                      <a:pt x="6" y="127"/>
                    </a:lnTo>
                    <a:lnTo>
                      <a:pt x="3" y="125"/>
                    </a:lnTo>
                    <a:lnTo>
                      <a:pt x="0" y="122"/>
                    </a:lnTo>
                    <a:lnTo>
                      <a:pt x="0" y="119"/>
                    </a:lnTo>
                    <a:lnTo>
                      <a:pt x="61" y="1"/>
                    </a:lnTo>
                    <a:lnTo>
                      <a:pt x="73" y="6"/>
                    </a:lnTo>
                    <a:lnTo>
                      <a:pt x="83" y="11"/>
                    </a:lnTo>
                    <a:lnTo>
                      <a:pt x="94" y="17"/>
                    </a:lnTo>
                    <a:lnTo>
                      <a:pt x="105" y="19"/>
                    </a:lnTo>
                    <a:lnTo>
                      <a:pt x="114" y="17"/>
                    </a:lnTo>
                    <a:lnTo>
                      <a:pt x="126" y="11"/>
                    </a:lnTo>
                    <a:lnTo>
                      <a:pt x="133" y="9"/>
                    </a:lnTo>
                    <a:lnTo>
                      <a:pt x="153" y="9"/>
                    </a:lnTo>
                    <a:lnTo>
                      <a:pt x="166" y="6"/>
                    </a:lnTo>
                    <a:lnTo>
                      <a:pt x="180" y="5"/>
                    </a:lnTo>
                    <a:lnTo>
                      <a:pt x="242" y="5"/>
                    </a:lnTo>
                    <a:lnTo>
                      <a:pt x="244" y="6"/>
                    </a:lnTo>
                    <a:lnTo>
                      <a:pt x="250" y="6"/>
                    </a:lnTo>
                    <a:lnTo>
                      <a:pt x="253" y="8"/>
                    </a:lnTo>
                    <a:lnTo>
                      <a:pt x="259" y="8"/>
                    </a:lnTo>
                    <a:lnTo>
                      <a:pt x="263" y="9"/>
                    </a:lnTo>
                    <a:lnTo>
                      <a:pt x="264" y="12"/>
                    </a:lnTo>
                    <a:lnTo>
                      <a:pt x="264" y="16"/>
                    </a:lnTo>
                    <a:lnTo>
                      <a:pt x="261" y="19"/>
                    </a:lnTo>
                    <a:lnTo>
                      <a:pt x="250" y="23"/>
                    </a:lnTo>
                    <a:lnTo>
                      <a:pt x="225" y="30"/>
                    </a:lnTo>
                    <a:lnTo>
                      <a:pt x="214" y="33"/>
                    </a:lnTo>
                    <a:lnTo>
                      <a:pt x="209" y="34"/>
                    </a:lnTo>
                    <a:lnTo>
                      <a:pt x="214" y="36"/>
                    </a:lnTo>
                    <a:lnTo>
                      <a:pt x="227" y="36"/>
                    </a:lnTo>
                    <a:lnTo>
                      <a:pt x="258" y="39"/>
                    </a:lnTo>
                    <a:lnTo>
                      <a:pt x="270" y="41"/>
                    </a:lnTo>
                    <a:lnTo>
                      <a:pt x="275" y="41"/>
                    </a:lnTo>
                    <a:lnTo>
                      <a:pt x="303" y="28"/>
                    </a:lnTo>
                    <a:lnTo>
                      <a:pt x="305" y="22"/>
                    </a:lnTo>
                    <a:lnTo>
                      <a:pt x="305" y="8"/>
                    </a:lnTo>
                    <a:lnTo>
                      <a:pt x="306" y="1"/>
                    </a:lnTo>
                    <a:lnTo>
                      <a:pt x="313" y="0"/>
                    </a:lnTo>
                    <a:close/>
                  </a:path>
                </a:pathLst>
              </a:custGeom>
              <a:grpFill/>
              <a:ln w="6350" cmpd="sng">
                <a:solidFill>
                  <a:schemeClr val="bg2"/>
                </a:solidFill>
                <a:round/>
                <a:headEnd/>
                <a:tailEnd/>
              </a:ln>
            </p:spPr>
            <p:txBody>
              <a:bodyPr/>
              <a:lstStyle/>
              <a:p>
                <a:endParaRPr lang="en-US"/>
              </a:p>
            </p:txBody>
          </p:sp>
          <p:sp>
            <p:nvSpPr>
              <p:cNvPr id="62" name="Freeform 61"/>
              <p:cNvSpPr>
                <a:spLocks/>
              </p:cNvSpPr>
              <p:nvPr/>
            </p:nvSpPr>
            <p:spPr bwMode="gray">
              <a:xfrm>
                <a:off x="3257550" y="1133475"/>
                <a:ext cx="84137" cy="119062"/>
              </a:xfrm>
              <a:custGeom>
                <a:avLst/>
                <a:gdLst/>
                <a:ahLst/>
                <a:cxnLst>
                  <a:cxn ang="0">
                    <a:pos x="53" y="13"/>
                  </a:cxn>
                  <a:cxn ang="0">
                    <a:pos x="55" y="36"/>
                  </a:cxn>
                  <a:cxn ang="0">
                    <a:pos x="58" y="38"/>
                  </a:cxn>
                  <a:cxn ang="0">
                    <a:pos x="61" y="45"/>
                  </a:cxn>
                  <a:cxn ang="0">
                    <a:pos x="53" y="58"/>
                  </a:cxn>
                  <a:cxn ang="0">
                    <a:pos x="61" y="61"/>
                  </a:cxn>
                  <a:cxn ang="0">
                    <a:pos x="68" y="67"/>
                  </a:cxn>
                  <a:cxn ang="0">
                    <a:pos x="61" y="75"/>
                  </a:cxn>
                  <a:cxn ang="0">
                    <a:pos x="60" y="80"/>
                  </a:cxn>
                  <a:cxn ang="0">
                    <a:pos x="68" y="77"/>
                  </a:cxn>
                  <a:cxn ang="0">
                    <a:pos x="74" y="80"/>
                  </a:cxn>
                  <a:cxn ang="0">
                    <a:pos x="80" y="83"/>
                  </a:cxn>
                  <a:cxn ang="0">
                    <a:pos x="82" y="72"/>
                  </a:cxn>
                  <a:cxn ang="0">
                    <a:pos x="86" y="69"/>
                  </a:cxn>
                  <a:cxn ang="0">
                    <a:pos x="99" y="71"/>
                  </a:cxn>
                  <a:cxn ang="0">
                    <a:pos x="105" y="81"/>
                  </a:cxn>
                  <a:cxn ang="0">
                    <a:pos x="100" y="106"/>
                  </a:cxn>
                  <a:cxn ang="0">
                    <a:pos x="88" y="136"/>
                  </a:cxn>
                  <a:cxn ang="0">
                    <a:pos x="69" y="149"/>
                  </a:cxn>
                  <a:cxn ang="0">
                    <a:pos x="60" y="142"/>
                  </a:cxn>
                  <a:cxn ang="0">
                    <a:pos x="55" y="141"/>
                  </a:cxn>
                  <a:cxn ang="0">
                    <a:pos x="41" y="139"/>
                  </a:cxn>
                  <a:cxn ang="0">
                    <a:pos x="22" y="141"/>
                  </a:cxn>
                  <a:cxn ang="0">
                    <a:pos x="0" y="152"/>
                  </a:cxn>
                  <a:cxn ang="0">
                    <a:pos x="33" y="102"/>
                  </a:cxn>
                  <a:cxn ang="0">
                    <a:pos x="41" y="99"/>
                  </a:cxn>
                  <a:cxn ang="0">
                    <a:pos x="44" y="91"/>
                  </a:cxn>
                  <a:cxn ang="0">
                    <a:pos x="39" y="83"/>
                  </a:cxn>
                  <a:cxn ang="0">
                    <a:pos x="25" y="74"/>
                  </a:cxn>
                  <a:cxn ang="0">
                    <a:pos x="27" y="64"/>
                  </a:cxn>
                  <a:cxn ang="0">
                    <a:pos x="33" y="63"/>
                  </a:cxn>
                  <a:cxn ang="0">
                    <a:pos x="38" y="61"/>
                  </a:cxn>
                  <a:cxn ang="0">
                    <a:pos x="22" y="38"/>
                  </a:cxn>
                  <a:cxn ang="0">
                    <a:pos x="27" y="30"/>
                  </a:cxn>
                  <a:cxn ang="0">
                    <a:pos x="39" y="13"/>
                  </a:cxn>
                  <a:cxn ang="0">
                    <a:pos x="55" y="0"/>
                  </a:cxn>
                </a:cxnLst>
                <a:rect l="0" t="0" r="r" b="b"/>
                <a:pathLst>
                  <a:path w="105" h="152">
                    <a:moveTo>
                      <a:pt x="55" y="0"/>
                    </a:moveTo>
                    <a:lnTo>
                      <a:pt x="53" y="13"/>
                    </a:lnTo>
                    <a:lnTo>
                      <a:pt x="53" y="25"/>
                    </a:lnTo>
                    <a:lnTo>
                      <a:pt x="55" y="36"/>
                    </a:lnTo>
                    <a:lnTo>
                      <a:pt x="57" y="38"/>
                    </a:lnTo>
                    <a:lnTo>
                      <a:pt x="58" y="38"/>
                    </a:lnTo>
                    <a:lnTo>
                      <a:pt x="61" y="41"/>
                    </a:lnTo>
                    <a:lnTo>
                      <a:pt x="61" y="45"/>
                    </a:lnTo>
                    <a:lnTo>
                      <a:pt x="53" y="53"/>
                    </a:lnTo>
                    <a:lnTo>
                      <a:pt x="53" y="58"/>
                    </a:lnTo>
                    <a:lnTo>
                      <a:pt x="60" y="61"/>
                    </a:lnTo>
                    <a:lnTo>
                      <a:pt x="61" y="61"/>
                    </a:lnTo>
                    <a:lnTo>
                      <a:pt x="68" y="64"/>
                    </a:lnTo>
                    <a:lnTo>
                      <a:pt x="68" y="67"/>
                    </a:lnTo>
                    <a:lnTo>
                      <a:pt x="66" y="71"/>
                    </a:lnTo>
                    <a:lnTo>
                      <a:pt x="61" y="75"/>
                    </a:lnTo>
                    <a:lnTo>
                      <a:pt x="60" y="78"/>
                    </a:lnTo>
                    <a:lnTo>
                      <a:pt x="60" y="80"/>
                    </a:lnTo>
                    <a:lnTo>
                      <a:pt x="66" y="80"/>
                    </a:lnTo>
                    <a:lnTo>
                      <a:pt x="68" y="77"/>
                    </a:lnTo>
                    <a:lnTo>
                      <a:pt x="69" y="75"/>
                    </a:lnTo>
                    <a:lnTo>
                      <a:pt x="74" y="80"/>
                    </a:lnTo>
                    <a:lnTo>
                      <a:pt x="78" y="86"/>
                    </a:lnTo>
                    <a:lnTo>
                      <a:pt x="80" y="83"/>
                    </a:lnTo>
                    <a:lnTo>
                      <a:pt x="80" y="75"/>
                    </a:lnTo>
                    <a:lnTo>
                      <a:pt x="82" y="72"/>
                    </a:lnTo>
                    <a:lnTo>
                      <a:pt x="83" y="71"/>
                    </a:lnTo>
                    <a:lnTo>
                      <a:pt x="86" y="69"/>
                    </a:lnTo>
                    <a:lnTo>
                      <a:pt x="94" y="69"/>
                    </a:lnTo>
                    <a:lnTo>
                      <a:pt x="99" y="71"/>
                    </a:lnTo>
                    <a:lnTo>
                      <a:pt x="105" y="74"/>
                    </a:lnTo>
                    <a:lnTo>
                      <a:pt x="105" y="81"/>
                    </a:lnTo>
                    <a:lnTo>
                      <a:pt x="104" y="92"/>
                    </a:lnTo>
                    <a:lnTo>
                      <a:pt x="100" y="106"/>
                    </a:lnTo>
                    <a:lnTo>
                      <a:pt x="94" y="122"/>
                    </a:lnTo>
                    <a:lnTo>
                      <a:pt x="88" y="136"/>
                    </a:lnTo>
                    <a:lnTo>
                      <a:pt x="78" y="146"/>
                    </a:lnTo>
                    <a:lnTo>
                      <a:pt x="69" y="149"/>
                    </a:lnTo>
                    <a:lnTo>
                      <a:pt x="64" y="147"/>
                    </a:lnTo>
                    <a:lnTo>
                      <a:pt x="60" y="142"/>
                    </a:lnTo>
                    <a:lnTo>
                      <a:pt x="60" y="139"/>
                    </a:lnTo>
                    <a:lnTo>
                      <a:pt x="55" y="141"/>
                    </a:lnTo>
                    <a:lnTo>
                      <a:pt x="46" y="141"/>
                    </a:lnTo>
                    <a:lnTo>
                      <a:pt x="41" y="139"/>
                    </a:lnTo>
                    <a:lnTo>
                      <a:pt x="36" y="139"/>
                    </a:lnTo>
                    <a:lnTo>
                      <a:pt x="22" y="141"/>
                    </a:lnTo>
                    <a:lnTo>
                      <a:pt x="10" y="146"/>
                    </a:lnTo>
                    <a:lnTo>
                      <a:pt x="0" y="152"/>
                    </a:lnTo>
                    <a:lnTo>
                      <a:pt x="8" y="91"/>
                    </a:lnTo>
                    <a:lnTo>
                      <a:pt x="33" y="102"/>
                    </a:lnTo>
                    <a:lnTo>
                      <a:pt x="36" y="100"/>
                    </a:lnTo>
                    <a:lnTo>
                      <a:pt x="41" y="99"/>
                    </a:lnTo>
                    <a:lnTo>
                      <a:pt x="42" y="96"/>
                    </a:lnTo>
                    <a:lnTo>
                      <a:pt x="44" y="91"/>
                    </a:lnTo>
                    <a:lnTo>
                      <a:pt x="44" y="88"/>
                    </a:lnTo>
                    <a:lnTo>
                      <a:pt x="39" y="83"/>
                    </a:lnTo>
                    <a:lnTo>
                      <a:pt x="30" y="78"/>
                    </a:lnTo>
                    <a:lnTo>
                      <a:pt x="25" y="74"/>
                    </a:lnTo>
                    <a:lnTo>
                      <a:pt x="25" y="67"/>
                    </a:lnTo>
                    <a:lnTo>
                      <a:pt x="27" y="64"/>
                    </a:lnTo>
                    <a:lnTo>
                      <a:pt x="30" y="63"/>
                    </a:lnTo>
                    <a:lnTo>
                      <a:pt x="33" y="63"/>
                    </a:lnTo>
                    <a:lnTo>
                      <a:pt x="35" y="61"/>
                    </a:lnTo>
                    <a:lnTo>
                      <a:pt x="38" y="61"/>
                    </a:lnTo>
                    <a:lnTo>
                      <a:pt x="35" y="50"/>
                    </a:lnTo>
                    <a:lnTo>
                      <a:pt x="22" y="38"/>
                    </a:lnTo>
                    <a:lnTo>
                      <a:pt x="17" y="30"/>
                    </a:lnTo>
                    <a:lnTo>
                      <a:pt x="27" y="30"/>
                    </a:lnTo>
                    <a:lnTo>
                      <a:pt x="33" y="22"/>
                    </a:lnTo>
                    <a:lnTo>
                      <a:pt x="39" y="13"/>
                    </a:lnTo>
                    <a:lnTo>
                      <a:pt x="47" y="5"/>
                    </a:lnTo>
                    <a:lnTo>
                      <a:pt x="55" y="0"/>
                    </a:lnTo>
                    <a:close/>
                  </a:path>
                </a:pathLst>
              </a:custGeom>
              <a:grpFill/>
              <a:ln w="6350" cmpd="sng">
                <a:solidFill>
                  <a:schemeClr val="bg2"/>
                </a:solidFill>
                <a:round/>
                <a:headEnd/>
                <a:tailEnd/>
              </a:ln>
            </p:spPr>
            <p:txBody>
              <a:bodyPr/>
              <a:lstStyle/>
              <a:p>
                <a:endParaRPr lang="en-US"/>
              </a:p>
            </p:txBody>
          </p:sp>
          <p:sp>
            <p:nvSpPr>
              <p:cNvPr id="63" name="Freeform 62"/>
              <p:cNvSpPr>
                <a:spLocks/>
              </p:cNvSpPr>
              <p:nvPr/>
            </p:nvSpPr>
            <p:spPr bwMode="gray">
              <a:xfrm>
                <a:off x="3163887" y="1138238"/>
                <a:ext cx="100012" cy="128587"/>
              </a:xfrm>
              <a:custGeom>
                <a:avLst/>
                <a:gdLst/>
                <a:ahLst/>
                <a:cxnLst>
                  <a:cxn ang="0">
                    <a:pos x="78" y="9"/>
                  </a:cxn>
                  <a:cxn ang="0">
                    <a:pos x="83" y="25"/>
                  </a:cxn>
                  <a:cxn ang="0">
                    <a:pos x="98" y="27"/>
                  </a:cxn>
                  <a:cxn ang="0">
                    <a:pos x="108" y="44"/>
                  </a:cxn>
                  <a:cxn ang="0">
                    <a:pos x="113" y="78"/>
                  </a:cxn>
                  <a:cxn ang="0">
                    <a:pos x="117" y="144"/>
                  </a:cxn>
                  <a:cxn ang="0">
                    <a:pos x="91" y="158"/>
                  </a:cxn>
                  <a:cxn ang="0">
                    <a:pos x="67" y="158"/>
                  </a:cxn>
                  <a:cxn ang="0">
                    <a:pos x="52" y="145"/>
                  </a:cxn>
                  <a:cxn ang="0">
                    <a:pos x="48" y="134"/>
                  </a:cxn>
                  <a:cxn ang="0">
                    <a:pos x="55" y="130"/>
                  </a:cxn>
                  <a:cxn ang="0">
                    <a:pos x="70" y="120"/>
                  </a:cxn>
                  <a:cxn ang="0">
                    <a:pos x="111" y="119"/>
                  </a:cxn>
                  <a:cxn ang="0">
                    <a:pos x="116" y="113"/>
                  </a:cxn>
                  <a:cxn ang="0">
                    <a:pos x="84" y="106"/>
                  </a:cxn>
                  <a:cxn ang="0">
                    <a:pos x="77" y="109"/>
                  </a:cxn>
                  <a:cxn ang="0">
                    <a:pos x="61" y="108"/>
                  </a:cxn>
                  <a:cxn ang="0">
                    <a:pos x="41" y="100"/>
                  </a:cxn>
                  <a:cxn ang="0">
                    <a:pos x="31" y="102"/>
                  </a:cxn>
                  <a:cxn ang="0">
                    <a:pos x="27" y="102"/>
                  </a:cxn>
                  <a:cxn ang="0">
                    <a:pos x="22" y="98"/>
                  </a:cxn>
                  <a:cxn ang="0">
                    <a:pos x="20" y="88"/>
                  </a:cxn>
                  <a:cxn ang="0">
                    <a:pos x="16" y="86"/>
                  </a:cxn>
                  <a:cxn ang="0">
                    <a:pos x="8" y="84"/>
                  </a:cxn>
                  <a:cxn ang="0">
                    <a:pos x="3" y="81"/>
                  </a:cxn>
                  <a:cxn ang="0">
                    <a:pos x="0" y="70"/>
                  </a:cxn>
                  <a:cxn ang="0">
                    <a:pos x="9" y="63"/>
                  </a:cxn>
                  <a:cxn ang="0">
                    <a:pos x="42" y="59"/>
                  </a:cxn>
                  <a:cxn ang="0">
                    <a:pos x="20" y="61"/>
                  </a:cxn>
                  <a:cxn ang="0">
                    <a:pos x="19" y="48"/>
                  </a:cxn>
                  <a:cxn ang="0">
                    <a:pos x="48" y="45"/>
                  </a:cxn>
                  <a:cxn ang="0">
                    <a:pos x="44" y="42"/>
                  </a:cxn>
                  <a:cxn ang="0">
                    <a:pos x="36" y="37"/>
                  </a:cxn>
                  <a:cxn ang="0">
                    <a:pos x="31" y="31"/>
                  </a:cxn>
                  <a:cxn ang="0">
                    <a:pos x="33" y="22"/>
                  </a:cxn>
                  <a:cxn ang="0">
                    <a:pos x="37" y="19"/>
                  </a:cxn>
                  <a:cxn ang="0">
                    <a:pos x="55" y="20"/>
                  </a:cxn>
                  <a:cxn ang="0">
                    <a:pos x="53" y="19"/>
                  </a:cxn>
                  <a:cxn ang="0">
                    <a:pos x="48" y="16"/>
                  </a:cxn>
                  <a:cxn ang="0">
                    <a:pos x="48" y="9"/>
                  </a:cxn>
                  <a:cxn ang="0">
                    <a:pos x="67" y="2"/>
                  </a:cxn>
                </a:cxnLst>
                <a:rect l="0" t="0" r="r" b="b"/>
                <a:pathLst>
                  <a:path w="125" h="161">
                    <a:moveTo>
                      <a:pt x="73" y="0"/>
                    </a:moveTo>
                    <a:lnTo>
                      <a:pt x="78" y="9"/>
                    </a:lnTo>
                    <a:lnTo>
                      <a:pt x="78" y="23"/>
                    </a:lnTo>
                    <a:lnTo>
                      <a:pt x="83" y="25"/>
                    </a:lnTo>
                    <a:lnTo>
                      <a:pt x="94" y="25"/>
                    </a:lnTo>
                    <a:lnTo>
                      <a:pt x="98" y="27"/>
                    </a:lnTo>
                    <a:lnTo>
                      <a:pt x="102" y="30"/>
                    </a:lnTo>
                    <a:lnTo>
                      <a:pt x="108" y="44"/>
                    </a:lnTo>
                    <a:lnTo>
                      <a:pt x="111" y="61"/>
                    </a:lnTo>
                    <a:lnTo>
                      <a:pt x="113" y="78"/>
                    </a:lnTo>
                    <a:lnTo>
                      <a:pt x="125" y="83"/>
                    </a:lnTo>
                    <a:lnTo>
                      <a:pt x="117" y="144"/>
                    </a:lnTo>
                    <a:lnTo>
                      <a:pt x="105" y="152"/>
                    </a:lnTo>
                    <a:lnTo>
                      <a:pt x="91" y="158"/>
                    </a:lnTo>
                    <a:lnTo>
                      <a:pt x="73" y="161"/>
                    </a:lnTo>
                    <a:lnTo>
                      <a:pt x="67" y="158"/>
                    </a:lnTo>
                    <a:lnTo>
                      <a:pt x="59" y="153"/>
                    </a:lnTo>
                    <a:lnTo>
                      <a:pt x="52" y="145"/>
                    </a:lnTo>
                    <a:lnTo>
                      <a:pt x="48" y="138"/>
                    </a:lnTo>
                    <a:lnTo>
                      <a:pt x="48" y="134"/>
                    </a:lnTo>
                    <a:lnTo>
                      <a:pt x="52" y="133"/>
                    </a:lnTo>
                    <a:lnTo>
                      <a:pt x="55" y="130"/>
                    </a:lnTo>
                    <a:lnTo>
                      <a:pt x="64" y="123"/>
                    </a:lnTo>
                    <a:lnTo>
                      <a:pt x="70" y="120"/>
                    </a:lnTo>
                    <a:lnTo>
                      <a:pt x="72" y="119"/>
                    </a:lnTo>
                    <a:lnTo>
                      <a:pt x="111" y="119"/>
                    </a:lnTo>
                    <a:lnTo>
                      <a:pt x="114" y="116"/>
                    </a:lnTo>
                    <a:lnTo>
                      <a:pt x="116" y="113"/>
                    </a:lnTo>
                    <a:lnTo>
                      <a:pt x="116" y="106"/>
                    </a:lnTo>
                    <a:lnTo>
                      <a:pt x="84" y="106"/>
                    </a:lnTo>
                    <a:lnTo>
                      <a:pt x="81" y="108"/>
                    </a:lnTo>
                    <a:lnTo>
                      <a:pt x="77" y="109"/>
                    </a:lnTo>
                    <a:lnTo>
                      <a:pt x="72" y="109"/>
                    </a:lnTo>
                    <a:lnTo>
                      <a:pt x="61" y="108"/>
                    </a:lnTo>
                    <a:lnTo>
                      <a:pt x="52" y="103"/>
                    </a:lnTo>
                    <a:lnTo>
                      <a:pt x="41" y="100"/>
                    </a:lnTo>
                    <a:lnTo>
                      <a:pt x="34" y="98"/>
                    </a:lnTo>
                    <a:lnTo>
                      <a:pt x="31" y="102"/>
                    </a:lnTo>
                    <a:lnTo>
                      <a:pt x="31" y="103"/>
                    </a:lnTo>
                    <a:lnTo>
                      <a:pt x="27" y="102"/>
                    </a:lnTo>
                    <a:lnTo>
                      <a:pt x="23" y="100"/>
                    </a:lnTo>
                    <a:lnTo>
                      <a:pt x="22" y="98"/>
                    </a:lnTo>
                    <a:lnTo>
                      <a:pt x="20" y="95"/>
                    </a:lnTo>
                    <a:lnTo>
                      <a:pt x="20" y="88"/>
                    </a:lnTo>
                    <a:lnTo>
                      <a:pt x="17" y="88"/>
                    </a:lnTo>
                    <a:lnTo>
                      <a:pt x="16" y="86"/>
                    </a:lnTo>
                    <a:lnTo>
                      <a:pt x="12" y="86"/>
                    </a:lnTo>
                    <a:lnTo>
                      <a:pt x="8" y="84"/>
                    </a:lnTo>
                    <a:lnTo>
                      <a:pt x="5" y="84"/>
                    </a:lnTo>
                    <a:lnTo>
                      <a:pt x="3" y="81"/>
                    </a:lnTo>
                    <a:lnTo>
                      <a:pt x="0" y="80"/>
                    </a:lnTo>
                    <a:lnTo>
                      <a:pt x="0" y="70"/>
                    </a:lnTo>
                    <a:lnTo>
                      <a:pt x="6" y="64"/>
                    </a:lnTo>
                    <a:lnTo>
                      <a:pt x="9" y="63"/>
                    </a:lnTo>
                    <a:lnTo>
                      <a:pt x="55" y="63"/>
                    </a:lnTo>
                    <a:lnTo>
                      <a:pt x="42" y="59"/>
                    </a:lnTo>
                    <a:lnTo>
                      <a:pt x="34" y="61"/>
                    </a:lnTo>
                    <a:lnTo>
                      <a:pt x="20" y="61"/>
                    </a:lnTo>
                    <a:lnTo>
                      <a:pt x="16" y="52"/>
                    </a:lnTo>
                    <a:lnTo>
                      <a:pt x="19" y="48"/>
                    </a:lnTo>
                    <a:lnTo>
                      <a:pt x="25" y="45"/>
                    </a:lnTo>
                    <a:lnTo>
                      <a:pt x="48" y="45"/>
                    </a:lnTo>
                    <a:lnTo>
                      <a:pt x="45" y="44"/>
                    </a:lnTo>
                    <a:lnTo>
                      <a:pt x="44" y="42"/>
                    </a:lnTo>
                    <a:lnTo>
                      <a:pt x="39" y="39"/>
                    </a:lnTo>
                    <a:lnTo>
                      <a:pt x="36" y="37"/>
                    </a:lnTo>
                    <a:lnTo>
                      <a:pt x="34" y="34"/>
                    </a:lnTo>
                    <a:lnTo>
                      <a:pt x="31" y="31"/>
                    </a:lnTo>
                    <a:lnTo>
                      <a:pt x="31" y="25"/>
                    </a:lnTo>
                    <a:lnTo>
                      <a:pt x="33" y="22"/>
                    </a:lnTo>
                    <a:lnTo>
                      <a:pt x="36" y="20"/>
                    </a:lnTo>
                    <a:lnTo>
                      <a:pt x="37" y="19"/>
                    </a:lnTo>
                    <a:lnTo>
                      <a:pt x="52" y="19"/>
                    </a:lnTo>
                    <a:lnTo>
                      <a:pt x="55" y="20"/>
                    </a:lnTo>
                    <a:lnTo>
                      <a:pt x="56" y="20"/>
                    </a:lnTo>
                    <a:lnTo>
                      <a:pt x="53" y="19"/>
                    </a:lnTo>
                    <a:lnTo>
                      <a:pt x="48" y="17"/>
                    </a:lnTo>
                    <a:lnTo>
                      <a:pt x="48" y="16"/>
                    </a:lnTo>
                    <a:lnTo>
                      <a:pt x="47" y="12"/>
                    </a:lnTo>
                    <a:lnTo>
                      <a:pt x="48" y="9"/>
                    </a:lnTo>
                    <a:lnTo>
                      <a:pt x="58" y="5"/>
                    </a:lnTo>
                    <a:lnTo>
                      <a:pt x="67" y="2"/>
                    </a:lnTo>
                    <a:lnTo>
                      <a:pt x="73" y="0"/>
                    </a:lnTo>
                    <a:close/>
                  </a:path>
                </a:pathLst>
              </a:custGeom>
              <a:grpFill/>
              <a:ln w="6350" cmpd="sng">
                <a:solidFill>
                  <a:schemeClr val="bg2"/>
                </a:solidFill>
                <a:round/>
                <a:headEnd/>
                <a:tailEnd/>
              </a:ln>
            </p:spPr>
            <p:txBody>
              <a:bodyPr/>
              <a:lstStyle/>
              <a:p>
                <a:endParaRPr lang="en-US"/>
              </a:p>
            </p:txBody>
          </p:sp>
          <p:sp>
            <p:nvSpPr>
              <p:cNvPr id="64" name="Freeform 63"/>
              <p:cNvSpPr>
                <a:spLocks/>
              </p:cNvSpPr>
              <p:nvPr/>
            </p:nvSpPr>
            <p:spPr bwMode="gray">
              <a:xfrm>
                <a:off x="3692525" y="1606550"/>
                <a:ext cx="14287" cy="31750"/>
              </a:xfrm>
              <a:custGeom>
                <a:avLst/>
                <a:gdLst/>
                <a:ahLst/>
                <a:cxnLst>
                  <a:cxn ang="0">
                    <a:pos x="8" y="0"/>
                  </a:cxn>
                  <a:cxn ang="0">
                    <a:pos x="11" y="0"/>
                  </a:cxn>
                  <a:cxn ang="0">
                    <a:pos x="14" y="3"/>
                  </a:cxn>
                  <a:cxn ang="0">
                    <a:pos x="15" y="6"/>
                  </a:cxn>
                  <a:cxn ang="0">
                    <a:pos x="15" y="14"/>
                  </a:cxn>
                  <a:cxn ang="0">
                    <a:pos x="17" y="16"/>
                  </a:cxn>
                  <a:cxn ang="0">
                    <a:pos x="19" y="19"/>
                  </a:cxn>
                  <a:cxn ang="0">
                    <a:pos x="19" y="30"/>
                  </a:cxn>
                  <a:cxn ang="0">
                    <a:pos x="17" y="33"/>
                  </a:cxn>
                  <a:cxn ang="0">
                    <a:pos x="17" y="36"/>
                  </a:cxn>
                  <a:cxn ang="0">
                    <a:pos x="14" y="39"/>
                  </a:cxn>
                  <a:cxn ang="0">
                    <a:pos x="8" y="36"/>
                  </a:cxn>
                  <a:cxn ang="0">
                    <a:pos x="3" y="27"/>
                  </a:cxn>
                  <a:cxn ang="0">
                    <a:pos x="0" y="16"/>
                  </a:cxn>
                  <a:cxn ang="0">
                    <a:pos x="0" y="8"/>
                  </a:cxn>
                  <a:cxn ang="0">
                    <a:pos x="3" y="2"/>
                  </a:cxn>
                  <a:cxn ang="0">
                    <a:pos x="8" y="0"/>
                  </a:cxn>
                </a:cxnLst>
                <a:rect l="0" t="0" r="r" b="b"/>
                <a:pathLst>
                  <a:path w="19" h="39">
                    <a:moveTo>
                      <a:pt x="8" y="0"/>
                    </a:moveTo>
                    <a:lnTo>
                      <a:pt x="11" y="0"/>
                    </a:lnTo>
                    <a:lnTo>
                      <a:pt x="14" y="3"/>
                    </a:lnTo>
                    <a:lnTo>
                      <a:pt x="15" y="6"/>
                    </a:lnTo>
                    <a:lnTo>
                      <a:pt x="15" y="14"/>
                    </a:lnTo>
                    <a:lnTo>
                      <a:pt x="17" y="16"/>
                    </a:lnTo>
                    <a:lnTo>
                      <a:pt x="19" y="19"/>
                    </a:lnTo>
                    <a:lnTo>
                      <a:pt x="19" y="30"/>
                    </a:lnTo>
                    <a:lnTo>
                      <a:pt x="17" y="33"/>
                    </a:lnTo>
                    <a:lnTo>
                      <a:pt x="17" y="36"/>
                    </a:lnTo>
                    <a:lnTo>
                      <a:pt x="14" y="39"/>
                    </a:lnTo>
                    <a:lnTo>
                      <a:pt x="8" y="36"/>
                    </a:lnTo>
                    <a:lnTo>
                      <a:pt x="3" y="27"/>
                    </a:lnTo>
                    <a:lnTo>
                      <a:pt x="0" y="16"/>
                    </a:lnTo>
                    <a:lnTo>
                      <a:pt x="0" y="8"/>
                    </a:lnTo>
                    <a:lnTo>
                      <a:pt x="3" y="2"/>
                    </a:lnTo>
                    <a:lnTo>
                      <a:pt x="8" y="0"/>
                    </a:lnTo>
                    <a:close/>
                  </a:path>
                </a:pathLst>
              </a:custGeom>
              <a:grpFill/>
              <a:ln w="6350" cmpd="sng">
                <a:solidFill>
                  <a:schemeClr val="bg2"/>
                </a:solidFill>
                <a:round/>
                <a:headEnd/>
                <a:tailEnd/>
              </a:ln>
            </p:spPr>
            <p:txBody>
              <a:bodyPr/>
              <a:lstStyle/>
              <a:p>
                <a:endParaRPr lang="en-US"/>
              </a:p>
            </p:txBody>
          </p:sp>
          <p:sp>
            <p:nvSpPr>
              <p:cNvPr id="65" name="Freeform 64"/>
              <p:cNvSpPr>
                <a:spLocks/>
              </p:cNvSpPr>
              <p:nvPr/>
            </p:nvSpPr>
            <p:spPr bwMode="gray">
              <a:xfrm>
                <a:off x="2308225" y="1292225"/>
                <a:ext cx="439737" cy="703262"/>
              </a:xfrm>
              <a:custGeom>
                <a:avLst/>
                <a:gdLst/>
                <a:ahLst/>
                <a:cxnLst>
                  <a:cxn ang="0">
                    <a:pos x="452" y="17"/>
                  </a:cxn>
                  <a:cxn ang="0">
                    <a:pos x="464" y="50"/>
                  </a:cxn>
                  <a:cxn ang="0">
                    <a:pos x="475" y="91"/>
                  </a:cxn>
                  <a:cxn ang="0">
                    <a:pos x="430" y="235"/>
                  </a:cxn>
                  <a:cxn ang="0">
                    <a:pos x="436" y="243"/>
                  </a:cxn>
                  <a:cxn ang="0">
                    <a:pos x="449" y="249"/>
                  </a:cxn>
                  <a:cxn ang="0">
                    <a:pos x="472" y="272"/>
                  </a:cxn>
                  <a:cxn ang="0">
                    <a:pos x="466" y="308"/>
                  </a:cxn>
                  <a:cxn ang="0">
                    <a:pos x="455" y="346"/>
                  </a:cxn>
                  <a:cxn ang="0">
                    <a:pos x="463" y="344"/>
                  </a:cxn>
                  <a:cxn ang="0">
                    <a:pos x="470" y="353"/>
                  </a:cxn>
                  <a:cxn ang="0">
                    <a:pos x="480" y="361"/>
                  </a:cxn>
                  <a:cxn ang="0">
                    <a:pos x="472" y="378"/>
                  </a:cxn>
                  <a:cxn ang="0">
                    <a:pos x="445" y="400"/>
                  </a:cxn>
                  <a:cxn ang="0">
                    <a:pos x="444" y="413"/>
                  </a:cxn>
                  <a:cxn ang="0">
                    <a:pos x="439" y="428"/>
                  </a:cxn>
                  <a:cxn ang="0">
                    <a:pos x="433" y="439"/>
                  </a:cxn>
                  <a:cxn ang="0">
                    <a:pos x="439" y="450"/>
                  </a:cxn>
                  <a:cxn ang="0">
                    <a:pos x="445" y="475"/>
                  </a:cxn>
                  <a:cxn ang="0">
                    <a:pos x="455" y="482"/>
                  </a:cxn>
                  <a:cxn ang="0">
                    <a:pos x="460" y="494"/>
                  </a:cxn>
                  <a:cxn ang="0">
                    <a:pos x="452" y="519"/>
                  </a:cxn>
                  <a:cxn ang="0">
                    <a:pos x="464" y="532"/>
                  </a:cxn>
                  <a:cxn ang="0">
                    <a:pos x="461" y="557"/>
                  </a:cxn>
                  <a:cxn ang="0">
                    <a:pos x="453" y="571"/>
                  </a:cxn>
                  <a:cxn ang="0">
                    <a:pos x="450" y="597"/>
                  </a:cxn>
                  <a:cxn ang="0">
                    <a:pos x="444" y="610"/>
                  </a:cxn>
                  <a:cxn ang="0">
                    <a:pos x="449" y="633"/>
                  </a:cxn>
                  <a:cxn ang="0">
                    <a:pos x="442" y="646"/>
                  </a:cxn>
                  <a:cxn ang="0">
                    <a:pos x="438" y="654"/>
                  </a:cxn>
                  <a:cxn ang="0">
                    <a:pos x="445" y="666"/>
                  </a:cxn>
                  <a:cxn ang="0">
                    <a:pos x="463" y="686"/>
                  </a:cxn>
                  <a:cxn ang="0">
                    <a:pos x="467" y="724"/>
                  </a:cxn>
                  <a:cxn ang="0">
                    <a:pos x="483" y="743"/>
                  </a:cxn>
                  <a:cxn ang="0">
                    <a:pos x="510" y="799"/>
                  </a:cxn>
                  <a:cxn ang="0">
                    <a:pos x="525" y="810"/>
                  </a:cxn>
                  <a:cxn ang="0">
                    <a:pos x="541" y="810"/>
                  </a:cxn>
                  <a:cxn ang="0">
                    <a:pos x="550" y="807"/>
                  </a:cxn>
                  <a:cxn ang="0">
                    <a:pos x="546" y="835"/>
                  </a:cxn>
                  <a:cxn ang="0">
                    <a:pos x="547" y="858"/>
                  </a:cxn>
                  <a:cxn ang="0">
                    <a:pos x="553" y="886"/>
                  </a:cxn>
                  <a:cxn ang="0">
                    <a:pos x="434" y="836"/>
                  </a:cxn>
                  <a:cxn ang="0">
                    <a:pos x="281" y="760"/>
                  </a:cxn>
                  <a:cxn ang="0">
                    <a:pos x="161" y="691"/>
                  </a:cxn>
                  <a:cxn ang="0">
                    <a:pos x="83" y="641"/>
                  </a:cxn>
                  <a:cxn ang="0">
                    <a:pos x="51" y="622"/>
                  </a:cxn>
                  <a:cxn ang="0">
                    <a:pos x="47" y="610"/>
                  </a:cxn>
                  <a:cxn ang="0">
                    <a:pos x="53" y="604"/>
                  </a:cxn>
                  <a:cxn ang="0">
                    <a:pos x="57" y="596"/>
                  </a:cxn>
                  <a:cxn ang="0">
                    <a:pos x="34" y="586"/>
                  </a:cxn>
                  <a:cxn ang="0">
                    <a:pos x="22" y="575"/>
                  </a:cxn>
                  <a:cxn ang="0">
                    <a:pos x="11" y="566"/>
                  </a:cxn>
                  <a:cxn ang="0">
                    <a:pos x="0" y="554"/>
                  </a:cxn>
                </a:cxnLst>
                <a:rect l="0" t="0" r="r" b="b"/>
                <a:pathLst>
                  <a:path w="553" h="886">
                    <a:moveTo>
                      <a:pt x="433" y="0"/>
                    </a:moveTo>
                    <a:lnTo>
                      <a:pt x="442" y="10"/>
                    </a:lnTo>
                    <a:lnTo>
                      <a:pt x="452" y="17"/>
                    </a:lnTo>
                    <a:lnTo>
                      <a:pt x="461" y="27"/>
                    </a:lnTo>
                    <a:lnTo>
                      <a:pt x="464" y="38"/>
                    </a:lnTo>
                    <a:lnTo>
                      <a:pt x="464" y="50"/>
                    </a:lnTo>
                    <a:lnTo>
                      <a:pt x="466" y="63"/>
                    </a:lnTo>
                    <a:lnTo>
                      <a:pt x="467" y="74"/>
                    </a:lnTo>
                    <a:lnTo>
                      <a:pt x="475" y="91"/>
                    </a:lnTo>
                    <a:lnTo>
                      <a:pt x="485" y="103"/>
                    </a:lnTo>
                    <a:lnTo>
                      <a:pt x="491" y="117"/>
                    </a:lnTo>
                    <a:lnTo>
                      <a:pt x="430" y="235"/>
                    </a:lnTo>
                    <a:lnTo>
                      <a:pt x="430" y="238"/>
                    </a:lnTo>
                    <a:lnTo>
                      <a:pt x="433" y="241"/>
                    </a:lnTo>
                    <a:lnTo>
                      <a:pt x="436" y="243"/>
                    </a:lnTo>
                    <a:lnTo>
                      <a:pt x="441" y="243"/>
                    </a:lnTo>
                    <a:lnTo>
                      <a:pt x="442" y="244"/>
                    </a:lnTo>
                    <a:lnTo>
                      <a:pt x="449" y="249"/>
                    </a:lnTo>
                    <a:lnTo>
                      <a:pt x="456" y="255"/>
                    </a:lnTo>
                    <a:lnTo>
                      <a:pt x="466" y="264"/>
                    </a:lnTo>
                    <a:lnTo>
                      <a:pt x="472" y="272"/>
                    </a:lnTo>
                    <a:lnTo>
                      <a:pt x="475" y="280"/>
                    </a:lnTo>
                    <a:lnTo>
                      <a:pt x="472" y="296"/>
                    </a:lnTo>
                    <a:lnTo>
                      <a:pt x="466" y="308"/>
                    </a:lnTo>
                    <a:lnTo>
                      <a:pt x="453" y="330"/>
                    </a:lnTo>
                    <a:lnTo>
                      <a:pt x="450" y="344"/>
                    </a:lnTo>
                    <a:lnTo>
                      <a:pt x="455" y="346"/>
                    </a:lnTo>
                    <a:lnTo>
                      <a:pt x="460" y="346"/>
                    </a:lnTo>
                    <a:lnTo>
                      <a:pt x="461" y="344"/>
                    </a:lnTo>
                    <a:lnTo>
                      <a:pt x="463" y="344"/>
                    </a:lnTo>
                    <a:lnTo>
                      <a:pt x="464" y="349"/>
                    </a:lnTo>
                    <a:lnTo>
                      <a:pt x="467" y="352"/>
                    </a:lnTo>
                    <a:lnTo>
                      <a:pt x="470" y="353"/>
                    </a:lnTo>
                    <a:lnTo>
                      <a:pt x="472" y="355"/>
                    </a:lnTo>
                    <a:lnTo>
                      <a:pt x="478" y="358"/>
                    </a:lnTo>
                    <a:lnTo>
                      <a:pt x="480" y="361"/>
                    </a:lnTo>
                    <a:lnTo>
                      <a:pt x="474" y="364"/>
                    </a:lnTo>
                    <a:lnTo>
                      <a:pt x="472" y="364"/>
                    </a:lnTo>
                    <a:lnTo>
                      <a:pt x="472" y="378"/>
                    </a:lnTo>
                    <a:lnTo>
                      <a:pt x="469" y="388"/>
                    </a:lnTo>
                    <a:lnTo>
                      <a:pt x="453" y="397"/>
                    </a:lnTo>
                    <a:lnTo>
                      <a:pt x="445" y="400"/>
                    </a:lnTo>
                    <a:lnTo>
                      <a:pt x="442" y="407"/>
                    </a:lnTo>
                    <a:lnTo>
                      <a:pt x="442" y="410"/>
                    </a:lnTo>
                    <a:lnTo>
                      <a:pt x="444" y="413"/>
                    </a:lnTo>
                    <a:lnTo>
                      <a:pt x="447" y="414"/>
                    </a:lnTo>
                    <a:lnTo>
                      <a:pt x="447" y="421"/>
                    </a:lnTo>
                    <a:lnTo>
                      <a:pt x="439" y="428"/>
                    </a:lnTo>
                    <a:lnTo>
                      <a:pt x="436" y="430"/>
                    </a:lnTo>
                    <a:lnTo>
                      <a:pt x="433" y="433"/>
                    </a:lnTo>
                    <a:lnTo>
                      <a:pt x="433" y="439"/>
                    </a:lnTo>
                    <a:lnTo>
                      <a:pt x="436" y="443"/>
                    </a:lnTo>
                    <a:lnTo>
                      <a:pt x="438" y="446"/>
                    </a:lnTo>
                    <a:lnTo>
                      <a:pt x="439" y="450"/>
                    </a:lnTo>
                    <a:lnTo>
                      <a:pt x="442" y="454"/>
                    </a:lnTo>
                    <a:lnTo>
                      <a:pt x="442" y="474"/>
                    </a:lnTo>
                    <a:lnTo>
                      <a:pt x="445" y="475"/>
                    </a:lnTo>
                    <a:lnTo>
                      <a:pt x="447" y="479"/>
                    </a:lnTo>
                    <a:lnTo>
                      <a:pt x="450" y="480"/>
                    </a:lnTo>
                    <a:lnTo>
                      <a:pt x="455" y="482"/>
                    </a:lnTo>
                    <a:lnTo>
                      <a:pt x="456" y="485"/>
                    </a:lnTo>
                    <a:lnTo>
                      <a:pt x="460" y="489"/>
                    </a:lnTo>
                    <a:lnTo>
                      <a:pt x="460" y="494"/>
                    </a:lnTo>
                    <a:lnTo>
                      <a:pt x="458" y="504"/>
                    </a:lnTo>
                    <a:lnTo>
                      <a:pt x="453" y="513"/>
                    </a:lnTo>
                    <a:lnTo>
                      <a:pt x="452" y="519"/>
                    </a:lnTo>
                    <a:lnTo>
                      <a:pt x="453" y="522"/>
                    </a:lnTo>
                    <a:lnTo>
                      <a:pt x="461" y="525"/>
                    </a:lnTo>
                    <a:lnTo>
                      <a:pt x="464" y="532"/>
                    </a:lnTo>
                    <a:lnTo>
                      <a:pt x="463" y="539"/>
                    </a:lnTo>
                    <a:lnTo>
                      <a:pt x="463" y="547"/>
                    </a:lnTo>
                    <a:lnTo>
                      <a:pt x="461" y="557"/>
                    </a:lnTo>
                    <a:lnTo>
                      <a:pt x="461" y="561"/>
                    </a:lnTo>
                    <a:lnTo>
                      <a:pt x="460" y="564"/>
                    </a:lnTo>
                    <a:lnTo>
                      <a:pt x="453" y="571"/>
                    </a:lnTo>
                    <a:lnTo>
                      <a:pt x="452" y="574"/>
                    </a:lnTo>
                    <a:lnTo>
                      <a:pt x="452" y="596"/>
                    </a:lnTo>
                    <a:lnTo>
                      <a:pt x="450" y="597"/>
                    </a:lnTo>
                    <a:lnTo>
                      <a:pt x="447" y="602"/>
                    </a:lnTo>
                    <a:lnTo>
                      <a:pt x="445" y="605"/>
                    </a:lnTo>
                    <a:lnTo>
                      <a:pt x="444" y="610"/>
                    </a:lnTo>
                    <a:lnTo>
                      <a:pt x="444" y="621"/>
                    </a:lnTo>
                    <a:lnTo>
                      <a:pt x="445" y="627"/>
                    </a:lnTo>
                    <a:lnTo>
                      <a:pt x="449" y="633"/>
                    </a:lnTo>
                    <a:lnTo>
                      <a:pt x="449" y="638"/>
                    </a:lnTo>
                    <a:lnTo>
                      <a:pt x="445" y="644"/>
                    </a:lnTo>
                    <a:lnTo>
                      <a:pt x="442" y="646"/>
                    </a:lnTo>
                    <a:lnTo>
                      <a:pt x="441" y="649"/>
                    </a:lnTo>
                    <a:lnTo>
                      <a:pt x="439" y="650"/>
                    </a:lnTo>
                    <a:lnTo>
                      <a:pt x="438" y="654"/>
                    </a:lnTo>
                    <a:lnTo>
                      <a:pt x="438" y="661"/>
                    </a:lnTo>
                    <a:lnTo>
                      <a:pt x="442" y="663"/>
                    </a:lnTo>
                    <a:lnTo>
                      <a:pt x="445" y="666"/>
                    </a:lnTo>
                    <a:lnTo>
                      <a:pt x="455" y="669"/>
                    </a:lnTo>
                    <a:lnTo>
                      <a:pt x="458" y="672"/>
                    </a:lnTo>
                    <a:lnTo>
                      <a:pt x="463" y="686"/>
                    </a:lnTo>
                    <a:lnTo>
                      <a:pt x="463" y="700"/>
                    </a:lnTo>
                    <a:lnTo>
                      <a:pt x="464" y="716"/>
                    </a:lnTo>
                    <a:lnTo>
                      <a:pt x="467" y="724"/>
                    </a:lnTo>
                    <a:lnTo>
                      <a:pt x="474" y="729"/>
                    </a:lnTo>
                    <a:lnTo>
                      <a:pt x="480" y="735"/>
                    </a:lnTo>
                    <a:lnTo>
                      <a:pt x="483" y="743"/>
                    </a:lnTo>
                    <a:lnTo>
                      <a:pt x="477" y="771"/>
                    </a:lnTo>
                    <a:lnTo>
                      <a:pt x="474" y="786"/>
                    </a:lnTo>
                    <a:lnTo>
                      <a:pt x="510" y="799"/>
                    </a:lnTo>
                    <a:lnTo>
                      <a:pt x="516" y="802"/>
                    </a:lnTo>
                    <a:lnTo>
                      <a:pt x="522" y="808"/>
                    </a:lnTo>
                    <a:lnTo>
                      <a:pt x="525" y="810"/>
                    </a:lnTo>
                    <a:lnTo>
                      <a:pt x="528" y="813"/>
                    </a:lnTo>
                    <a:lnTo>
                      <a:pt x="535" y="813"/>
                    </a:lnTo>
                    <a:lnTo>
                      <a:pt x="541" y="810"/>
                    </a:lnTo>
                    <a:lnTo>
                      <a:pt x="546" y="807"/>
                    </a:lnTo>
                    <a:lnTo>
                      <a:pt x="549" y="805"/>
                    </a:lnTo>
                    <a:lnTo>
                      <a:pt x="550" y="807"/>
                    </a:lnTo>
                    <a:lnTo>
                      <a:pt x="550" y="815"/>
                    </a:lnTo>
                    <a:lnTo>
                      <a:pt x="549" y="822"/>
                    </a:lnTo>
                    <a:lnTo>
                      <a:pt x="546" y="835"/>
                    </a:lnTo>
                    <a:lnTo>
                      <a:pt x="544" y="843"/>
                    </a:lnTo>
                    <a:lnTo>
                      <a:pt x="546" y="849"/>
                    </a:lnTo>
                    <a:lnTo>
                      <a:pt x="547" y="858"/>
                    </a:lnTo>
                    <a:lnTo>
                      <a:pt x="549" y="869"/>
                    </a:lnTo>
                    <a:lnTo>
                      <a:pt x="552" y="879"/>
                    </a:lnTo>
                    <a:lnTo>
                      <a:pt x="553" y="886"/>
                    </a:lnTo>
                    <a:lnTo>
                      <a:pt x="552" y="886"/>
                    </a:lnTo>
                    <a:lnTo>
                      <a:pt x="492" y="863"/>
                    </a:lnTo>
                    <a:lnTo>
                      <a:pt x="434" y="836"/>
                    </a:lnTo>
                    <a:lnTo>
                      <a:pt x="381" y="811"/>
                    </a:lnTo>
                    <a:lnTo>
                      <a:pt x="330" y="786"/>
                    </a:lnTo>
                    <a:lnTo>
                      <a:pt x="281" y="760"/>
                    </a:lnTo>
                    <a:lnTo>
                      <a:pt x="237" y="736"/>
                    </a:lnTo>
                    <a:lnTo>
                      <a:pt x="197" y="713"/>
                    </a:lnTo>
                    <a:lnTo>
                      <a:pt x="161" y="691"/>
                    </a:lnTo>
                    <a:lnTo>
                      <a:pt x="129" y="671"/>
                    </a:lnTo>
                    <a:lnTo>
                      <a:pt x="103" y="655"/>
                    </a:lnTo>
                    <a:lnTo>
                      <a:pt x="83" y="641"/>
                    </a:lnTo>
                    <a:lnTo>
                      <a:pt x="67" y="632"/>
                    </a:lnTo>
                    <a:lnTo>
                      <a:pt x="57" y="625"/>
                    </a:lnTo>
                    <a:lnTo>
                      <a:pt x="51" y="622"/>
                    </a:lnTo>
                    <a:lnTo>
                      <a:pt x="48" y="619"/>
                    </a:lnTo>
                    <a:lnTo>
                      <a:pt x="47" y="616"/>
                    </a:lnTo>
                    <a:lnTo>
                      <a:pt x="47" y="610"/>
                    </a:lnTo>
                    <a:lnTo>
                      <a:pt x="48" y="607"/>
                    </a:lnTo>
                    <a:lnTo>
                      <a:pt x="51" y="605"/>
                    </a:lnTo>
                    <a:lnTo>
                      <a:pt x="53" y="604"/>
                    </a:lnTo>
                    <a:lnTo>
                      <a:pt x="56" y="602"/>
                    </a:lnTo>
                    <a:lnTo>
                      <a:pt x="57" y="599"/>
                    </a:lnTo>
                    <a:lnTo>
                      <a:pt x="57" y="596"/>
                    </a:lnTo>
                    <a:lnTo>
                      <a:pt x="56" y="589"/>
                    </a:lnTo>
                    <a:lnTo>
                      <a:pt x="50" y="586"/>
                    </a:lnTo>
                    <a:lnTo>
                      <a:pt x="34" y="586"/>
                    </a:lnTo>
                    <a:lnTo>
                      <a:pt x="26" y="585"/>
                    </a:lnTo>
                    <a:lnTo>
                      <a:pt x="22" y="580"/>
                    </a:lnTo>
                    <a:lnTo>
                      <a:pt x="22" y="575"/>
                    </a:lnTo>
                    <a:lnTo>
                      <a:pt x="18" y="571"/>
                    </a:lnTo>
                    <a:lnTo>
                      <a:pt x="15" y="569"/>
                    </a:lnTo>
                    <a:lnTo>
                      <a:pt x="11" y="566"/>
                    </a:lnTo>
                    <a:lnTo>
                      <a:pt x="7" y="564"/>
                    </a:lnTo>
                    <a:lnTo>
                      <a:pt x="1" y="558"/>
                    </a:lnTo>
                    <a:lnTo>
                      <a:pt x="0" y="554"/>
                    </a:lnTo>
                    <a:lnTo>
                      <a:pt x="0" y="552"/>
                    </a:lnTo>
                    <a:lnTo>
                      <a:pt x="433" y="0"/>
                    </a:lnTo>
                    <a:close/>
                  </a:path>
                </a:pathLst>
              </a:custGeom>
              <a:grpFill/>
              <a:ln w="6350" cmpd="sng">
                <a:solidFill>
                  <a:schemeClr val="bg2"/>
                </a:solidFill>
                <a:round/>
                <a:headEnd/>
                <a:tailEnd/>
              </a:ln>
            </p:spPr>
            <p:txBody>
              <a:bodyPr/>
              <a:lstStyle/>
              <a:p>
                <a:endParaRPr lang="en-US"/>
              </a:p>
            </p:txBody>
          </p:sp>
          <p:sp>
            <p:nvSpPr>
              <p:cNvPr id="66" name="Freeform 65"/>
              <p:cNvSpPr>
                <a:spLocks/>
              </p:cNvSpPr>
              <p:nvPr/>
            </p:nvSpPr>
            <p:spPr bwMode="gray">
              <a:xfrm>
                <a:off x="3452812" y="2471738"/>
                <a:ext cx="109537" cy="196850"/>
              </a:xfrm>
              <a:custGeom>
                <a:avLst/>
                <a:gdLst/>
                <a:ahLst/>
                <a:cxnLst>
                  <a:cxn ang="0">
                    <a:pos x="26" y="0"/>
                  </a:cxn>
                  <a:cxn ang="0">
                    <a:pos x="56" y="9"/>
                  </a:cxn>
                  <a:cxn ang="0">
                    <a:pos x="69" y="31"/>
                  </a:cxn>
                  <a:cxn ang="0">
                    <a:pos x="75" y="59"/>
                  </a:cxn>
                  <a:cxn ang="0">
                    <a:pos x="87" y="86"/>
                  </a:cxn>
                  <a:cxn ang="0">
                    <a:pos x="97" y="112"/>
                  </a:cxn>
                  <a:cxn ang="0">
                    <a:pos x="106" y="142"/>
                  </a:cxn>
                  <a:cxn ang="0">
                    <a:pos x="125" y="172"/>
                  </a:cxn>
                  <a:cxn ang="0">
                    <a:pos x="130" y="178"/>
                  </a:cxn>
                  <a:cxn ang="0">
                    <a:pos x="138" y="184"/>
                  </a:cxn>
                  <a:cxn ang="0">
                    <a:pos x="136" y="206"/>
                  </a:cxn>
                  <a:cxn ang="0">
                    <a:pos x="133" y="228"/>
                  </a:cxn>
                  <a:cxn ang="0">
                    <a:pos x="127" y="234"/>
                  </a:cxn>
                  <a:cxn ang="0">
                    <a:pos x="120" y="245"/>
                  </a:cxn>
                  <a:cxn ang="0">
                    <a:pos x="112" y="248"/>
                  </a:cxn>
                  <a:cxn ang="0">
                    <a:pos x="106" y="237"/>
                  </a:cxn>
                  <a:cxn ang="0">
                    <a:pos x="108" y="170"/>
                  </a:cxn>
                  <a:cxn ang="0">
                    <a:pos x="109" y="162"/>
                  </a:cxn>
                  <a:cxn ang="0">
                    <a:pos x="108" y="153"/>
                  </a:cxn>
                  <a:cxn ang="0">
                    <a:pos x="100" y="156"/>
                  </a:cxn>
                  <a:cxn ang="0">
                    <a:pos x="94" y="165"/>
                  </a:cxn>
                  <a:cxn ang="0">
                    <a:pos x="91" y="167"/>
                  </a:cxn>
                  <a:cxn ang="0">
                    <a:pos x="87" y="151"/>
                  </a:cxn>
                  <a:cxn ang="0">
                    <a:pos x="86" y="133"/>
                  </a:cxn>
                  <a:cxn ang="0">
                    <a:pos x="78" y="139"/>
                  </a:cxn>
                  <a:cxn ang="0">
                    <a:pos x="64" y="142"/>
                  </a:cxn>
                  <a:cxn ang="0">
                    <a:pos x="56" y="136"/>
                  </a:cxn>
                  <a:cxn ang="0">
                    <a:pos x="55" y="129"/>
                  </a:cxn>
                  <a:cxn ang="0">
                    <a:pos x="48" y="114"/>
                  </a:cxn>
                  <a:cxn ang="0">
                    <a:pos x="28" y="86"/>
                  </a:cxn>
                  <a:cxn ang="0">
                    <a:pos x="17" y="67"/>
                  </a:cxn>
                  <a:cxn ang="0">
                    <a:pos x="23" y="65"/>
                  </a:cxn>
                  <a:cxn ang="0">
                    <a:pos x="31" y="59"/>
                  </a:cxn>
                  <a:cxn ang="0">
                    <a:pos x="23" y="54"/>
                  </a:cxn>
                  <a:cxn ang="0">
                    <a:pos x="1" y="51"/>
                  </a:cxn>
                  <a:cxn ang="0">
                    <a:pos x="3" y="36"/>
                  </a:cxn>
                  <a:cxn ang="0">
                    <a:pos x="11" y="20"/>
                  </a:cxn>
                  <a:cxn ang="0">
                    <a:pos x="9" y="0"/>
                  </a:cxn>
                </a:cxnLst>
                <a:rect l="0" t="0" r="r" b="b"/>
                <a:pathLst>
                  <a:path w="138" h="248">
                    <a:moveTo>
                      <a:pt x="9" y="0"/>
                    </a:moveTo>
                    <a:lnTo>
                      <a:pt x="26" y="0"/>
                    </a:lnTo>
                    <a:lnTo>
                      <a:pt x="44" y="3"/>
                    </a:lnTo>
                    <a:lnTo>
                      <a:pt x="56" y="9"/>
                    </a:lnTo>
                    <a:lnTo>
                      <a:pt x="64" y="18"/>
                    </a:lnTo>
                    <a:lnTo>
                      <a:pt x="69" y="31"/>
                    </a:lnTo>
                    <a:lnTo>
                      <a:pt x="72" y="43"/>
                    </a:lnTo>
                    <a:lnTo>
                      <a:pt x="75" y="59"/>
                    </a:lnTo>
                    <a:lnTo>
                      <a:pt x="80" y="73"/>
                    </a:lnTo>
                    <a:lnTo>
                      <a:pt x="87" y="86"/>
                    </a:lnTo>
                    <a:lnTo>
                      <a:pt x="94" y="97"/>
                    </a:lnTo>
                    <a:lnTo>
                      <a:pt x="97" y="112"/>
                    </a:lnTo>
                    <a:lnTo>
                      <a:pt x="100" y="126"/>
                    </a:lnTo>
                    <a:lnTo>
                      <a:pt x="106" y="142"/>
                    </a:lnTo>
                    <a:lnTo>
                      <a:pt x="116" y="158"/>
                    </a:lnTo>
                    <a:lnTo>
                      <a:pt x="125" y="172"/>
                    </a:lnTo>
                    <a:lnTo>
                      <a:pt x="128" y="175"/>
                    </a:lnTo>
                    <a:lnTo>
                      <a:pt x="130" y="178"/>
                    </a:lnTo>
                    <a:lnTo>
                      <a:pt x="136" y="181"/>
                    </a:lnTo>
                    <a:lnTo>
                      <a:pt x="138" y="184"/>
                    </a:lnTo>
                    <a:lnTo>
                      <a:pt x="138" y="195"/>
                    </a:lnTo>
                    <a:lnTo>
                      <a:pt x="136" y="206"/>
                    </a:lnTo>
                    <a:lnTo>
                      <a:pt x="133" y="218"/>
                    </a:lnTo>
                    <a:lnTo>
                      <a:pt x="133" y="228"/>
                    </a:lnTo>
                    <a:lnTo>
                      <a:pt x="127" y="228"/>
                    </a:lnTo>
                    <a:lnTo>
                      <a:pt x="127" y="234"/>
                    </a:lnTo>
                    <a:lnTo>
                      <a:pt x="123" y="243"/>
                    </a:lnTo>
                    <a:lnTo>
                      <a:pt x="120" y="245"/>
                    </a:lnTo>
                    <a:lnTo>
                      <a:pt x="117" y="248"/>
                    </a:lnTo>
                    <a:lnTo>
                      <a:pt x="112" y="248"/>
                    </a:lnTo>
                    <a:lnTo>
                      <a:pt x="108" y="245"/>
                    </a:lnTo>
                    <a:lnTo>
                      <a:pt x="106" y="237"/>
                    </a:lnTo>
                    <a:lnTo>
                      <a:pt x="106" y="173"/>
                    </a:lnTo>
                    <a:lnTo>
                      <a:pt x="108" y="170"/>
                    </a:lnTo>
                    <a:lnTo>
                      <a:pt x="108" y="165"/>
                    </a:lnTo>
                    <a:lnTo>
                      <a:pt x="109" y="162"/>
                    </a:lnTo>
                    <a:lnTo>
                      <a:pt x="109" y="156"/>
                    </a:lnTo>
                    <a:lnTo>
                      <a:pt x="108" y="153"/>
                    </a:lnTo>
                    <a:lnTo>
                      <a:pt x="106" y="153"/>
                    </a:lnTo>
                    <a:lnTo>
                      <a:pt x="100" y="156"/>
                    </a:lnTo>
                    <a:lnTo>
                      <a:pt x="97" y="159"/>
                    </a:lnTo>
                    <a:lnTo>
                      <a:pt x="94" y="165"/>
                    </a:lnTo>
                    <a:lnTo>
                      <a:pt x="94" y="168"/>
                    </a:lnTo>
                    <a:lnTo>
                      <a:pt x="91" y="167"/>
                    </a:lnTo>
                    <a:lnTo>
                      <a:pt x="87" y="161"/>
                    </a:lnTo>
                    <a:lnTo>
                      <a:pt x="87" y="151"/>
                    </a:lnTo>
                    <a:lnTo>
                      <a:pt x="89" y="142"/>
                    </a:lnTo>
                    <a:lnTo>
                      <a:pt x="86" y="133"/>
                    </a:lnTo>
                    <a:lnTo>
                      <a:pt x="81" y="136"/>
                    </a:lnTo>
                    <a:lnTo>
                      <a:pt x="78" y="139"/>
                    </a:lnTo>
                    <a:lnTo>
                      <a:pt x="69" y="142"/>
                    </a:lnTo>
                    <a:lnTo>
                      <a:pt x="64" y="142"/>
                    </a:lnTo>
                    <a:lnTo>
                      <a:pt x="61" y="140"/>
                    </a:lnTo>
                    <a:lnTo>
                      <a:pt x="56" y="136"/>
                    </a:lnTo>
                    <a:lnTo>
                      <a:pt x="56" y="133"/>
                    </a:lnTo>
                    <a:lnTo>
                      <a:pt x="55" y="129"/>
                    </a:lnTo>
                    <a:lnTo>
                      <a:pt x="55" y="126"/>
                    </a:lnTo>
                    <a:lnTo>
                      <a:pt x="48" y="114"/>
                    </a:lnTo>
                    <a:lnTo>
                      <a:pt x="39" y="100"/>
                    </a:lnTo>
                    <a:lnTo>
                      <a:pt x="28" y="86"/>
                    </a:lnTo>
                    <a:lnTo>
                      <a:pt x="17" y="76"/>
                    </a:lnTo>
                    <a:lnTo>
                      <a:pt x="17" y="67"/>
                    </a:lnTo>
                    <a:lnTo>
                      <a:pt x="22" y="67"/>
                    </a:lnTo>
                    <a:lnTo>
                      <a:pt x="23" y="65"/>
                    </a:lnTo>
                    <a:lnTo>
                      <a:pt x="26" y="64"/>
                    </a:lnTo>
                    <a:lnTo>
                      <a:pt x="31" y="59"/>
                    </a:lnTo>
                    <a:lnTo>
                      <a:pt x="33" y="56"/>
                    </a:lnTo>
                    <a:lnTo>
                      <a:pt x="23" y="54"/>
                    </a:lnTo>
                    <a:lnTo>
                      <a:pt x="8" y="54"/>
                    </a:lnTo>
                    <a:lnTo>
                      <a:pt x="1" y="51"/>
                    </a:lnTo>
                    <a:lnTo>
                      <a:pt x="0" y="45"/>
                    </a:lnTo>
                    <a:lnTo>
                      <a:pt x="3" y="36"/>
                    </a:lnTo>
                    <a:lnTo>
                      <a:pt x="8" y="28"/>
                    </a:lnTo>
                    <a:lnTo>
                      <a:pt x="11" y="20"/>
                    </a:lnTo>
                    <a:lnTo>
                      <a:pt x="9" y="11"/>
                    </a:lnTo>
                    <a:lnTo>
                      <a:pt x="9" y="0"/>
                    </a:lnTo>
                    <a:close/>
                  </a:path>
                </a:pathLst>
              </a:custGeom>
              <a:grpFill/>
              <a:ln w="6350" cmpd="sng">
                <a:solidFill>
                  <a:schemeClr val="bg2"/>
                </a:solidFill>
                <a:round/>
                <a:headEnd/>
                <a:tailEnd/>
              </a:ln>
            </p:spPr>
            <p:txBody>
              <a:bodyPr/>
              <a:lstStyle/>
              <a:p>
                <a:endParaRPr lang="en-US"/>
              </a:p>
            </p:txBody>
          </p:sp>
          <p:sp>
            <p:nvSpPr>
              <p:cNvPr id="67" name="Freeform 66"/>
              <p:cNvSpPr>
                <a:spLocks/>
              </p:cNvSpPr>
              <p:nvPr/>
            </p:nvSpPr>
            <p:spPr bwMode="gray">
              <a:xfrm>
                <a:off x="3389312" y="2514600"/>
                <a:ext cx="117475" cy="168275"/>
              </a:xfrm>
              <a:custGeom>
                <a:avLst/>
                <a:gdLst/>
                <a:ahLst/>
                <a:cxnLst>
                  <a:cxn ang="0">
                    <a:pos x="30" y="0"/>
                  </a:cxn>
                  <a:cxn ang="0">
                    <a:pos x="47" y="8"/>
                  </a:cxn>
                  <a:cxn ang="0">
                    <a:pos x="50" y="55"/>
                  </a:cxn>
                  <a:cxn ang="0">
                    <a:pos x="55" y="58"/>
                  </a:cxn>
                  <a:cxn ang="0">
                    <a:pos x="69" y="68"/>
                  </a:cxn>
                  <a:cxn ang="0">
                    <a:pos x="64" y="86"/>
                  </a:cxn>
                  <a:cxn ang="0">
                    <a:pos x="67" y="96"/>
                  </a:cxn>
                  <a:cxn ang="0">
                    <a:pos x="83" y="99"/>
                  </a:cxn>
                  <a:cxn ang="0">
                    <a:pos x="99" y="102"/>
                  </a:cxn>
                  <a:cxn ang="0">
                    <a:pos x="116" y="139"/>
                  </a:cxn>
                  <a:cxn ang="0">
                    <a:pos x="110" y="150"/>
                  </a:cxn>
                  <a:cxn ang="0">
                    <a:pos x="122" y="169"/>
                  </a:cxn>
                  <a:cxn ang="0">
                    <a:pos x="144" y="188"/>
                  </a:cxn>
                  <a:cxn ang="0">
                    <a:pos x="146" y="199"/>
                  </a:cxn>
                  <a:cxn ang="0">
                    <a:pos x="135" y="211"/>
                  </a:cxn>
                  <a:cxn ang="0">
                    <a:pos x="125" y="213"/>
                  </a:cxn>
                  <a:cxn ang="0">
                    <a:pos x="121" y="210"/>
                  </a:cxn>
                  <a:cxn ang="0">
                    <a:pos x="119" y="194"/>
                  </a:cxn>
                  <a:cxn ang="0">
                    <a:pos x="111" y="174"/>
                  </a:cxn>
                  <a:cxn ang="0">
                    <a:pos x="105" y="158"/>
                  </a:cxn>
                  <a:cxn ang="0">
                    <a:pos x="91" y="127"/>
                  </a:cxn>
                  <a:cxn ang="0">
                    <a:pos x="80" y="111"/>
                  </a:cxn>
                  <a:cxn ang="0">
                    <a:pos x="60" y="108"/>
                  </a:cxn>
                  <a:cxn ang="0">
                    <a:pos x="44" y="99"/>
                  </a:cxn>
                  <a:cxn ang="0">
                    <a:pos x="42" y="85"/>
                  </a:cxn>
                  <a:cxn ang="0">
                    <a:pos x="47" y="79"/>
                  </a:cxn>
                  <a:cxn ang="0">
                    <a:pos x="49" y="72"/>
                  </a:cxn>
                  <a:cxn ang="0">
                    <a:pos x="42" y="58"/>
                  </a:cxn>
                  <a:cxn ang="0">
                    <a:pos x="34" y="46"/>
                  </a:cxn>
                  <a:cxn ang="0">
                    <a:pos x="30" y="10"/>
                  </a:cxn>
                  <a:cxn ang="0">
                    <a:pos x="25" y="13"/>
                  </a:cxn>
                  <a:cxn ang="0">
                    <a:pos x="22" y="18"/>
                  </a:cxn>
                  <a:cxn ang="0">
                    <a:pos x="19" y="22"/>
                  </a:cxn>
                  <a:cxn ang="0">
                    <a:pos x="9" y="19"/>
                  </a:cxn>
                  <a:cxn ang="0">
                    <a:pos x="5" y="11"/>
                  </a:cxn>
                  <a:cxn ang="0">
                    <a:pos x="0" y="0"/>
                  </a:cxn>
                </a:cxnLst>
                <a:rect l="0" t="0" r="r" b="b"/>
                <a:pathLst>
                  <a:path w="147" h="213">
                    <a:moveTo>
                      <a:pt x="0" y="0"/>
                    </a:moveTo>
                    <a:lnTo>
                      <a:pt x="30" y="0"/>
                    </a:lnTo>
                    <a:lnTo>
                      <a:pt x="39" y="3"/>
                    </a:lnTo>
                    <a:lnTo>
                      <a:pt x="47" y="8"/>
                    </a:lnTo>
                    <a:lnTo>
                      <a:pt x="50" y="16"/>
                    </a:lnTo>
                    <a:lnTo>
                      <a:pt x="50" y="55"/>
                    </a:lnTo>
                    <a:lnTo>
                      <a:pt x="53" y="57"/>
                    </a:lnTo>
                    <a:lnTo>
                      <a:pt x="55" y="58"/>
                    </a:lnTo>
                    <a:lnTo>
                      <a:pt x="64" y="63"/>
                    </a:lnTo>
                    <a:lnTo>
                      <a:pt x="69" y="68"/>
                    </a:lnTo>
                    <a:lnTo>
                      <a:pt x="69" y="77"/>
                    </a:lnTo>
                    <a:lnTo>
                      <a:pt x="64" y="86"/>
                    </a:lnTo>
                    <a:lnTo>
                      <a:pt x="64" y="89"/>
                    </a:lnTo>
                    <a:lnTo>
                      <a:pt x="67" y="96"/>
                    </a:lnTo>
                    <a:lnTo>
                      <a:pt x="74" y="97"/>
                    </a:lnTo>
                    <a:lnTo>
                      <a:pt x="83" y="99"/>
                    </a:lnTo>
                    <a:lnTo>
                      <a:pt x="92" y="99"/>
                    </a:lnTo>
                    <a:lnTo>
                      <a:pt x="99" y="102"/>
                    </a:lnTo>
                    <a:lnTo>
                      <a:pt x="116" y="136"/>
                    </a:lnTo>
                    <a:lnTo>
                      <a:pt x="116" y="139"/>
                    </a:lnTo>
                    <a:lnTo>
                      <a:pt x="110" y="146"/>
                    </a:lnTo>
                    <a:lnTo>
                      <a:pt x="110" y="150"/>
                    </a:lnTo>
                    <a:lnTo>
                      <a:pt x="113" y="160"/>
                    </a:lnTo>
                    <a:lnTo>
                      <a:pt x="122" y="169"/>
                    </a:lnTo>
                    <a:lnTo>
                      <a:pt x="135" y="179"/>
                    </a:lnTo>
                    <a:lnTo>
                      <a:pt x="144" y="188"/>
                    </a:lnTo>
                    <a:lnTo>
                      <a:pt x="147" y="197"/>
                    </a:lnTo>
                    <a:lnTo>
                      <a:pt x="146" y="199"/>
                    </a:lnTo>
                    <a:lnTo>
                      <a:pt x="144" y="202"/>
                    </a:lnTo>
                    <a:lnTo>
                      <a:pt x="135" y="211"/>
                    </a:lnTo>
                    <a:lnTo>
                      <a:pt x="131" y="213"/>
                    </a:lnTo>
                    <a:lnTo>
                      <a:pt x="125" y="213"/>
                    </a:lnTo>
                    <a:lnTo>
                      <a:pt x="122" y="211"/>
                    </a:lnTo>
                    <a:lnTo>
                      <a:pt x="121" y="210"/>
                    </a:lnTo>
                    <a:lnTo>
                      <a:pt x="119" y="207"/>
                    </a:lnTo>
                    <a:lnTo>
                      <a:pt x="119" y="194"/>
                    </a:lnTo>
                    <a:lnTo>
                      <a:pt x="116" y="183"/>
                    </a:lnTo>
                    <a:lnTo>
                      <a:pt x="111" y="174"/>
                    </a:lnTo>
                    <a:lnTo>
                      <a:pt x="105" y="164"/>
                    </a:lnTo>
                    <a:lnTo>
                      <a:pt x="105" y="158"/>
                    </a:lnTo>
                    <a:lnTo>
                      <a:pt x="100" y="149"/>
                    </a:lnTo>
                    <a:lnTo>
                      <a:pt x="91" y="127"/>
                    </a:lnTo>
                    <a:lnTo>
                      <a:pt x="89" y="111"/>
                    </a:lnTo>
                    <a:lnTo>
                      <a:pt x="80" y="111"/>
                    </a:lnTo>
                    <a:lnTo>
                      <a:pt x="69" y="110"/>
                    </a:lnTo>
                    <a:lnTo>
                      <a:pt x="60" y="108"/>
                    </a:lnTo>
                    <a:lnTo>
                      <a:pt x="50" y="105"/>
                    </a:lnTo>
                    <a:lnTo>
                      <a:pt x="44" y="99"/>
                    </a:lnTo>
                    <a:lnTo>
                      <a:pt x="42" y="89"/>
                    </a:lnTo>
                    <a:lnTo>
                      <a:pt x="42" y="85"/>
                    </a:lnTo>
                    <a:lnTo>
                      <a:pt x="44" y="82"/>
                    </a:lnTo>
                    <a:lnTo>
                      <a:pt x="47" y="79"/>
                    </a:lnTo>
                    <a:lnTo>
                      <a:pt x="49" y="75"/>
                    </a:lnTo>
                    <a:lnTo>
                      <a:pt x="49" y="72"/>
                    </a:lnTo>
                    <a:lnTo>
                      <a:pt x="47" y="64"/>
                    </a:lnTo>
                    <a:lnTo>
                      <a:pt x="42" y="58"/>
                    </a:lnTo>
                    <a:lnTo>
                      <a:pt x="36" y="52"/>
                    </a:lnTo>
                    <a:lnTo>
                      <a:pt x="34" y="46"/>
                    </a:lnTo>
                    <a:lnTo>
                      <a:pt x="33" y="27"/>
                    </a:lnTo>
                    <a:lnTo>
                      <a:pt x="30" y="10"/>
                    </a:lnTo>
                    <a:lnTo>
                      <a:pt x="27" y="11"/>
                    </a:lnTo>
                    <a:lnTo>
                      <a:pt x="25" y="13"/>
                    </a:lnTo>
                    <a:lnTo>
                      <a:pt x="24" y="16"/>
                    </a:lnTo>
                    <a:lnTo>
                      <a:pt x="22" y="18"/>
                    </a:lnTo>
                    <a:lnTo>
                      <a:pt x="20" y="21"/>
                    </a:lnTo>
                    <a:lnTo>
                      <a:pt x="19" y="22"/>
                    </a:lnTo>
                    <a:lnTo>
                      <a:pt x="16" y="22"/>
                    </a:lnTo>
                    <a:lnTo>
                      <a:pt x="9" y="19"/>
                    </a:lnTo>
                    <a:lnTo>
                      <a:pt x="8" y="14"/>
                    </a:lnTo>
                    <a:lnTo>
                      <a:pt x="5" y="11"/>
                    </a:lnTo>
                    <a:lnTo>
                      <a:pt x="3" y="7"/>
                    </a:lnTo>
                    <a:lnTo>
                      <a:pt x="0" y="0"/>
                    </a:lnTo>
                    <a:close/>
                  </a:path>
                </a:pathLst>
              </a:custGeom>
              <a:grpFill/>
              <a:ln w="6350" cmpd="sng">
                <a:solidFill>
                  <a:schemeClr val="bg2"/>
                </a:solidFill>
                <a:round/>
                <a:headEnd/>
                <a:tailEnd/>
              </a:ln>
            </p:spPr>
            <p:txBody>
              <a:bodyPr/>
              <a:lstStyle/>
              <a:p>
                <a:endParaRPr lang="en-US"/>
              </a:p>
            </p:txBody>
          </p:sp>
          <p:sp>
            <p:nvSpPr>
              <p:cNvPr id="68" name="Freeform 67"/>
              <p:cNvSpPr>
                <a:spLocks/>
              </p:cNvSpPr>
              <p:nvPr/>
            </p:nvSpPr>
            <p:spPr bwMode="gray">
              <a:xfrm>
                <a:off x="3090862" y="2120900"/>
                <a:ext cx="139700" cy="50800"/>
              </a:xfrm>
              <a:custGeom>
                <a:avLst/>
                <a:gdLst/>
                <a:ahLst/>
                <a:cxnLst>
                  <a:cxn ang="0">
                    <a:pos x="75" y="0"/>
                  </a:cxn>
                  <a:cxn ang="0">
                    <a:pos x="81" y="0"/>
                  </a:cxn>
                  <a:cxn ang="0">
                    <a:pos x="86" y="3"/>
                  </a:cxn>
                  <a:cxn ang="0">
                    <a:pos x="89" y="7"/>
                  </a:cxn>
                  <a:cxn ang="0">
                    <a:pos x="92" y="11"/>
                  </a:cxn>
                  <a:cxn ang="0">
                    <a:pos x="94" y="16"/>
                  </a:cxn>
                  <a:cxn ang="0">
                    <a:pos x="94" y="21"/>
                  </a:cxn>
                  <a:cxn ang="0">
                    <a:pos x="101" y="21"/>
                  </a:cxn>
                  <a:cxn ang="0">
                    <a:pos x="103" y="18"/>
                  </a:cxn>
                  <a:cxn ang="0">
                    <a:pos x="104" y="16"/>
                  </a:cxn>
                  <a:cxn ang="0">
                    <a:pos x="111" y="16"/>
                  </a:cxn>
                  <a:cxn ang="0">
                    <a:pos x="128" y="18"/>
                  </a:cxn>
                  <a:cxn ang="0">
                    <a:pos x="144" y="22"/>
                  </a:cxn>
                  <a:cxn ang="0">
                    <a:pos x="159" y="28"/>
                  </a:cxn>
                  <a:cxn ang="0">
                    <a:pos x="175" y="33"/>
                  </a:cxn>
                  <a:cxn ang="0">
                    <a:pos x="137" y="33"/>
                  </a:cxn>
                  <a:cxn ang="0">
                    <a:pos x="128" y="35"/>
                  </a:cxn>
                  <a:cxn ang="0">
                    <a:pos x="117" y="39"/>
                  </a:cxn>
                  <a:cxn ang="0">
                    <a:pos x="101" y="41"/>
                  </a:cxn>
                  <a:cxn ang="0">
                    <a:pos x="86" y="39"/>
                  </a:cxn>
                  <a:cxn ang="0">
                    <a:pos x="72" y="38"/>
                  </a:cxn>
                  <a:cxn ang="0">
                    <a:pos x="47" y="43"/>
                  </a:cxn>
                  <a:cxn ang="0">
                    <a:pos x="26" y="53"/>
                  </a:cxn>
                  <a:cxn ang="0">
                    <a:pos x="31" y="63"/>
                  </a:cxn>
                  <a:cxn ang="0">
                    <a:pos x="31" y="66"/>
                  </a:cxn>
                  <a:cxn ang="0">
                    <a:pos x="9" y="66"/>
                  </a:cxn>
                  <a:cxn ang="0">
                    <a:pos x="6" y="64"/>
                  </a:cxn>
                  <a:cxn ang="0">
                    <a:pos x="3" y="64"/>
                  </a:cxn>
                  <a:cxn ang="0">
                    <a:pos x="0" y="61"/>
                  </a:cxn>
                  <a:cxn ang="0">
                    <a:pos x="0" y="58"/>
                  </a:cxn>
                  <a:cxn ang="0">
                    <a:pos x="3" y="52"/>
                  </a:cxn>
                  <a:cxn ang="0">
                    <a:pos x="11" y="46"/>
                  </a:cxn>
                  <a:cxn ang="0">
                    <a:pos x="22" y="39"/>
                  </a:cxn>
                  <a:cxn ang="0">
                    <a:pos x="31" y="33"/>
                  </a:cxn>
                  <a:cxn ang="0">
                    <a:pos x="37" y="28"/>
                  </a:cxn>
                  <a:cxn ang="0">
                    <a:pos x="54" y="11"/>
                  </a:cxn>
                  <a:cxn ang="0">
                    <a:pos x="64" y="3"/>
                  </a:cxn>
                  <a:cxn ang="0">
                    <a:pos x="75" y="0"/>
                  </a:cxn>
                </a:cxnLst>
                <a:rect l="0" t="0" r="r" b="b"/>
                <a:pathLst>
                  <a:path w="175" h="66">
                    <a:moveTo>
                      <a:pt x="75" y="0"/>
                    </a:moveTo>
                    <a:lnTo>
                      <a:pt x="81" y="0"/>
                    </a:lnTo>
                    <a:lnTo>
                      <a:pt x="86" y="3"/>
                    </a:lnTo>
                    <a:lnTo>
                      <a:pt x="89" y="7"/>
                    </a:lnTo>
                    <a:lnTo>
                      <a:pt x="92" y="11"/>
                    </a:lnTo>
                    <a:lnTo>
                      <a:pt x="94" y="16"/>
                    </a:lnTo>
                    <a:lnTo>
                      <a:pt x="94" y="21"/>
                    </a:lnTo>
                    <a:lnTo>
                      <a:pt x="101" y="21"/>
                    </a:lnTo>
                    <a:lnTo>
                      <a:pt x="103" y="18"/>
                    </a:lnTo>
                    <a:lnTo>
                      <a:pt x="104" y="16"/>
                    </a:lnTo>
                    <a:lnTo>
                      <a:pt x="111" y="16"/>
                    </a:lnTo>
                    <a:lnTo>
                      <a:pt x="128" y="18"/>
                    </a:lnTo>
                    <a:lnTo>
                      <a:pt x="144" y="22"/>
                    </a:lnTo>
                    <a:lnTo>
                      <a:pt x="159" y="28"/>
                    </a:lnTo>
                    <a:lnTo>
                      <a:pt x="175" y="33"/>
                    </a:lnTo>
                    <a:lnTo>
                      <a:pt x="137" y="33"/>
                    </a:lnTo>
                    <a:lnTo>
                      <a:pt x="128" y="35"/>
                    </a:lnTo>
                    <a:lnTo>
                      <a:pt x="117" y="39"/>
                    </a:lnTo>
                    <a:lnTo>
                      <a:pt x="101" y="41"/>
                    </a:lnTo>
                    <a:lnTo>
                      <a:pt x="86" y="39"/>
                    </a:lnTo>
                    <a:lnTo>
                      <a:pt x="72" y="38"/>
                    </a:lnTo>
                    <a:lnTo>
                      <a:pt x="47" y="43"/>
                    </a:lnTo>
                    <a:lnTo>
                      <a:pt x="26" y="53"/>
                    </a:lnTo>
                    <a:lnTo>
                      <a:pt x="31" y="63"/>
                    </a:lnTo>
                    <a:lnTo>
                      <a:pt x="31" y="66"/>
                    </a:lnTo>
                    <a:lnTo>
                      <a:pt x="9" y="66"/>
                    </a:lnTo>
                    <a:lnTo>
                      <a:pt x="6" y="64"/>
                    </a:lnTo>
                    <a:lnTo>
                      <a:pt x="3" y="64"/>
                    </a:lnTo>
                    <a:lnTo>
                      <a:pt x="0" y="61"/>
                    </a:lnTo>
                    <a:lnTo>
                      <a:pt x="0" y="58"/>
                    </a:lnTo>
                    <a:lnTo>
                      <a:pt x="3" y="52"/>
                    </a:lnTo>
                    <a:lnTo>
                      <a:pt x="11" y="46"/>
                    </a:lnTo>
                    <a:lnTo>
                      <a:pt x="22" y="39"/>
                    </a:lnTo>
                    <a:lnTo>
                      <a:pt x="31" y="33"/>
                    </a:lnTo>
                    <a:lnTo>
                      <a:pt x="37" y="28"/>
                    </a:lnTo>
                    <a:lnTo>
                      <a:pt x="54" y="11"/>
                    </a:lnTo>
                    <a:lnTo>
                      <a:pt x="64" y="3"/>
                    </a:lnTo>
                    <a:lnTo>
                      <a:pt x="75" y="0"/>
                    </a:lnTo>
                    <a:close/>
                  </a:path>
                </a:pathLst>
              </a:custGeom>
              <a:grpFill/>
              <a:ln w="6350" cmpd="sng">
                <a:solidFill>
                  <a:schemeClr val="bg2"/>
                </a:solidFill>
                <a:round/>
                <a:headEnd/>
                <a:tailEnd/>
              </a:ln>
            </p:spPr>
            <p:txBody>
              <a:bodyPr/>
              <a:lstStyle/>
              <a:p>
                <a:endParaRPr lang="en-US"/>
              </a:p>
            </p:txBody>
          </p:sp>
          <p:sp>
            <p:nvSpPr>
              <p:cNvPr id="69" name="Freeform 68"/>
              <p:cNvSpPr>
                <a:spLocks/>
              </p:cNvSpPr>
              <p:nvPr/>
            </p:nvSpPr>
            <p:spPr bwMode="gray">
              <a:xfrm>
                <a:off x="2944812" y="1895475"/>
                <a:ext cx="238125" cy="128587"/>
              </a:xfrm>
              <a:custGeom>
                <a:avLst/>
                <a:gdLst/>
                <a:ahLst/>
                <a:cxnLst>
                  <a:cxn ang="0">
                    <a:pos x="77" y="4"/>
                  </a:cxn>
                  <a:cxn ang="0">
                    <a:pos x="78" y="11"/>
                  </a:cxn>
                  <a:cxn ang="0">
                    <a:pos x="80" y="19"/>
                  </a:cxn>
                  <a:cxn ang="0">
                    <a:pos x="94" y="35"/>
                  </a:cxn>
                  <a:cxn ang="0">
                    <a:pos x="127" y="58"/>
                  </a:cxn>
                  <a:cxn ang="0">
                    <a:pos x="150" y="80"/>
                  </a:cxn>
                  <a:cxn ang="0">
                    <a:pos x="178" y="88"/>
                  </a:cxn>
                  <a:cxn ang="0">
                    <a:pos x="205" y="79"/>
                  </a:cxn>
                  <a:cxn ang="0">
                    <a:pos x="221" y="58"/>
                  </a:cxn>
                  <a:cxn ang="0">
                    <a:pos x="241" y="43"/>
                  </a:cxn>
                  <a:cxn ang="0">
                    <a:pos x="271" y="41"/>
                  </a:cxn>
                  <a:cxn ang="0">
                    <a:pos x="300" y="55"/>
                  </a:cxn>
                  <a:cxn ang="0">
                    <a:pos x="288" y="60"/>
                  </a:cxn>
                  <a:cxn ang="0">
                    <a:pos x="264" y="50"/>
                  </a:cxn>
                  <a:cxn ang="0">
                    <a:pos x="236" y="50"/>
                  </a:cxn>
                  <a:cxn ang="0">
                    <a:pos x="222" y="63"/>
                  </a:cxn>
                  <a:cxn ang="0">
                    <a:pos x="243" y="57"/>
                  </a:cxn>
                  <a:cxn ang="0">
                    <a:pos x="261" y="55"/>
                  </a:cxn>
                  <a:cxn ang="0">
                    <a:pos x="274" y="60"/>
                  </a:cxn>
                  <a:cxn ang="0">
                    <a:pos x="275" y="68"/>
                  </a:cxn>
                  <a:cxn ang="0">
                    <a:pos x="268" y="69"/>
                  </a:cxn>
                  <a:cxn ang="0">
                    <a:pos x="260" y="69"/>
                  </a:cxn>
                  <a:cxn ang="0">
                    <a:pos x="239" y="75"/>
                  </a:cxn>
                  <a:cxn ang="0">
                    <a:pos x="210" y="94"/>
                  </a:cxn>
                  <a:cxn ang="0">
                    <a:pos x="189" y="119"/>
                  </a:cxn>
                  <a:cxn ang="0">
                    <a:pos x="161" y="141"/>
                  </a:cxn>
                  <a:cxn ang="0">
                    <a:pos x="142" y="144"/>
                  </a:cxn>
                  <a:cxn ang="0">
                    <a:pos x="128" y="141"/>
                  </a:cxn>
                  <a:cxn ang="0">
                    <a:pos x="125" y="160"/>
                  </a:cxn>
                  <a:cxn ang="0">
                    <a:pos x="121" y="161"/>
                  </a:cxn>
                  <a:cxn ang="0">
                    <a:pos x="114" y="160"/>
                  </a:cxn>
                  <a:cxn ang="0">
                    <a:pos x="83" y="158"/>
                  </a:cxn>
                  <a:cxn ang="0">
                    <a:pos x="47" y="150"/>
                  </a:cxn>
                  <a:cxn ang="0">
                    <a:pos x="24" y="133"/>
                  </a:cxn>
                  <a:cxn ang="0">
                    <a:pos x="16" y="127"/>
                  </a:cxn>
                  <a:cxn ang="0">
                    <a:pos x="8" y="124"/>
                  </a:cxn>
                  <a:cxn ang="0">
                    <a:pos x="0" y="113"/>
                  </a:cxn>
                  <a:cxn ang="0">
                    <a:pos x="9" y="118"/>
                  </a:cxn>
                  <a:cxn ang="0">
                    <a:pos x="16" y="119"/>
                  </a:cxn>
                  <a:cxn ang="0">
                    <a:pos x="20" y="116"/>
                  </a:cxn>
                  <a:cxn ang="0">
                    <a:pos x="25" y="110"/>
                  </a:cxn>
                  <a:cxn ang="0">
                    <a:pos x="39" y="121"/>
                  </a:cxn>
                  <a:cxn ang="0">
                    <a:pos x="50" y="124"/>
                  </a:cxn>
                  <a:cxn ang="0">
                    <a:pos x="52" y="121"/>
                  </a:cxn>
                  <a:cxn ang="0">
                    <a:pos x="50" y="116"/>
                  </a:cxn>
                  <a:cxn ang="0">
                    <a:pos x="58" y="111"/>
                  </a:cxn>
                  <a:cxn ang="0">
                    <a:pos x="66" y="99"/>
                  </a:cxn>
                  <a:cxn ang="0">
                    <a:pos x="78" y="91"/>
                  </a:cxn>
                  <a:cxn ang="0">
                    <a:pos x="100" y="90"/>
                  </a:cxn>
                  <a:cxn ang="0">
                    <a:pos x="105" y="85"/>
                  </a:cxn>
                  <a:cxn ang="0">
                    <a:pos x="102" y="75"/>
                  </a:cxn>
                  <a:cxn ang="0">
                    <a:pos x="97" y="68"/>
                  </a:cxn>
                  <a:cxn ang="0">
                    <a:pos x="99" y="60"/>
                  </a:cxn>
                  <a:cxn ang="0">
                    <a:pos x="100" y="52"/>
                  </a:cxn>
                  <a:cxn ang="0">
                    <a:pos x="102" y="44"/>
                  </a:cxn>
                  <a:cxn ang="0">
                    <a:pos x="85" y="32"/>
                  </a:cxn>
                  <a:cxn ang="0">
                    <a:pos x="74" y="14"/>
                  </a:cxn>
                </a:cxnLst>
                <a:rect l="0" t="0" r="r" b="b"/>
                <a:pathLst>
                  <a:path w="300" h="161">
                    <a:moveTo>
                      <a:pt x="74" y="0"/>
                    </a:moveTo>
                    <a:lnTo>
                      <a:pt x="77" y="4"/>
                    </a:lnTo>
                    <a:lnTo>
                      <a:pt x="78" y="7"/>
                    </a:lnTo>
                    <a:lnTo>
                      <a:pt x="78" y="11"/>
                    </a:lnTo>
                    <a:lnTo>
                      <a:pt x="80" y="14"/>
                    </a:lnTo>
                    <a:lnTo>
                      <a:pt x="80" y="19"/>
                    </a:lnTo>
                    <a:lnTo>
                      <a:pt x="81" y="22"/>
                    </a:lnTo>
                    <a:lnTo>
                      <a:pt x="94" y="35"/>
                    </a:lnTo>
                    <a:lnTo>
                      <a:pt x="111" y="47"/>
                    </a:lnTo>
                    <a:lnTo>
                      <a:pt x="127" y="58"/>
                    </a:lnTo>
                    <a:lnTo>
                      <a:pt x="142" y="74"/>
                    </a:lnTo>
                    <a:lnTo>
                      <a:pt x="150" y="80"/>
                    </a:lnTo>
                    <a:lnTo>
                      <a:pt x="163" y="86"/>
                    </a:lnTo>
                    <a:lnTo>
                      <a:pt x="178" y="88"/>
                    </a:lnTo>
                    <a:lnTo>
                      <a:pt x="194" y="85"/>
                    </a:lnTo>
                    <a:lnTo>
                      <a:pt x="205" y="79"/>
                    </a:lnTo>
                    <a:lnTo>
                      <a:pt x="213" y="69"/>
                    </a:lnTo>
                    <a:lnTo>
                      <a:pt x="221" y="58"/>
                    </a:lnTo>
                    <a:lnTo>
                      <a:pt x="230" y="49"/>
                    </a:lnTo>
                    <a:lnTo>
                      <a:pt x="241" y="43"/>
                    </a:lnTo>
                    <a:lnTo>
                      <a:pt x="257" y="39"/>
                    </a:lnTo>
                    <a:lnTo>
                      <a:pt x="271" y="41"/>
                    </a:lnTo>
                    <a:lnTo>
                      <a:pt x="289" y="50"/>
                    </a:lnTo>
                    <a:lnTo>
                      <a:pt x="300" y="55"/>
                    </a:lnTo>
                    <a:lnTo>
                      <a:pt x="300" y="63"/>
                    </a:lnTo>
                    <a:lnTo>
                      <a:pt x="288" y="60"/>
                    </a:lnTo>
                    <a:lnTo>
                      <a:pt x="277" y="55"/>
                    </a:lnTo>
                    <a:lnTo>
                      <a:pt x="264" y="50"/>
                    </a:lnTo>
                    <a:lnTo>
                      <a:pt x="249" y="49"/>
                    </a:lnTo>
                    <a:lnTo>
                      <a:pt x="236" y="50"/>
                    </a:lnTo>
                    <a:lnTo>
                      <a:pt x="228" y="55"/>
                    </a:lnTo>
                    <a:lnTo>
                      <a:pt x="222" y="63"/>
                    </a:lnTo>
                    <a:lnTo>
                      <a:pt x="233" y="60"/>
                    </a:lnTo>
                    <a:lnTo>
                      <a:pt x="243" y="57"/>
                    </a:lnTo>
                    <a:lnTo>
                      <a:pt x="255" y="55"/>
                    </a:lnTo>
                    <a:lnTo>
                      <a:pt x="261" y="55"/>
                    </a:lnTo>
                    <a:lnTo>
                      <a:pt x="271" y="58"/>
                    </a:lnTo>
                    <a:lnTo>
                      <a:pt x="274" y="60"/>
                    </a:lnTo>
                    <a:lnTo>
                      <a:pt x="279" y="61"/>
                    </a:lnTo>
                    <a:lnTo>
                      <a:pt x="275" y="68"/>
                    </a:lnTo>
                    <a:lnTo>
                      <a:pt x="274" y="69"/>
                    </a:lnTo>
                    <a:lnTo>
                      <a:pt x="268" y="69"/>
                    </a:lnTo>
                    <a:lnTo>
                      <a:pt x="263" y="68"/>
                    </a:lnTo>
                    <a:lnTo>
                      <a:pt x="260" y="69"/>
                    </a:lnTo>
                    <a:lnTo>
                      <a:pt x="255" y="69"/>
                    </a:lnTo>
                    <a:lnTo>
                      <a:pt x="239" y="75"/>
                    </a:lnTo>
                    <a:lnTo>
                      <a:pt x="222" y="83"/>
                    </a:lnTo>
                    <a:lnTo>
                      <a:pt x="210" y="94"/>
                    </a:lnTo>
                    <a:lnTo>
                      <a:pt x="200" y="105"/>
                    </a:lnTo>
                    <a:lnTo>
                      <a:pt x="189" y="119"/>
                    </a:lnTo>
                    <a:lnTo>
                      <a:pt x="175" y="132"/>
                    </a:lnTo>
                    <a:lnTo>
                      <a:pt x="161" y="141"/>
                    </a:lnTo>
                    <a:lnTo>
                      <a:pt x="147" y="144"/>
                    </a:lnTo>
                    <a:lnTo>
                      <a:pt x="142" y="144"/>
                    </a:lnTo>
                    <a:lnTo>
                      <a:pt x="136" y="141"/>
                    </a:lnTo>
                    <a:lnTo>
                      <a:pt x="128" y="141"/>
                    </a:lnTo>
                    <a:lnTo>
                      <a:pt x="125" y="144"/>
                    </a:lnTo>
                    <a:lnTo>
                      <a:pt x="125" y="160"/>
                    </a:lnTo>
                    <a:lnTo>
                      <a:pt x="124" y="161"/>
                    </a:lnTo>
                    <a:lnTo>
                      <a:pt x="121" y="161"/>
                    </a:lnTo>
                    <a:lnTo>
                      <a:pt x="117" y="160"/>
                    </a:lnTo>
                    <a:lnTo>
                      <a:pt x="114" y="160"/>
                    </a:lnTo>
                    <a:lnTo>
                      <a:pt x="111" y="158"/>
                    </a:lnTo>
                    <a:lnTo>
                      <a:pt x="83" y="158"/>
                    </a:lnTo>
                    <a:lnTo>
                      <a:pt x="63" y="157"/>
                    </a:lnTo>
                    <a:lnTo>
                      <a:pt x="47" y="150"/>
                    </a:lnTo>
                    <a:lnTo>
                      <a:pt x="34" y="143"/>
                    </a:lnTo>
                    <a:lnTo>
                      <a:pt x="24" y="133"/>
                    </a:lnTo>
                    <a:lnTo>
                      <a:pt x="19" y="130"/>
                    </a:lnTo>
                    <a:lnTo>
                      <a:pt x="16" y="127"/>
                    </a:lnTo>
                    <a:lnTo>
                      <a:pt x="13" y="125"/>
                    </a:lnTo>
                    <a:lnTo>
                      <a:pt x="8" y="124"/>
                    </a:lnTo>
                    <a:lnTo>
                      <a:pt x="2" y="118"/>
                    </a:lnTo>
                    <a:lnTo>
                      <a:pt x="0" y="113"/>
                    </a:lnTo>
                    <a:lnTo>
                      <a:pt x="5" y="115"/>
                    </a:lnTo>
                    <a:lnTo>
                      <a:pt x="9" y="118"/>
                    </a:lnTo>
                    <a:lnTo>
                      <a:pt x="14" y="119"/>
                    </a:lnTo>
                    <a:lnTo>
                      <a:pt x="16" y="119"/>
                    </a:lnTo>
                    <a:lnTo>
                      <a:pt x="19" y="118"/>
                    </a:lnTo>
                    <a:lnTo>
                      <a:pt x="20" y="116"/>
                    </a:lnTo>
                    <a:lnTo>
                      <a:pt x="22" y="113"/>
                    </a:lnTo>
                    <a:lnTo>
                      <a:pt x="25" y="110"/>
                    </a:lnTo>
                    <a:lnTo>
                      <a:pt x="34" y="116"/>
                    </a:lnTo>
                    <a:lnTo>
                      <a:pt x="39" y="121"/>
                    </a:lnTo>
                    <a:lnTo>
                      <a:pt x="49" y="124"/>
                    </a:lnTo>
                    <a:lnTo>
                      <a:pt x="50" y="124"/>
                    </a:lnTo>
                    <a:lnTo>
                      <a:pt x="52" y="122"/>
                    </a:lnTo>
                    <a:lnTo>
                      <a:pt x="52" y="121"/>
                    </a:lnTo>
                    <a:lnTo>
                      <a:pt x="50" y="118"/>
                    </a:lnTo>
                    <a:lnTo>
                      <a:pt x="50" y="116"/>
                    </a:lnTo>
                    <a:lnTo>
                      <a:pt x="49" y="113"/>
                    </a:lnTo>
                    <a:lnTo>
                      <a:pt x="58" y="111"/>
                    </a:lnTo>
                    <a:lnTo>
                      <a:pt x="63" y="105"/>
                    </a:lnTo>
                    <a:lnTo>
                      <a:pt x="66" y="99"/>
                    </a:lnTo>
                    <a:lnTo>
                      <a:pt x="70" y="93"/>
                    </a:lnTo>
                    <a:lnTo>
                      <a:pt x="78" y="91"/>
                    </a:lnTo>
                    <a:lnTo>
                      <a:pt x="99" y="91"/>
                    </a:lnTo>
                    <a:lnTo>
                      <a:pt x="100" y="90"/>
                    </a:lnTo>
                    <a:lnTo>
                      <a:pt x="103" y="88"/>
                    </a:lnTo>
                    <a:lnTo>
                      <a:pt x="105" y="85"/>
                    </a:lnTo>
                    <a:lnTo>
                      <a:pt x="105" y="82"/>
                    </a:lnTo>
                    <a:lnTo>
                      <a:pt x="102" y="75"/>
                    </a:lnTo>
                    <a:lnTo>
                      <a:pt x="100" y="74"/>
                    </a:lnTo>
                    <a:lnTo>
                      <a:pt x="97" y="68"/>
                    </a:lnTo>
                    <a:lnTo>
                      <a:pt x="97" y="65"/>
                    </a:lnTo>
                    <a:lnTo>
                      <a:pt x="99" y="60"/>
                    </a:lnTo>
                    <a:lnTo>
                      <a:pt x="99" y="55"/>
                    </a:lnTo>
                    <a:lnTo>
                      <a:pt x="100" y="52"/>
                    </a:lnTo>
                    <a:lnTo>
                      <a:pt x="102" y="47"/>
                    </a:lnTo>
                    <a:lnTo>
                      <a:pt x="102" y="44"/>
                    </a:lnTo>
                    <a:lnTo>
                      <a:pt x="92" y="39"/>
                    </a:lnTo>
                    <a:lnTo>
                      <a:pt x="85" y="32"/>
                    </a:lnTo>
                    <a:lnTo>
                      <a:pt x="80" y="24"/>
                    </a:lnTo>
                    <a:lnTo>
                      <a:pt x="74" y="14"/>
                    </a:lnTo>
                    <a:lnTo>
                      <a:pt x="74" y="0"/>
                    </a:lnTo>
                    <a:close/>
                  </a:path>
                </a:pathLst>
              </a:custGeom>
              <a:grpFill/>
              <a:ln w="6350" cmpd="sng">
                <a:solidFill>
                  <a:schemeClr val="bg2"/>
                </a:solidFill>
                <a:round/>
                <a:headEnd/>
                <a:tailEnd/>
              </a:ln>
            </p:spPr>
            <p:txBody>
              <a:bodyPr/>
              <a:lstStyle/>
              <a:p>
                <a:endParaRPr lang="en-US"/>
              </a:p>
            </p:txBody>
          </p:sp>
          <p:sp>
            <p:nvSpPr>
              <p:cNvPr id="70" name="Freeform 69"/>
              <p:cNvSpPr>
                <a:spLocks/>
              </p:cNvSpPr>
              <p:nvPr/>
            </p:nvSpPr>
            <p:spPr bwMode="gray">
              <a:xfrm>
                <a:off x="3836987" y="2640013"/>
                <a:ext cx="34925" cy="52387"/>
              </a:xfrm>
              <a:custGeom>
                <a:avLst/>
                <a:gdLst/>
                <a:ahLst/>
                <a:cxnLst>
                  <a:cxn ang="0">
                    <a:pos x="22" y="0"/>
                  </a:cxn>
                  <a:cxn ang="0">
                    <a:pos x="46" y="33"/>
                  </a:cxn>
                  <a:cxn ang="0">
                    <a:pos x="46" y="53"/>
                  </a:cxn>
                  <a:cxn ang="0">
                    <a:pos x="42" y="60"/>
                  </a:cxn>
                  <a:cxn ang="0">
                    <a:pos x="36" y="66"/>
                  </a:cxn>
                  <a:cxn ang="0">
                    <a:pos x="27" y="66"/>
                  </a:cxn>
                  <a:cxn ang="0">
                    <a:pos x="24" y="63"/>
                  </a:cxn>
                  <a:cxn ang="0">
                    <a:pos x="21" y="61"/>
                  </a:cxn>
                  <a:cxn ang="0">
                    <a:pos x="17" y="58"/>
                  </a:cxn>
                  <a:cxn ang="0">
                    <a:pos x="13" y="56"/>
                  </a:cxn>
                  <a:cxn ang="0">
                    <a:pos x="11" y="56"/>
                  </a:cxn>
                  <a:cxn ang="0">
                    <a:pos x="8" y="55"/>
                  </a:cxn>
                  <a:cxn ang="0">
                    <a:pos x="5" y="52"/>
                  </a:cxn>
                  <a:cxn ang="0">
                    <a:pos x="3" y="49"/>
                  </a:cxn>
                  <a:cxn ang="0">
                    <a:pos x="0" y="44"/>
                  </a:cxn>
                  <a:cxn ang="0">
                    <a:pos x="0" y="41"/>
                  </a:cxn>
                  <a:cxn ang="0">
                    <a:pos x="2" y="28"/>
                  </a:cxn>
                  <a:cxn ang="0">
                    <a:pos x="6" y="17"/>
                  </a:cxn>
                  <a:cxn ang="0">
                    <a:pos x="14" y="8"/>
                  </a:cxn>
                  <a:cxn ang="0">
                    <a:pos x="22" y="0"/>
                  </a:cxn>
                </a:cxnLst>
                <a:rect l="0" t="0" r="r" b="b"/>
                <a:pathLst>
                  <a:path w="46" h="66">
                    <a:moveTo>
                      <a:pt x="22" y="0"/>
                    </a:moveTo>
                    <a:lnTo>
                      <a:pt x="46" y="33"/>
                    </a:lnTo>
                    <a:lnTo>
                      <a:pt x="46" y="53"/>
                    </a:lnTo>
                    <a:lnTo>
                      <a:pt x="42" y="60"/>
                    </a:lnTo>
                    <a:lnTo>
                      <a:pt x="36" y="66"/>
                    </a:lnTo>
                    <a:lnTo>
                      <a:pt x="27" y="66"/>
                    </a:lnTo>
                    <a:lnTo>
                      <a:pt x="24" y="63"/>
                    </a:lnTo>
                    <a:lnTo>
                      <a:pt x="21" y="61"/>
                    </a:lnTo>
                    <a:lnTo>
                      <a:pt x="17" y="58"/>
                    </a:lnTo>
                    <a:lnTo>
                      <a:pt x="13" y="56"/>
                    </a:lnTo>
                    <a:lnTo>
                      <a:pt x="11" y="56"/>
                    </a:lnTo>
                    <a:lnTo>
                      <a:pt x="8" y="55"/>
                    </a:lnTo>
                    <a:lnTo>
                      <a:pt x="5" y="52"/>
                    </a:lnTo>
                    <a:lnTo>
                      <a:pt x="3" y="49"/>
                    </a:lnTo>
                    <a:lnTo>
                      <a:pt x="0" y="44"/>
                    </a:lnTo>
                    <a:lnTo>
                      <a:pt x="0" y="41"/>
                    </a:lnTo>
                    <a:lnTo>
                      <a:pt x="2" y="28"/>
                    </a:lnTo>
                    <a:lnTo>
                      <a:pt x="6" y="17"/>
                    </a:lnTo>
                    <a:lnTo>
                      <a:pt x="14" y="8"/>
                    </a:lnTo>
                    <a:lnTo>
                      <a:pt x="22" y="0"/>
                    </a:lnTo>
                    <a:close/>
                  </a:path>
                </a:pathLst>
              </a:custGeom>
              <a:grpFill/>
              <a:ln w="6350" cmpd="sng">
                <a:solidFill>
                  <a:schemeClr val="bg2"/>
                </a:solidFill>
                <a:round/>
                <a:headEnd/>
                <a:tailEnd/>
              </a:ln>
            </p:spPr>
            <p:txBody>
              <a:bodyPr/>
              <a:lstStyle/>
              <a:p>
                <a:endParaRPr lang="en-US"/>
              </a:p>
            </p:txBody>
          </p:sp>
          <p:sp>
            <p:nvSpPr>
              <p:cNvPr id="71" name="Freeform 70"/>
              <p:cNvSpPr>
                <a:spLocks/>
              </p:cNvSpPr>
              <p:nvPr/>
            </p:nvSpPr>
            <p:spPr bwMode="gray">
              <a:xfrm>
                <a:off x="2844800" y="1641475"/>
                <a:ext cx="173037" cy="107950"/>
              </a:xfrm>
              <a:custGeom>
                <a:avLst/>
                <a:gdLst/>
                <a:ahLst/>
                <a:cxnLst>
                  <a:cxn ang="0">
                    <a:pos x="11" y="0"/>
                  </a:cxn>
                  <a:cxn ang="0">
                    <a:pos x="31" y="3"/>
                  </a:cxn>
                  <a:cxn ang="0">
                    <a:pos x="50" y="9"/>
                  </a:cxn>
                  <a:cxn ang="0">
                    <a:pos x="103" y="8"/>
                  </a:cxn>
                  <a:cxn ang="0">
                    <a:pos x="130" y="3"/>
                  </a:cxn>
                  <a:cxn ang="0">
                    <a:pos x="161" y="3"/>
                  </a:cxn>
                  <a:cxn ang="0">
                    <a:pos x="185" y="16"/>
                  </a:cxn>
                  <a:cxn ang="0">
                    <a:pos x="166" y="22"/>
                  </a:cxn>
                  <a:cxn ang="0">
                    <a:pos x="145" y="31"/>
                  </a:cxn>
                  <a:cxn ang="0">
                    <a:pos x="145" y="41"/>
                  </a:cxn>
                  <a:cxn ang="0">
                    <a:pos x="175" y="56"/>
                  </a:cxn>
                  <a:cxn ang="0">
                    <a:pos x="191" y="61"/>
                  </a:cxn>
                  <a:cxn ang="0">
                    <a:pos x="203" y="53"/>
                  </a:cxn>
                  <a:cxn ang="0">
                    <a:pos x="217" y="45"/>
                  </a:cxn>
                  <a:cxn ang="0">
                    <a:pos x="210" y="70"/>
                  </a:cxn>
                  <a:cxn ang="0">
                    <a:pos x="197" y="94"/>
                  </a:cxn>
                  <a:cxn ang="0">
                    <a:pos x="177" y="105"/>
                  </a:cxn>
                  <a:cxn ang="0">
                    <a:pos x="166" y="97"/>
                  </a:cxn>
                  <a:cxn ang="0">
                    <a:pos x="152" y="91"/>
                  </a:cxn>
                  <a:cxn ang="0">
                    <a:pos x="139" y="98"/>
                  </a:cxn>
                  <a:cxn ang="0">
                    <a:pos x="131" y="116"/>
                  </a:cxn>
                  <a:cxn ang="0">
                    <a:pos x="114" y="130"/>
                  </a:cxn>
                  <a:cxn ang="0">
                    <a:pos x="81" y="136"/>
                  </a:cxn>
                  <a:cxn ang="0">
                    <a:pos x="77" y="130"/>
                  </a:cxn>
                  <a:cxn ang="0">
                    <a:pos x="97" y="127"/>
                  </a:cxn>
                  <a:cxn ang="0">
                    <a:pos x="113" y="113"/>
                  </a:cxn>
                  <a:cxn ang="0">
                    <a:pos x="124" y="100"/>
                  </a:cxn>
                  <a:cxn ang="0">
                    <a:pos x="113" y="91"/>
                  </a:cxn>
                  <a:cxn ang="0">
                    <a:pos x="95" y="94"/>
                  </a:cxn>
                  <a:cxn ang="0">
                    <a:pos x="77" y="109"/>
                  </a:cxn>
                  <a:cxn ang="0">
                    <a:pos x="75" y="116"/>
                  </a:cxn>
                  <a:cxn ang="0">
                    <a:pos x="69" y="123"/>
                  </a:cxn>
                  <a:cxn ang="0">
                    <a:pos x="58" y="120"/>
                  </a:cxn>
                  <a:cxn ang="0">
                    <a:pos x="33" y="111"/>
                  </a:cxn>
                  <a:cxn ang="0">
                    <a:pos x="17" y="92"/>
                  </a:cxn>
                  <a:cxn ang="0">
                    <a:pos x="33" y="95"/>
                  </a:cxn>
                  <a:cxn ang="0">
                    <a:pos x="42" y="88"/>
                  </a:cxn>
                  <a:cxn ang="0">
                    <a:pos x="48" y="77"/>
                  </a:cxn>
                  <a:cxn ang="0">
                    <a:pos x="66" y="72"/>
                  </a:cxn>
                  <a:cxn ang="0">
                    <a:pos x="75" y="61"/>
                  </a:cxn>
                  <a:cxn ang="0">
                    <a:pos x="73" y="55"/>
                  </a:cxn>
                  <a:cxn ang="0">
                    <a:pos x="69" y="53"/>
                  </a:cxn>
                  <a:cxn ang="0">
                    <a:pos x="63" y="45"/>
                  </a:cxn>
                  <a:cxn ang="0">
                    <a:pos x="89" y="61"/>
                  </a:cxn>
                  <a:cxn ang="0">
                    <a:pos x="105" y="61"/>
                  </a:cxn>
                  <a:cxn ang="0">
                    <a:pos x="105" y="52"/>
                  </a:cxn>
                  <a:cxn ang="0">
                    <a:pos x="100" y="48"/>
                  </a:cxn>
                  <a:cxn ang="0">
                    <a:pos x="89" y="33"/>
                  </a:cxn>
                  <a:cxn ang="0">
                    <a:pos x="73" y="25"/>
                  </a:cxn>
                  <a:cxn ang="0">
                    <a:pos x="44" y="25"/>
                  </a:cxn>
                  <a:cxn ang="0">
                    <a:pos x="27" y="20"/>
                  </a:cxn>
                  <a:cxn ang="0">
                    <a:pos x="25" y="16"/>
                  </a:cxn>
                  <a:cxn ang="0">
                    <a:pos x="19" y="13"/>
                  </a:cxn>
                  <a:cxn ang="0">
                    <a:pos x="9" y="22"/>
                  </a:cxn>
                  <a:cxn ang="0">
                    <a:pos x="0" y="25"/>
                  </a:cxn>
                  <a:cxn ang="0">
                    <a:pos x="1" y="16"/>
                  </a:cxn>
                  <a:cxn ang="0">
                    <a:pos x="3" y="9"/>
                  </a:cxn>
                  <a:cxn ang="0">
                    <a:pos x="8" y="0"/>
                  </a:cxn>
                </a:cxnLst>
                <a:rect l="0" t="0" r="r" b="b"/>
                <a:pathLst>
                  <a:path w="217" h="136">
                    <a:moveTo>
                      <a:pt x="8" y="0"/>
                    </a:moveTo>
                    <a:lnTo>
                      <a:pt x="11" y="0"/>
                    </a:lnTo>
                    <a:lnTo>
                      <a:pt x="19" y="2"/>
                    </a:lnTo>
                    <a:lnTo>
                      <a:pt x="31" y="3"/>
                    </a:lnTo>
                    <a:lnTo>
                      <a:pt x="42" y="6"/>
                    </a:lnTo>
                    <a:lnTo>
                      <a:pt x="50" y="9"/>
                    </a:lnTo>
                    <a:lnTo>
                      <a:pt x="88" y="9"/>
                    </a:lnTo>
                    <a:lnTo>
                      <a:pt x="103" y="8"/>
                    </a:lnTo>
                    <a:lnTo>
                      <a:pt x="116" y="5"/>
                    </a:lnTo>
                    <a:lnTo>
                      <a:pt x="130" y="3"/>
                    </a:lnTo>
                    <a:lnTo>
                      <a:pt x="145" y="2"/>
                    </a:lnTo>
                    <a:lnTo>
                      <a:pt x="161" y="3"/>
                    </a:lnTo>
                    <a:lnTo>
                      <a:pt x="175" y="8"/>
                    </a:lnTo>
                    <a:lnTo>
                      <a:pt x="185" y="16"/>
                    </a:lnTo>
                    <a:lnTo>
                      <a:pt x="177" y="19"/>
                    </a:lnTo>
                    <a:lnTo>
                      <a:pt x="166" y="22"/>
                    </a:lnTo>
                    <a:lnTo>
                      <a:pt x="155" y="27"/>
                    </a:lnTo>
                    <a:lnTo>
                      <a:pt x="145" y="31"/>
                    </a:lnTo>
                    <a:lnTo>
                      <a:pt x="142" y="38"/>
                    </a:lnTo>
                    <a:lnTo>
                      <a:pt x="145" y="41"/>
                    </a:lnTo>
                    <a:lnTo>
                      <a:pt x="153" y="47"/>
                    </a:lnTo>
                    <a:lnTo>
                      <a:pt x="175" y="56"/>
                    </a:lnTo>
                    <a:lnTo>
                      <a:pt x="185" y="59"/>
                    </a:lnTo>
                    <a:lnTo>
                      <a:pt x="191" y="61"/>
                    </a:lnTo>
                    <a:lnTo>
                      <a:pt x="199" y="58"/>
                    </a:lnTo>
                    <a:lnTo>
                      <a:pt x="203" y="53"/>
                    </a:lnTo>
                    <a:lnTo>
                      <a:pt x="210" y="48"/>
                    </a:lnTo>
                    <a:lnTo>
                      <a:pt x="217" y="45"/>
                    </a:lnTo>
                    <a:lnTo>
                      <a:pt x="214" y="58"/>
                    </a:lnTo>
                    <a:lnTo>
                      <a:pt x="210" y="70"/>
                    </a:lnTo>
                    <a:lnTo>
                      <a:pt x="203" y="83"/>
                    </a:lnTo>
                    <a:lnTo>
                      <a:pt x="197" y="94"/>
                    </a:lnTo>
                    <a:lnTo>
                      <a:pt x="188" y="102"/>
                    </a:lnTo>
                    <a:lnTo>
                      <a:pt x="177" y="105"/>
                    </a:lnTo>
                    <a:lnTo>
                      <a:pt x="170" y="103"/>
                    </a:lnTo>
                    <a:lnTo>
                      <a:pt x="166" y="97"/>
                    </a:lnTo>
                    <a:lnTo>
                      <a:pt x="159" y="92"/>
                    </a:lnTo>
                    <a:lnTo>
                      <a:pt x="152" y="91"/>
                    </a:lnTo>
                    <a:lnTo>
                      <a:pt x="144" y="94"/>
                    </a:lnTo>
                    <a:lnTo>
                      <a:pt x="139" y="98"/>
                    </a:lnTo>
                    <a:lnTo>
                      <a:pt x="134" y="106"/>
                    </a:lnTo>
                    <a:lnTo>
                      <a:pt x="131" y="116"/>
                    </a:lnTo>
                    <a:lnTo>
                      <a:pt x="127" y="122"/>
                    </a:lnTo>
                    <a:lnTo>
                      <a:pt x="114" y="130"/>
                    </a:lnTo>
                    <a:lnTo>
                      <a:pt x="97" y="134"/>
                    </a:lnTo>
                    <a:lnTo>
                      <a:pt x="81" y="136"/>
                    </a:lnTo>
                    <a:lnTo>
                      <a:pt x="73" y="136"/>
                    </a:lnTo>
                    <a:lnTo>
                      <a:pt x="77" y="130"/>
                    </a:lnTo>
                    <a:lnTo>
                      <a:pt x="92" y="130"/>
                    </a:lnTo>
                    <a:lnTo>
                      <a:pt x="97" y="127"/>
                    </a:lnTo>
                    <a:lnTo>
                      <a:pt x="103" y="120"/>
                    </a:lnTo>
                    <a:lnTo>
                      <a:pt x="113" y="113"/>
                    </a:lnTo>
                    <a:lnTo>
                      <a:pt x="119" y="105"/>
                    </a:lnTo>
                    <a:lnTo>
                      <a:pt x="124" y="100"/>
                    </a:lnTo>
                    <a:lnTo>
                      <a:pt x="117" y="94"/>
                    </a:lnTo>
                    <a:lnTo>
                      <a:pt x="113" y="91"/>
                    </a:lnTo>
                    <a:lnTo>
                      <a:pt x="108" y="91"/>
                    </a:lnTo>
                    <a:lnTo>
                      <a:pt x="95" y="94"/>
                    </a:lnTo>
                    <a:lnTo>
                      <a:pt x="84" y="100"/>
                    </a:lnTo>
                    <a:lnTo>
                      <a:pt x="77" y="109"/>
                    </a:lnTo>
                    <a:lnTo>
                      <a:pt x="75" y="113"/>
                    </a:lnTo>
                    <a:lnTo>
                      <a:pt x="75" y="116"/>
                    </a:lnTo>
                    <a:lnTo>
                      <a:pt x="72" y="122"/>
                    </a:lnTo>
                    <a:lnTo>
                      <a:pt x="69" y="123"/>
                    </a:lnTo>
                    <a:lnTo>
                      <a:pt x="63" y="123"/>
                    </a:lnTo>
                    <a:lnTo>
                      <a:pt x="58" y="120"/>
                    </a:lnTo>
                    <a:lnTo>
                      <a:pt x="45" y="117"/>
                    </a:lnTo>
                    <a:lnTo>
                      <a:pt x="33" y="111"/>
                    </a:lnTo>
                    <a:lnTo>
                      <a:pt x="23" y="102"/>
                    </a:lnTo>
                    <a:lnTo>
                      <a:pt x="17" y="92"/>
                    </a:lnTo>
                    <a:lnTo>
                      <a:pt x="25" y="92"/>
                    </a:lnTo>
                    <a:lnTo>
                      <a:pt x="33" y="95"/>
                    </a:lnTo>
                    <a:lnTo>
                      <a:pt x="39" y="94"/>
                    </a:lnTo>
                    <a:lnTo>
                      <a:pt x="42" y="88"/>
                    </a:lnTo>
                    <a:lnTo>
                      <a:pt x="45" y="83"/>
                    </a:lnTo>
                    <a:lnTo>
                      <a:pt x="48" y="77"/>
                    </a:lnTo>
                    <a:lnTo>
                      <a:pt x="50" y="75"/>
                    </a:lnTo>
                    <a:lnTo>
                      <a:pt x="66" y="72"/>
                    </a:lnTo>
                    <a:lnTo>
                      <a:pt x="72" y="67"/>
                    </a:lnTo>
                    <a:lnTo>
                      <a:pt x="75" y="61"/>
                    </a:lnTo>
                    <a:lnTo>
                      <a:pt x="75" y="58"/>
                    </a:lnTo>
                    <a:lnTo>
                      <a:pt x="73" y="55"/>
                    </a:lnTo>
                    <a:lnTo>
                      <a:pt x="70" y="53"/>
                    </a:lnTo>
                    <a:lnTo>
                      <a:pt x="69" y="53"/>
                    </a:lnTo>
                    <a:lnTo>
                      <a:pt x="66" y="52"/>
                    </a:lnTo>
                    <a:lnTo>
                      <a:pt x="63" y="45"/>
                    </a:lnTo>
                    <a:lnTo>
                      <a:pt x="73" y="48"/>
                    </a:lnTo>
                    <a:lnTo>
                      <a:pt x="89" y="61"/>
                    </a:lnTo>
                    <a:lnTo>
                      <a:pt x="98" y="64"/>
                    </a:lnTo>
                    <a:lnTo>
                      <a:pt x="105" y="61"/>
                    </a:lnTo>
                    <a:lnTo>
                      <a:pt x="108" y="55"/>
                    </a:lnTo>
                    <a:lnTo>
                      <a:pt x="105" y="52"/>
                    </a:lnTo>
                    <a:lnTo>
                      <a:pt x="102" y="50"/>
                    </a:lnTo>
                    <a:lnTo>
                      <a:pt x="100" y="48"/>
                    </a:lnTo>
                    <a:lnTo>
                      <a:pt x="94" y="39"/>
                    </a:lnTo>
                    <a:lnTo>
                      <a:pt x="89" y="33"/>
                    </a:lnTo>
                    <a:lnTo>
                      <a:pt x="83" y="28"/>
                    </a:lnTo>
                    <a:lnTo>
                      <a:pt x="73" y="25"/>
                    </a:lnTo>
                    <a:lnTo>
                      <a:pt x="61" y="23"/>
                    </a:lnTo>
                    <a:lnTo>
                      <a:pt x="44" y="25"/>
                    </a:lnTo>
                    <a:lnTo>
                      <a:pt x="28" y="22"/>
                    </a:lnTo>
                    <a:lnTo>
                      <a:pt x="27" y="20"/>
                    </a:lnTo>
                    <a:lnTo>
                      <a:pt x="27" y="19"/>
                    </a:lnTo>
                    <a:lnTo>
                      <a:pt x="25" y="16"/>
                    </a:lnTo>
                    <a:lnTo>
                      <a:pt x="22" y="13"/>
                    </a:lnTo>
                    <a:lnTo>
                      <a:pt x="19" y="13"/>
                    </a:lnTo>
                    <a:lnTo>
                      <a:pt x="12" y="16"/>
                    </a:lnTo>
                    <a:lnTo>
                      <a:pt x="9" y="22"/>
                    </a:lnTo>
                    <a:lnTo>
                      <a:pt x="6" y="25"/>
                    </a:lnTo>
                    <a:lnTo>
                      <a:pt x="0" y="25"/>
                    </a:lnTo>
                    <a:lnTo>
                      <a:pt x="0" y="19"/>
                    </a:lnTo>
                    <a:lnTo>
                      <a:pt x="1" y="16"/>
                    </a:lnTo>
                    <a:lnTo>
                      <a:pt x="1" y="13"/>
                    </a:lnTo>
                    <a:lnTo>
                      <a:pt x="3" y="9"/>
                    </a:lnTo>
                    <a:lnTo>
                      <a:pt x="3" y="5"/>
                    </a:lnTo>
                    <a:lnTo>
                      <a:pt x="8" y="0"/>
                    </a:lnTo>
                    <a:close/>
                  </a:path>
                </a:pathLst>
              </a:custGeom>
              <a:grpFill/>
              <a:ln w="6350" cmpd="sng">
                <a:solidFill>
                  <a:schemeClr val="bg2"/>
                </a:solidFill>
                <a:round/>
                <a:headEnd/>
                <a:tailEnd/>
              </a:ln>
            </p:spPr>
            <p:txBody>
              <a:bodyPr/>
              <a:lstStyle/>
              <a:p>
                <a:endParaRPr lang="en-US"/>
              </a:p>
            </p:txBody>
          </p:sp>
        </p:grpSp>
      </p:grpSp>
      <p:sp>
        <p:nvSpPr>
          <p:cNvPr id="156" name="Freeform 155"/>
          <p:cNvSpPr/>
          <p:nvPr/>
        </p:nvSpPr>
        <p:spPr bwMode="gray">
          <a:xfrm>
            <a:off x="2555693" y="3277144"/>
            <a:ext cx="1542664" cy="831218"/>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no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157" name="TextBox 156"/>
          <p:cNvSpPr txBox="1"/>
          <p:nvPr/>
        </p:nvSpPr>
        <p:spPr bwMode="gray">
          <a:xfrm>
            <a:off x="2659334" y="3363975"/>
            <a:ext cx="1335382" cy="369332"/>
          </a:xfrm>
          <a:prstGeom prst="rect">
            <a:avLst/>
          </a:prstGeom>
          <a:noFill/>
          <a:ln>
            <a:noFill/>
          </a:ln>
        </p:spPr>
        <p:txBody>
          <a:bodyPr wrap="square" lIns="0" tIns="0" rIns="0" bIns="0" rtlCol="0">
            <a:spAutoFit/>
          </a:bodyPr>
          <a:lstStyle/>
          <a:p>
            <a:pPr>
              <a:spcBef>
                <a:spcPts val="300"/>
              </a:spcBef>
            </a:pPr>
            <a:r>
              <a:rPr lang="en-US" sz="800" dirty="0"/>
              <a:t>“</a:t>
            </a:r>
            <a:r>
              <a:rPr lang="en-US" sz="800" i="1" dirty="0"/>
              <a:t>Long After Protests, Students Shun the University of Missouri”</a:t>
            </a:r>
          </a:p>
        </p:txBody>
      </p:sp>
      <p:pic>
        <p:nvPicPr>
          <p:cNvPr id="158" name="Picture 1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191" y="3836148"/>
            <a:ext cx="1073668" cy="162677"/>
          </a:xfrm>
          <a:prstGeom prst="rect">
            <a:avLst/>
          </a:prstGeom>
        </p:spPr>
      </p:pic>
      <p:pic>
        <p:nvPicPr>
          <p:cNvPr id="159" name="Picture 1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082" y="2922357"/>
            <a:ext cx="1013241" cy="124037"/>
          </a:xfrm>
          <a:prstGeom prst="rect">
            <a:avLst/>
          </a:prstGeom>
        </p:spPr>
      </p:pic>
      <p:sp>
        <p:nvSpPr>
          <p:cNvPr id="160" name="Freeform 159"/>
          <p:cNvSpPr/>
          <p:nvPr/>
        </p:nvSpPr>
        <p:spPr bwMode="gray">
          <a:xfrm>
            <a:off x="4403472" y="2243728"/>
            <a:ext cx="1514461" cy="914353"/>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no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161" name="Rectangle 160"/>
          <p:cNvSpPr/>
          <p:nvPr/>
        </p:nvSpPr>
        <p:spPr>
          <a:xfrm>
            <a:off x="4404402" y="2325745"/>
            <a:ext cx="1512600" cy="584775"/>
          </a:xfrm>
          <a:prstGeom prst="rect">
            <a:avLst/>
          </a:prstGeom>
        </p:spPr>
        <p:txBody>
          <a:bodyPr wrap="square">
            <a:spAutoFit/>
          </a:bodyPr>
          <a:lstStyle/>
          <a:p>
            <a:pPr>
              <a:spcBef>
                <a:spcPts val="300"/>
              </a:spcBef>
            </a:pPr>
            <a:r>
              <a:rPr lang="en-US" sz="800" dirty="0"/>
              <a:t>“</a:t>
            </a:r>
            <a:r>
              <a:rPr lang="en-US" sz="800" i="1" dirty="0"/>
              <a:t>A Black Smith College Student Was Eating Her Lunch When an Employee Called the Police”</a:t>
            </a:r>
          </a:p>
        </p:txBody>
      </p:sp>
      <p:pic>
        <p:nvPicPr>
          <p:cNvPr id="162" name="Picture 2" descr="Image result for truth and reconciliation strategy site:.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659" y="1691189"/>
            <a:ext cx="1167745" cy="386386"/>
          </a:xfrm>
          <a:prstGeom prst="rect">
            <a:avLst/>
          </a:prstGeom>
          <a:noFill/>
          <a:extLst>
            <a:ext uri="{909E8E84-426E-40DD-AFC4-6F175D3DCCD1}">
              <a14:hiddenFill xmlns:a14="http://schemas.microsoft.com/office/drawing/2010/main">
                <a:solidFill>
                  <a:srgbClr val="FFFFFF"/>
                </a:solidFill>
              </a14:hiddenFill>
            </a:ext>
          </a:extLst>
        </p:spPr>
      </p:pic>
      <p:sp>
        <p:nvSpPr>
          <p:cNvPr id="163" name="TextBox 162"/>
          <p:cNvSpPr txBox="1"/>
          <p:nvPr/>
        </p:nvSpPr>
        <p:spPr bwMode="gray">
          <a:xfrm>
            <a:off x="883126" y="3363975"/>
            <a:ext cx="1318777" cy="615553"/>
          </a:xfrm>
          <a:prstGeom prst="rect">
            <a:avLst/>
          </a:prstGeom>
          <a:noFill/>
          <a:ln>
            <a:noFill/>
          </a:ln>
        </p:spPr>
        <p:txBody>
          <a:bodyPr wrap="square" lIns="0" tIns="0" rIns="0" bIns="0" rtlCol="0">
            <a:spAutoFit/>
          </a:bodyPr>
          <a:lstStyle/>
          <a:p>
            <a:pPr>
              <a:spcBef>
                <a:spcPts val="300"/>
              </a:spcBef>
            </a:pPr>
            <a:r>
              <a:rPr lang="en-US" sz="800" i="1" dirty="0"/>
              <a:t>“Higher Education Alone Can't Bridge the Wealth Gap That Separates Black Americans from Their White Peers.”</a:t>
            </a:r>
          </a:p>
        </p:txBody>
      </p:sp>
      <p:sp>
        <p:nvSpPr>
          <p:cNvPr id="164" name="Freeform 163"/>
          <p:cNvSpPr/>
          <p:nvPr/>
        </p:nvSpPr>
        <p:spPr bwMode="gray">
          <a:xfrm>
            <a:off x="768866" y="3277144"/>
            <a:ext cx="1547296" cy="1026946"/>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no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165" name="TextBox 164"/>
          <p:cNvSpPr txBox="1"/>
          <p:nvPr/>
        </p:nvSpPr>
        <p:spPr bwMode="gray">
          <a:xfrm>
            <a:off x="872507" y="2325745"/>
            <a:ext cx="1335382" cy="369332"/>
          </a:xfrm>
          <a:prstGeom prst="rect">
            <a:avLst/>
          </a:prstGeom>
          <a:noFill/>
          <a:ln>
            <a:noFill/>
          </a:ln>
        </p:spPr>
        <p:txBody>
          <a:bodyPr wrap="square" lIns="0" tIns="0" rIns="0" bIns="0" rtlCol="0">
            <a:spAutoFit/>
          </a:bodyPr>
          <a:lstStyle/>
          <a:p>
            <a:pPr>
              <a:spcBef>
                <a:spcPts val="300"/>
              </a:spcBef>
            </a:pPr>
            <a:r>
              <a:rPr lang="en-US" sz="800" i="1" dirty="0"/>
              <a:t>“UNC Boards Meet in Aftermath of Confederate Statue Toppling”</a:t>
            </a:r>
          </a:p>
        </p:txBody>
      </p:sp>
      <p:sp>
        <p:nvSpPr>
          <p:cNvPr id="167" name="Freeform 166"/>
          <p:cNvSpPr/>
          <p:nvPr/>
        </p:nvSpPr>
        <p:spPr bwMode="gray">
          <a:xfrm>
            <a:off x="768866" y="2243728"/>
            <a:ext cx="1542664" cy="831218"/>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no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168" name="TextBox 167"/>
          <p:cNvSpPr txBox="1"/>
          <p:nvPr/>
        </p:nvSpPr>
        <p:spPr bwMode="gray">
          <a:xfrm>
            <a:off x="944531" y="1211606"/>
            <a:ext cx="1191334" cy="492443"/>
          </a:xfrm>
          <a:prstGeom prst="rect">
            <a:avLst/>
          </a:prstGeom>
          <a:noFill/>
          <a:ln>
            <a:noFill/>
          </a:ln>
        </p:spPr>
        <p:txBody>
          <a:bodyPr wrap="square" lIns="0" tIns="0" rIns="0" bIns="0" rtlCol="0">
            <a:spAutoFit/>
          </a:bodyPr>
          <a:lstStyle/>
          <a:p>
            <a:pPr>
              <a:spcBef>
                <a:spcPts val="300"/>
              </a:spcBef>
            </a:pPr>
            <a:r>
              <a:rPr lang="en-US" sz="800" i="1" dirty="0"/>
              <a:t>“’Being Not-Rich’: Low-Income Students at Michigan Share Savvy Advice”</a:t>
            </a:r>
          </a:p>
        </p:txBody>
      </p:sp>
      <p:sp>
        <p:nvSpPr>
          <p:cNvPr id="169" name="Freeform 168"/>
          <p:cNvSpPr/>
          <p:nvPr/>
        </p:nvSpPr>
        <p:spPr bwMode="gray">
          <a:xfrm>
            <a:off x="768866" y="1145992"/>
            <a:ext cx="1542664" cy="831218"/>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no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170" name="Rectangle 169"/>
          <p:cNvSpPr/>
          <p:nvPr/>
        </p:nvSpPr>
        <p:spPr>
          <a:xfrm>
            <a:off x="2577127" y="1211606"/>
            <a:ext cx="1580808" cy="584775"/>
          </a:xfrm>
          <a:prstGeom prst="rect">
            <a:avLst/>
          </a:prstGeom>
        </p:spPr>
        <p:txBody>
          <a:bodyPr wrap="square">
            <a:spAutoFit/>
          </a:bodyPr>
          <a:lstStyle/>
          <a:p>
            <a:pPr>
              <a:spcBef>
                <a:spcPts val="300"/>
              </a:spcBef>
            </a:pPr>
            <a:r>
              <a:rPr lang="en-US" sz="800" i="1" dirty="0"/>
              <a:t>“Canadian Universities, Colleges Working to Indigenize Programs, Campus Life”</a:t>
            </a:r>
          </a:p>
        </p:txBody>
      </p:sp>
      <p:sp>
        <p:nvSpPr>
          <p:cNvPr id="171" name="Freeform 170"/>
          <p:cNvSpPr/>
          <p:nvPr/>
        </p:nvSpPr>
        <p:spPr bwMode="gray">
          <a:xfrm>
            <a:off x="2596199" y="1145992"/>
            <a:ext cx="1542664" cy="965018"/>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no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172" name="Freeform 171"/>
          <p:cNvSpPr/>
          <p:nvPr/>
        </p:nvSpPr>
        <p:spPr bwMode="gray">
          <a:xfrm>
            <a:off x="4396886" y="1145992"/>
            <a:ext cx="1542664" cy="982662"/>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no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173" name="Rectangle 172"/>
          <p:cNvSpPr/>
          <p:nvPr/>
        </p:nvSpPr>
        <p:spPr>
          <a:xfrm>
            <a:off x="4423743" y="1211606"/>
            <a:ext cx="1488951" cy="584775"/>
          </a:xfrm>
          <a:prstGeom prst="rect">
            <a:avLst/>
          </a:prstGeom>
        </p:spPr>
        <p:txBody>
          <a:bodyPr wrap="square">
            <a:spAutoFit/>
          </a:bodyPr>
          <a:lstStyle/>
          <a:p>
            <a:pPr>
              <a:spcBef>
                <a:spcPts val="300"/>
              </a:spcBef>
            </a:pPr>
            <a:r>
              <a:rPr lang="en-US" sz="800" dirty="0"/>
              <a:t>“Mobility Report Cards: The Role of Colleges in Intergenerational Mobility”</a:t>
            </a:r>
            <a:endParaRPr lang="en-US" sz="800" i="1" dirty="0"/>
          </a:p>
        </p:txBody>
      </p:sp>
      <p:sp>
        <p:nvSpPr>
          <p:cNvPr id="174" name="Rectangle 173"/>
          <p:cNvSpPr/>
          <p:nvPr/>
        </p:nvSpPr>
        <p:spPr>
          <a:xfrm>
            <a:off x="4461668" y="1755317"/>
            <a:ext cx="1580808" cy="338554"/>
          </a:xfrm>
          <a:prstGeom prst="rect">
            <a:avLst/>
          </a:prstGeom>
        </p:spPr>
        <p:txBody>
          <a:bodyPr wrap="square">
            <a:spAutoFit/>
          </a:bodyPr>
          <a:lstStyle/>
          <a:p>
            <a:pPr>
              <a:spcBef>
                <a:spcPts val="300"/>
              </a:spcBef>
            </a:pPr>
            <a:r>
              <a:rPr lang="en-US" sz="800" b="1" dirty="0"/>
              <a:t>Equality of Opportunity Project</a:t>
            </a:r>
            <a:endParaRPr lang="en-US" sz="800" b="1" i="1" dirty="0"/>
          </a:p>
        </p:txBody>
      </p:sp>
      <p:sp>
        <p:nvSpPr>
          <p:cNvPr id="175" name="Rectangle 174"/>
          <p:cNvSpPr/>
          <p:nvPr/>
        </p:nvSpPr>
        <p:spPr bwMode="gray">
          <a:xfrm>
            <a:off x="4417445" y="3288633"/>
            <a:ext cx="609141" cy="338554"/>
          </a:xfrm>
          <a:prstGeom prst="rect">
            <a:avLst/>
          </a:prstGeom>
        </p:spPr>
        <p:txBody>
          <a:bodyPr wrap="none" lIns="0" tIns="0" rIns="0" bIns="0">
            <a:spAutoFit/>
          </a:bodyPr>
          <a:lstStyle/>
          <a:p>
            <a:r>
              <a:rPr lang="en-US" sz="2200" dirty="0">
                <a:solidFill>
                  <a:schemeClr val="accent6"/>
                </a:solidFill>
                <a:latin typeface="+mj-lt"/>
              </a:rPr>
              <a:t>2023</a:t>
            </a:r>
          </a:p>
        </p:txBody>
      </p:sp>
      <p:sp>
        <p:nvSpPr>
          <p:cNvPr id="176" name="Text Placeholder 12"/>
          <p:cNvSpPr txBox="1">
            <a:spLocks/>
          </p:cNvSpPr>
          <p:nvPr/>
        </p:nvSpPr>
        <p:spPr bwMode="gray">
          <a:xfrm>
            <a:off x="4410136" y="3598717"/>
            <a:ext cx="1534888" cy="369332"/>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spcBef>
                <a:spcPts val="300"/>
              </a:spcBef>
              <a:buNone/>
            </a:pPr>
            <a:r>
              <a:rPr lang="en-US" sz="800" dirty="0"/>
              <a:t>Projected year when U.S. high school graduating class becomes majority-minority</a:t>
            </a:r>
          </a:p>
        </p:txBody>
      </p:sp>
      <p:pic>
        <p:nvPicPr>
          <p:cNvPr id="177" name="Picture 2" descr="New Logo for University of North Carolina System by Olog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978" y="2892300"/>
            <a:ext cx="365760" cy="143378"/>
          </a:xfrm>
          <a:prstGeom prst="rect">
            <a:avLst/>
          </a:prstGeom>
          <a:noFill/>
          <a:extLst>
            <a:ext uri="{909E8E84-426E-40DD-AFC4-6F175D3DCCD1}">
              <a14:hiddenFill xmlns:a14="http://schemas.microsoft.com/office/drawing/2010/main">
                <a:solidFill>
                  <a:srgbClr val="FFFFFF"/>
                </a:solidFill>
              </a14:hiddenFill>
            </a:ext>
          </a:extLst>
        </p:spPr>
      </p:pic>
      <p:sp>
        <p:nvSpPr>
          <p:cNvPr id="178" name="Text Placeholder 12"/>
          <p:cNvSpPr txBox="1">
            <a:spLocks/>
          </p:cNvSpPr>
          <p:nvPr/>
        </p:nvSpPr>
        <p:spPr bwMode="gray">
          <a:xfrm>
            <a:off x="2639570" y="2325745"/>
            <a:ext cx="1386576" cy="492443"/>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spcBef>
                <a:spcPts val="300"/>
              </a:spcBef>
              <a:buNone/>
            </a:pPr>
            <a:r>
              <a:rPr lang="en-US" sz="800" dirty="0"/>
              <a:t>University of North Carolina System emphasizes rural student gaps in campus evaluation</a:t>
            </a:r>
          </a:p>
        </p:txBody>
      </p:sp>
      <p:sp>
        <p:nvSpPr>
          <p:cNvPr id="179" name="Freeform 178"/>
          <p:cNvSpPr/>
          <p:nvPr/>
        </p:nvSpPr>
        <p:spPr bwMode="gray">
          <a:xfrm>
            <a:off x="2561526" y="2243728"/>
            <a:ext cx="1542664" cy="908583"/>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no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pic>
        <p:nvPicPr>
          <p:cNvPr id="181" name="Picture 6" descr="https://www.allsides.com/sites/default/files/styles/source_logo_horizontal/public/source-logos/The_Atlantic_magazine_logo.svg_.png?itok=82fkc5LT"/>
          <p:cNvPicPr>
            <a:picLocks noChangeAspect="1" noChangeArrowheads="1"/>
          </p:cNvPicPr>
          <p:nvPr/>
        </p:nvPicPr>
        <p:blipFill rotWithShape="1">
          <a:blip r:embed="rId6">
            <a:extLst>
              <a:ext uri="{28A0092B-C50C-407E-A947-70E740481C1C}">
                <a14:useLocalDpi xmlns:a14="http://schemas.microsoft.com/office/drawing/2010/main" val="0"/>
              </a:ext>
            </a:extLst>
          </a:blip>
          <a:srcRect t="28774" b="27051"/>
          <a:stretch/>
        </p:blipFill>
        <p:spPr bwMode="auto">
          <a:xfrm>
            <a:off x="1295266" y="4030123"/>
            <a:ext cx="494497" cy="2184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5704" y="2736903"/>
            <a:ext cx="227599" cy="2640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chronicle.com/theme/che/img/logo-ch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517" y="1773022"/>
            <a:ext cx="1334670" cy="6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24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Student Enrollments (1985-2016)</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4762244" y="4523601"/>
            <a:ext cx="1638556" cy="276999"/>
          </a:xfrm>
        </p:spPr>
        <p:txBody>
          <a:bodyPr/>
          <a:lstStyle/>
          <a:p>
            <a:r>
              <a:rPr lang="en-US" dirty="0"/>
              <a:t>Source: National Center for Education Statistics, Digest of Education Statistics, 2017</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2010: Peak Post-Secondary</a:t>
            </a:r>
          </a:p>
        </p:txBody>
      </p:sp>
      <p:graphicFrame>
        <p:nvGraphicFramePr>
          <p:cNvPr id="10" name="Chart 9"/>
          <p:cNvGraphicFramePr/>
          <p:nvPr/>
        </p:nvGraphicFramePr>
        <p:xfrm>
          <a:off x="280193" y="977900"/>
          <a:ext cx="5842795" cy="33353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304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66700" y="640267"/>
            <a:ext cx="6134100" cy="184666"/>
          </a:xfrm>
        </p:spPr>
        <p:txBody>
          <a:bodyPr/>
          <a:lstStyle/>
          <a:p>
            <a:r>
              <a:rPr lang="en-US" dirty="0"/>
              <a:t>Students Coming from Less Affluent and Less Well-Prepared Backgrounds</a:t>
            </a:r>
          </a:p>
        </p:txBody>
      </p:sp>
      <p:sp>
        <p:nvSpPr>
          <p:cNvPr id="4" name="Text Placeholder 3"/>
          <p:cNvSpPr>
            <a:spLocks noGrp="1"/>
          </p:cNvSpPr>
          <p:nvPr>
            <p:ph type="body" sz="quarter" idx="12"/>
          </p:nvPr>
        </p:nvSpPr>
        <p:spPr/>
        <p:txBody>
          <a:bodyPr/>
          <a:lstStyle/>
          <a:p>
            <a:r>
              <a:rPr lang="en-US" dirty="0"/>
              <a:t>A Historic Demographic Shift</a:t>
            </a:r>
          </a:p>
        </p:txBody>
      </p:sp>
      <p:sp>
        <p:nvSpPr>
          <p:cNvPr id="5" name="Text Placeholder 4"/>
          <p:cNvSpPr>
            <a:spLocks noGrp="1"/>
          </p:cNvSpPr>
          <p:nvPr>
            <p:ph type="body" sz="quarter" idx="13"/>
          </p:nvPr>
        </p:nvSpPr>
        <p:spPr>
          <a:xfrm>
            <a:off x="2956561" y="4523601"/>
            <a:ext cx="3444240" cy="276999"/>
          </a:xfrm>
        </p:spPr>
        <p:txBody>
          <a:bodyPr/>
          <a:lstStyle/>
          <a:p>
            <a:r>
              <a:rPr lang="en-US" dirty="0"/>
              <a:t>Sources: US Census Bureau; </a:t>
            </a:r>
            <a:r>
              <a:rPr lang="en-US" dirty="0">
                <a:hlinkClick r:id="rId3"/>
              </a:rPr>
              <a:t>http://www.pewresearch.org/fact-tank/2014/01/15/college-enrollment-among-low-income-students-still-trails-richer-groups/</a:t>
            </a:r>
            <a:r>
              <a:rPr lang="en-US" dirty="0"/>
              <a:t>; </a:t>
            </a:r>
            <a:r>
              <a:rPr lang="en-US" dirty="0">
                <a:hlinkClick r:id="rId4"/>
              </a:rPr>
              <a:t>http://blogs.wsj.com/economics/2014/10/07/sat-scores-and-income-inequality-how-wealthier-kids-rank-higher/</a:t>
            </a:r>
            <a:r>
              <a:rPr lang="en-US" dirty="0"/>
              <a:t>; EAB interviews and analysis.   </a:t>
            </a:r>
          </a:p>
        </p:txBody>
      </p:sp>
      <p:graphicFrame>
        <p:nvGraphicFramePr>
          <p:cNvPr id="23" name="Chart 22"/>
          <p:cNvGraphicFramePr>
            <a:graphicFrameLocks/>
          </p:cNvGraphicFramePr>
          <p:nvPr/>
        </p:nvGraphicFramePr>
        <p:xfrm>
          <a:off x="362967" y="1395390"/>
          <a:ext cx="5612044" cy="3023045"/>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Straight Connector 7"/>
          <p:cNvCxnSpPr/>
          <p:nvPr/>
        </p:nvCxnSpPr>
        <p:spPr bwMode="gray">
          <a:xfrm>
            <a:off x="482703" y="2879907"/>
            <a:ext cx="5032890" cy="0"/>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gray">
          <a:xfrm>
            <a:off x="3454432" y="2695239"/>
            <a:ext cx="1228821" cy="123111"/>
          </a:xfrm>
          <a:prstGeom prst="rect">
            <a:avLst/>
          </a:prstGeom>
          <a:noFill/>
        </p:spPr>
        <p:txBody>
          <a:bodyPr wrap="square" lIns="0" tIns="0" rIns="0" bIns="0" rtlCol="0">
            <a:spAutoFit/>
          </a:bodyPr>
          <a:lstStyle/>
          <a:p>
            <a:pPr>
              <a:spcBef>
                <a:spcPts val="500"/>
              </a:spcBef>
            </a:pPr>
            <a:r>
              <a:rPr lang="en-US" sz="800" i="1" dirty="0"/>
              <a:t>Total Growth 15.5% </a:t>
            </a:r>
          </a:p>
        </p:txBody>
      </p:sp>
      <p:sp>
        <p:nvSpPr>
          <p:cNvPr id="7" name="TextBox 6"/>
          <p:cNvSpPr txBox="1"/>
          <p:nvPr/>
        </p:nvSpPr>
        <p:spPr bwMode="gray">
          <a:xfrm>
            <a:off x="252412" y="1052713"/>
            <a:ext cx="6148387" cy="356508"/>
          </a:xfrm>
          <a:prstGeom prst="rect">
            <a:avLst/>
          </a:prstGeom>
          <a:noFill/>
        </p:spPr>
        <p:txBody>
          <a:bodyPr wrap="square" lIns="0" tIns="0" rIns="0" bIns="0" rtlCol="0">
            <a:spAutoFit/>
          </a:bodyPr>
          <a:lstStyle/>
          <a:p>
            <a:pPr>
              <a:spcBef>
                <a:spcPts val="500"/>
              </a:spcBef>
            </a:pPr>
            <a:r>
              <a:rPr lang="en-US" sz="1000" b="1" dirty="0"/>
              <a:t>Growth in Lower Income Families Outpacing Rest of Nation</a:t>
            </a:r>
          </a:p>
          <a:p>
            <a:pPr>
              <a:spcBef>
                <a:spcPts val="500"/>
              </a:spcBef>
            </a:pPr>
            <a:r>
              <a:rPr lang="en-US" sz="900" i="1" dirty="0"/>
              <a:t>Percentage Growth, 2000-2013</a:t>
            </a:r>
          </a:p>
        </p:txBody>
      </p:sp>
      <p:sp>
        <p:nvSpPr>
          <p:cNvPr id="16" name="TextBox 15"/>
          <p:cNvSpPr txBox="1"/>
          <p:nvPr/>
        </p:nvSpPr>
        <p:spPr bwMode="gray">
          <a:xfrm>
            <a:off x="2317411" y="1770150"/>
            <a:ext cx="453790" cy="430887"/>
          </a:xfrm>
          <a:prstGeom prst="rect">
            <a:avLst/>
          </a:prstGeom>
          <a:noFill/>
        </p:spPr>
        <p:txBody>
          <a:bodyPr wrap="square" lIns="0" tIns="0" rIns="0" bIns="0" rtlCol="0">
            <a:spAutoFit/>
          </a:bodyPr>
          <a:lstStyle/>
          <a:p>
            <a:pPr algn="r"/>
            <a:r>
              <a:rPr lang="en-US" sz="1800" dirty="0">
                <a:solidFill>
                  <a:schemeClr val="accent6"/>
                </a:solidFill>
                <a:latin typeface="+mj-lt"/>
              </a:rPr>
              <a:t>262</a:t>
            </a:r>
            <a:br>
              <a:rPr lang="en-US" sz="1000" dirty="0">
                <a:solidFill>
                  <a:schemeClr val="accent6"/>
                </a:solidFill>
                <a:latin typeface="+mj-lt"/>
              </a:rPr>
            </a:br>
            <a:r>
              <a:rPr lang="en-US" sz="1000" dirty="0">
                <a:solidFill>
                  <a:schemeClr val="accent6"/>
                </a:solidFill>
                <a:latin typeface="+mj-lt"/>
              </a:rPr>
              <a:t>points</a:t>
            </a:r>
          </a:p>
        </p:txBody>
      </p:sp>
      <p:sp>
        <p:nvSpPr>
          <p:cNvPr id="6" name="Text Placeholder 5"/>
          <p:cNvSpPr>
            <a:spLocks noGrp="1"/>
          </p:cNvSpPr>
          <p:nvPr>
            <p:ph type="body" sz="quarter" idx="10"/>
          </p:nvPr>
        </p:nvSpPr>
        <p:spPr>
          <a:xfrm>
            <a:off x="262271" y="97401"/>
            <a:ext cx="3385389" cy="123111"/>
          </a:xfrm>
        </p:spPr>
        <p:txBody>
          <a:bodyPr/>
          <a:lstStyle/>
          <a:p>
            <a:endParaRPr lang="en-US" dirty="0"/>
          </a:p>
        </p:txBody>
      </p:sp>
      <p:sp>
        <p:nvSpPr>
          <p:cNvPr id="21" name="TextBox 20"/>
          <p:cNvSpPr txBox="1"/>
          <p:nvPr/>
        </p:nvSpPr>
        <p:spPr bwMode="gray">
          <a:xfrm>
            <a:off x="2862392" y="1800927"/>
            <a:ext cx="1686649" cy="369332"/>
          </a:xfrm>
          <a:prstGeom prst="rect">
            <a:avLst/>
          </a:prstGeom>
          <a:noFill/>
        </p:spPr>
        <p:txBody>
          <a:bodyPr wrap="square" lIns="0" tIns="0" rIns="0" bIns="0" rtlCol="0">
            <a:spAutoFit/>
          </a:bodyPr>
          <a:lstStyle/>
          <a:p>
            <a:pPr>
              <a:spcBef>
                <a:spcPts val="500"/>
              </a:spcBef>
            </a:pPr>
            <a:r>
              <a:rPr lang="en-US" sz="800" dirty="0"/>
              <a:t>Difference in average SAT 1600 score between lowest and highest income students</a:t>
            </a:r>
          </a:p>
        </p:txBody>
      </p:sp>
      <p:sp>
        <p:nvSpPr>
          <p:cNvPr id="10" name="Rectangle 9"/>
          <p:cNvSpPr/>
          <p:nvPr/>
        </p:nvSpPr>
        <p:spPr bwMode="gray">
          <a:xfrm>
            <a:off x="2226669" y="1712057"/>
            <a:ext cx="2322372" cy="547072"/>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13" name="Straight Arrow Connector 12"/>
          <p:cNvCxnSpPr/>
          <p:nvPr/>
        </p:nvCxnSpPr>
        <p:spPr bwMode="gray">
          <a:xfrm flipH="1">
            <a:off x="1396031" y="1985593"/>
            <a:ext cx="830639" cy="0"/>
          </a:xfrm>
          <a:prstGeom prst="straightConnector1">
            <a:avLst/>
          </a:prstGeom>
          <a:ln w="12700">
            <a:solidFill>
              <a:schemeClr val="accent3"/>
            </a:solidFill>
            <a:prstDash val="sysDot"/>
            <a:miter lim="800000"/>
            <a:headEnd type="none"/>
            <a:tailEnd type="ova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bwMode="gray">
          <a:xfrm rot="16200000" flipH="1">
            <a:off x="4307360" y="2227274"/>
            <a:ext cx="1190376" cy="707014"/>
          </a:xfrm>
          <a:prstGeom prst="bentConnector3">
            <a:avLst>
              <a:gd name="adj1" fmla="val 158"/>
            </a:avLst>
          </a:prstGeom>
          <a:ln w="12700">
            <a:solidFill>
              <a:schemeClr val="accent3"/>
            </a:solidFill>
            <a:prstDash val="sysDot"/>
            <a:miter lim="800000"/>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243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bwMode="gray">
          <a:xfrm>
            <a:off x="3424445" y="3172833"/>
            <a:ext cx="266196" cy="182495"/>
            <a:chOff x="875323" y="2298542"/>
            <a:chExt cx="307976" cy="263525"/>
          </a:xfrm>
          <a:solidFill>
            <a:schemeClr val="bg2"/>
          </a:solidFill>
        </p:grpSpPr>
        <p:sp>
          <p:nvSpPr>
            <p:cNvPr id="46" name="Freeform 45"/>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7" name="Freeform 46"/>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2" name="Text Placeholder 1"/>
          <p:cNvSpPr>
            <a:spLocks noGrp="1"/>
          </p:cNvSpPr>
          <p:nvPr>
            <p:ph type="body" sz="quarter" idx="15"/>
          </p:nvPr>
        </p:nvSpPr>
        <p:spPr/>
        <p:txBody>
          <a:bodyPr/>
          <a:lstStyle/>
          <a:p>
            <a:r>
              <a:rPr lang="en-US" dirty="0"/>
              <a:t>Status Quo Systematically Underloads URM and Transfer Students</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3424445" y="4523601"/>
            <a:ext cx="2976355" cy="276999"/>
          </a:xfrm>
        </p:spPr>
        <p:txBody>
          <a:bodyPr/>
          <a:lstStyle/>
          <a:p>
            <a:pPr algn="r"/>
            <a:r>
              <a:rPr lang="en-US" dirty="0"/>
              <a:t>Sources: EAB Analysis of BPS Longitudinal Study 04/09 Cohort; Paul Fain, “Starting all Over Again,” </a:t>
            </a:r>
            <a:r>
              <a:rPr lang="en-US" i="1" dirty="0"/>
              <a:t>Inside Higher Ed</a:t>
            </a:r>
            <a:r>
              <a:rPr lang="en-US" dirty="0"/>
              <a:t>, March 19, 2014; National Student Clearinghouse Research Center, “Transfer Outcomes,” 2012; EAB interviews and analysis.</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Starting Late From the Outset</a:t>
            </a:r>
          </a:p>
        </p:txBody>
      </p:sp>
      <p:sp>
        <p:nvSpPr>
          <p:cNvPr id="14" name="Rectangle 13"/>
          <p:cNvSpPr/>
          <p:nvPr/>
        </p:nvSpPr>
        <p:spPr bwMode="gray">
          <a:xfrm>
            <a:off x="664630" y="2414159"/>
            <a:ext cx="101779" cy="635591"/>
          </a:xfrm>
          <a:prstGeom prst="rect">
            <a:avLst/>
          </a:prstGeom>
          <a:solidFill>
            <a:schemeClr val="accent2"/>
          </a:solid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 name="Rectangle 14"/>
          <p:cNvSpPr/>
          <p:nvPr/>
        </p:nvSpPr>
        <p:spPr bwMode="gray">
          <a:xfrm>
            <a:off x="924708" y="2167300"/>
            <a:ext cx="130099" cy="882449"/>
          </a:xfrm>
          <a:prstGeom prst="rect">
            <a:avLst/>
          </a:pr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6" name="TextBox 15"/>
          <p:cNvSpPr txBox="1"/>
          <p:nvPr/>
        </p:nvSpPr>
        <p:spPr bwMode="gray">
          <a:xfrm>
            <a:off x="594926" y="2242228"/>
            <a:ext cx="242054" cy="123111"/>
          </a:xfrm>
          <a:prstGeom prst="rect">
            <a:avLst/>
          </a:prstGeom>
          <a:noFill/>
        </p:spPr>
        <p:txBody>
          <a:bodyPr wrap="none" lIns="0" tIns="0" rIns="0" bIns="0" rtlCol="0">
            <a:spAutoFit/>
          </a:bodyPr>
          <a:lstStyle/>
          <a:p>
            <a:pPr>
              <a:spcBef>
                <a:spcPts val="500"/>
              </a:spcBef>
            </a:pPr>
            <a:r>
              <a:rPr lang="en-US" sz="800" dirty="0"/>
              <a:t>17%</a:t>
            </a:r>
          </a:p>
        </p:txBody>
      </p:sp>
      <p:sp>
        <p:nvSpPr>
          <p:cNvPr id="17" name="TextBox 16"/>
          <p:cNvSpPr txBox="1"/>
          <p:nvPr/>
        </p:nvSpPr>
        <p:spPr bwMode="gray">
          <a:xfrm>
            <a:off x="873658" y="1969543"/>
            <a:ext cx="242054" cy="123111"/>
          </a:xfrm>
          <a:prstGeom prst="rect">
            <a:avLst/>
          </a:prstGeom>
          <a:noFill/>
        </p:spPr>
        <p:txBody>
          <a:bodyPr wrap="none" lIns="0" tIns="0" rIns="0" bIns="0" rtlCol="0">
            <a:spAutoFit/>
          </a:bodyPr>
          <a:lstStyle/>
          <a:p>
            <a:pPr>
              <a:spcBef>
                <a:spcPts val="500"/>
              </a:spcBef>
            </a:pPr>
            <a:r>
              <a:rPr lang="en-US" sz="800" dirty="0"/>
              <a:t>28%</a:t>
            </a:r>
          </a:p>
        </p:txBody>
      </p:sp>
      <p:sp>
        <p:nvSpPr>
          <p:cNvPr id="18" name="Rectangle 17"/>
          <p:cNvSpPr/>
          <p:nvPr/>
        </p:nvSpPr>
        <p:spPr bwMode="gray">
          <a:xfrm>
            <a:off x="1191297" y="2314138"/>
            <a:ext cx="118872" cy="735613"/>
          </a:xfrm>
          <a:prstGeom prst="rect">
            <a:avLst/>
          </a:prstGeom>
          <a:solidFill>
            <a:schemeClr val="accent2"/>
          </a:solid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19" name="Straight Connector 18"/>
          <p:cNvCxnSpPr/>
          <p:nvPr/>
        </p:nvCxnSpPr>
        <p:spPr bwMode="gray">
          <a:xfrm>
            <a:off x="574475" y="3049754"/>
            <a:ext cx="877126" cy="2"/>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bwMode="gray">
          <a:xfrm>
            <a:off x="1133861" y="2125541"/>
            <a:ext cx="242054" cy="123111"/>
          </a:xfrm>
          <a:prstGeom prst="rect">
            <a:avLst/>
          </a:prstGeom>
          <a:noFill/>
        </p:spPr>
        <p:txBody>
          <a:bodyPr wrap="none" lIns="0" tIns="0" rIns="0" bIns="0" rtlCol="0">
            <a:spAutoFit/>
          </a:bodyPr>
          <a:lstStyle/>
          <a:p>
            <a:pPr>
              <a:spcBef>
                <a:spcPts val="500"/>
              </a:spcBef>
            </a:pPr>
            <a:r>
              <a:rPr lang="en-US" sz="800" dirty="0"/>
              <a:t>20%</a:t>
            </a:r>
          </a:p>
        </p:txBody>
      </p:sp>
      <p:sp>
        <p:nvSpPr>
          <p:cNvPr id="21" name="TextBox 20"/>
          <p:cNvSpPr txBox="1"/>
          <p:nvPr/>
        </p:nvSpPr>
        <p:spPr bwMode="gray">
          <a:xfrm rot="17513626">
            <a:off x="542399" y="3254393"/>
            <a:ext cx="296556" cy="123111"/>
          </a:xfrm>
          <a:prstGeom prst="rect">
            <a:avLst/>
          </a:prstGeom>
          <a:noFill/>
        </p:spPr>
        <p:txBody>
          <a:bodyPr wrap="none" lIns="0" tIns="0" rIns="0" bIns="0" rtlCol="0">
            <a:spAutoFit/>
          </a:bodyPr>
          <a:lstStyle/>
          <a:p>
            <a:pPr>
              <a:spcBef>
                <a:spcPts val="500"/>
              </a:spcBef>
            </a:pPr>
            <a:r>
              <a:rPr lang="en-US" sz="800" dirty="0"/>
              <a:t>White</a:t>
            </a:r>
          </a:p>
        </p:txBody>
      </p:sp>
      <p:sp>
        <p:nvSpPr>
          <p:cNvPr id="22" name="TextBox 21"/>
          <p:cNvSpPr txBox="1"/>
          <p:nvPr/>
        </p:nvSpPr>
        <p:spPr bwMode="gray">
          <a:xfrm rot="17513626">
            <a:off x="392827" y="3492619"/>
            <a:ext cx="896117" cy="246221"/>
          </a:xfrm>
          <a:prstGeom prst="rect">
            <a:avLst/>
          </a:prstGeom>
          <a:noFill/>
        </p:spPr>
        <p:txBody>
          <a:bodyPr wrap="square" lIns="0" tIns="0" rIns="0" bIns="0" rtlCol="0">
            <a:spAutoFit/>
          </a:bodyPr>
          <a:lstStyle/>
          <a:p>
            <a:pPr algn="r">
              <a:spcBef>
                <a:spcPts val="500"/>
              </a:spcBef>
            </a:pPr>
            <a:r>
              <a:rPr lang="en-US" sz="800" dirty="0"/>
              <a:t>Black/               African American</a:t>
            </a:r>
          </a:p>
        </p:txBody>
      </p:sp>
      <p:sp>
        <p:nvSpPr>
          <p:cNvPr id="23" name="TextBox 22"/>
          <p:cNvSpPr txBox="1"/>
          <p:nvPr/>
        </p:nvSpPr>
        <p:spPr bwMode="gray">
          <a:xfrm rot="17513626">
            <a:off x="976716" y="3321719"/>
            <a:ext cx="431208" cy="123111"/>
          </a:xfrm>
          <a:prstGeom prst="rect">
            <a:avLst/>
          </a:prstGeom>
          <a:noFill/>
        </p:spPr>
        <p:txBody>
          <a:bodyPr wrap="none" lIns="0" tIns="0" rIns="0" bIns="0" rtlCol="0">
            <a:spAutoFit/>
          </a:bodyPr>
          <a:lstStyle/>
          <a:p>
            <a:pPr>
              <a:spcBef>
                <a:spcPts val="500"/>
              </a:spcBef>
            </a:pPr>
            <a:r>
              <a:rPr lang="en-US" sz="800" dirty="0"/>
              <a:t>Hispanic</a:t>
            </a:r>
          </a:p>
        </p:txBody>
      </p:sp>
      <p:sp>
        <p:nvSpPr>
          <p:cNvPr id="24" name="Rectangle 23"/>
          <p:cNvSpPr/>
          <p:nvPr/>
        </p:nvSpPr>
        <p:spPr bwMode="gray">
          <a:xfrm>
            <a:off x="2204672" y="2171121"/>
            <a:ext cx="112686" cy="878628"/>
          </a:xfrm>
          <a:prstGeom prst="rect">
            <a:avLst/>
          </a:prstGeom>
          <a:solidFill>
            <a:schemeClr val="accent2"/>
          </a:solid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5" name="TextBox 24"/>
          <p:cNvSpPr txBox="1"/>
          <p:nvPr/>
        </p:nvSpPr>
        <p:spPr bwMode="gray">
          <a:xfrm>
            <a:off x="2146853" y="1980973"/>
            <a:ext cx="234038" cy="123111"/>
          </a:xfrm>
          <a:prstGeom prst="rect">
            <a:avLst/>
          </a:prstGeom>
          <a:noFill/>
        </p:spPr>
        <p:txBody>
          <a:bodyPr wrap="none" lIns="0" tIns="0" rIns="0" bIns="0" rtlCol="0">
            <a:spAutoFit/>
          </a:bodyPr>
          <a:lstStyle/>
          <a:p>
            <a:pPr>
              <a:spcBef>
                <a:spcPts val="500"/>
              </a:spcBef>
            </a:pPr>
            <a:r>
              <a:rPr lang="en-US" sz="800" dirty="0"/>
              <a:t>28.5</a:t>
            </a:r>
          </a:p>
        </p:txBody>
      </p:sp>
      <p:sp>
        <p:nvSpPr>
          <p:cNvPr id="26" name="Rectangle 25"/>
          <p:cNvSpPr/>
          <p:nvPr/>
        </p:nvSpPr>
        <p:spPr bwMode="gray">
          <a:xfrm>
            <a:off x="2442908" y="2317959"/>
            <a:ext cx="118872" cy="731790"/>
          </a:xfrm>
          <a:prstGeom prst="rect">
            <a:avLst/>
          </a:pr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7" name="TextBox 26"/>
          <p:cNvSpPr txBox="1"/>
          <p:nvPr/>
        </p:nvSpPr>
        <p:spPr bwMode="gray">
          <a:xfrm>
            <a:off x="2385325" y="2156056"/>
            <a:ext cx="234038" cy="123111"/>
          </a:xfrm>
          <a:prstGeom prst="rect">
            <a:avLst/>
          </a:prstGeom>
          <a:noFill/>
        </p:spPr>
        <p:txBody>
          <a:bodyPr wrap="none" lIns="0" tIns="0" rIns="0" bIns="0" rtlCol="0">
            <a:spAutoFit/>
          </a:bodyPr>
          <a:lstStyle/>
          <a:p>
            <a:pPr>
              <a:spcBef>
                <a:spcPts val="500"/>
              </a:spcBef>
            </a:pPr>
            <a:r>
              <a:rPr lang="en-US" sz="800" dirty="0"/>
              <a:t>26.5</a:t>
            </a:r>
          </a:p>
        </p:txBody>
      </p:sp>
      <p:sp>
        <p:nvSpPr>
          <p:cNvPr id="28" name="TextBox 27"/>
          <p:cNvSpPr txBox="1"/>
          <p:nvPr/>
        </p:nvSpPr>
        <p:spPr bwMode="gray">
          <a:xfrm rot="17513626">
            <a:off x="1958178" y="3329648"/>
            <a:ext cx="440041" cy="123111"/>
          </a:xfrm>
          <a:prstGeom prst="rect">
            <a:avLst/>
          </a:prstGeom>
          <a:noFill/>
        </p:spPr>
        <p:txBody>
          <a:bodyPr wrap="square" lIns="0" tIns="0" rIns="0" bIns="0" rtlCol="0">
            <a:spAutoFit/>
          </a:bodyPr>
          <a:lstStyle/>
          <a:p>
            <a:pPr algn="r">
              <a:spcBef>
                <a:spcPts val="500"/>
              </a:spcBef>
            </a:pPr>
            <a:r>
              <a:rPr lang="en-US" sz="800" dirty="0"/>
              <a:t>White</a:t>
            </a:r>
          </a:p>
        </p:txBody>
      </p:sp>
      <p:sp>
        <p:nvSpPr>
          <p:cNvPr id="29" name="TextBox 28"/>
          <p:cNvSpPr txBox="1"/>
          <p:nvPr/>
        </p:nvSpPr>
        <p:spPr bwMode="gray">
          <a:xfrm rot="17513626">
            <a:off x="2011324" y="3431859"/>
            <a:ext cx="751809" cy="123111"/>
          </a:xfrm>
          <a:prstGeom prst="rect">
            <a:avLst/>
          </a:prstGeom>
          <a:noFill/>
        </p:spPr>
        <p:txBody>
          <a:bodyPr wrap="none" lIns="0" tIns="0" rIns="0" bIns="0" rtlCol="0">
            <a:spAutoFit/>
          </a:bodyPr>
          <a:lstStyle/>
          <a:p>
            <a:pPr>
              <a:spcBef>
                <a:spcPts val="500"/>
              </a:spcBef>
            </a:pPr>
            <a:r>
              <a:rPr lang="en-US" sz="800" dirty="0"/>
              <a:t>Black/Hispanic</a:t>
            </a:r>
          </a:p>
        </p:txBody>
      </p:sp>
      <p:cxnSp>
        <p:nvCxnSpPr>
          <p:cNvPr id="30" name="Straight Connector 29"/>
          <p:cNvCxnSpPr/>
          <p:nvPr/>
        </p:nvCxnSpPr>
        <p:spPr bwMode="gray">
          <a:xfrm flipV="1">
            <a:off x="2118501" y="3049752"/>
            <a:ext cx="548550" cy="4"/>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bwMode="gray">
          <a:xfrm>
            <a:off x="269876" y="1205022"/>
            <a:ext cx="2611646" cy="307777"/>
          </a:xfrm>
          <a:prstGeom prst="rect">
            <a:avLst/>
          </a:prstGeom>
          <a:noFill/>
        </p:spPr>
        <p:txBody>
          <a:bodyPr wrap="square" lIns="0" tIns="0" rIns="0" bIns="0" rtlCol="0">
            <a:spAutoFit/>
          </a:bodyPr>
          <a:lstStyle/>
          <a:p>
            <a:pPr algn="ctr">
              <a:spcBef>
                <a:spcPts val="500"/>
              </a:spcBef>
            </a:pPr>
            <a:r>
              <a:rPr lang="en-US" sz="1000" b="1" dirty="0"/>
              <a:t>URM Students All but Destined for 5-Year Graduation</a:t>
            </a:r>
          </a:p>
        </p:txBody>
      </p:sp>
      <p:sp>
        <p:nvSpPr>
          <p:cNvPr id="36" name="TextBox 35"/>
          <p:cNvSpPr txBox="1"/>
          <p:nvPr/>
        </p:nvSpPr>
        <p:spPr bwMode="gray">
          <a:xfrm>
            <a:off x="362285" y="1749319"/>
            <a:ext cx="1240724" cy="123111"/>
          </a:xfrm>
          <a:prstGeom prst="rect">
            <a:avLst/>
          </a:prstGeom>
          <a:noFill/>
        </p:spPr>
        <p:txBody>
          <a:bodyPr wrap="none" lIns="0" tIns="0" rIns="0" bIns="0" rtlCol="0">
            <a:spAutoFit/>
          </a:bodyPr>
          <a:lstStyle/>
          <a:p>
            <a:pPr>
              <a:spcBef>
                <a:spcPts val="500"/>
              </a:spcBef>
            </a:pPr>
            <a:r>
              <a:rPr lang="en-US" sz="800" i="1" dirty="0"/>
              <a:t>Remediation Enrollment</a:t>
            </a:r>
          </a:p>
        </p:txBody>
      </p:sp>
      <p:sp>
        <p:nvSpPr>
          <p:cNvPr id="37" name="TextBox 36"/>
          <p:cNvSpPr txBox="1"/>
          <p:nvPr/>
        </p:nvSpPr>
        <p:spPr bwMode="gray">
          <a:xfrm>
            <a:off x="1815963" y="1687763"/>
            <a:ext cx="1227914" cy="246221"/>
          </a:xfrm>
          <a:prstGeom prst="rect">
            <a:avLst/>
          </a:prstGeom>
          <a:noFill/>
        </p:spPr>
        <p:txBody>
          <a:bodyPr wrap="square" lIns="0" tIns="0" rIns="0" bIns="0" rtlCol="0">
            <a:spAutoFit/>
          </a:bodyPr>
          <a:lstStyle/>
          <a:p>
            <a:pPr algn="ctr">
              <a:spcBef>
                <a:spcPts val="500"/>
              </a:spcBef>
            </a:pPr>
            <a:r>
              <a:rPr lang="en-US" sz="800" i="1" dirty="0"/>
              <a:t>1</a:t>
            </a:r>
            <a:r>
              <a:rPr lang="en-US" sz="800" i="1" baseline="30000" dirty="0"/>
              <a:t>st</a:t>
            </a:r>
            <a:r>
              <a:rPr lang="en-US" sz="800" i="1" dirty="0"/>
              <a:t>-Year Credits Earned,   High Ability Students</a:t>
            </a:r>
          </a:p>
        </p:txBody>
      </p:sp>
      <p:graphicFrame>
        <p:nvGraphicFramePr>
          <p:cNvPr id="38" name="Chart 37"/>
          <p:cNvGraphicFramePr/>
          <p:nvPr/>
        </p:nvGraphicFramePr>
        <p:xfrm>
          <a:off x="3147560" y="1735143"/>
          <a:ext cx="1789863" cy="1253074"/>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p:cNvSpPr txBox="1"/>
          <p:nvPr/>
        </p:nvSpPr>
        <p:spPr bwMode="gray">
          <a:xfrm>
            <a:off x="3775705" y="1205022"/>
            <a:ext cx="1997110" cy="307777"/>
          </a:xfrm>
          <a:prstGeom prst="rect">
            <a:avLst/>
          </a:prstGeom>
          <a:noFill/>
        </p:spPr>
        <p:txBody>
          <a:bodyPr wrap="square" lIns="0" tIns="0" rIns="0" bIns="0" rtlCol="0">
            <a:spAutoFit/>
          </a:bodyPr>
          <a:lstStyle/>
          <a:p>
            <a:pPr algn="ctr">
              <a:spcBef>
                <a:spcPts val="500"/>
              </a:spcBef>
            </a:pPr>
            <a:r>
              <a:rPr lang="en-US" sz="1000" b="1" dirty="0"/>
              <a:t>Transfers Racing Against Pell Eligibility Clock</a:t>
            </a:r>
          </a:p>
        </p:txBody>
      </p:sp>
      <p:cxnSp>
        <p:nvCxnSpPr>
          <p:cNvPr id="41" name="Straight Connector 40"/>
          <p:cNvCxnSpPr/>
          <p:nvPr/>
        </p:nvCxnSpPr>
        <p:spPr bwMode="gray">
          <a:xfrm>
            <a:off x="4218486" y="2326674"/>
            <a:ext cx="361507" cy="0"/>
          </a:xfrm>
          <a:prstGeom prst="line">
            <a:avLst/>
          </a:prstGeom>
          <a:ln w="12700" cap="rnd">
            <a:solidFill>
              <a:schemeClr val="tx2"/>
            </a:solidFill>
            <a:miter lim="800000"/>
            <a:headEnd type="oval"/>
            <a:tailEnd type="non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bwMode="gray">
          <a:xfrm>
            <a:off x="4615438" y="2291234"/>
            <a:ext cx="1352974" cy="369332"/>
          </a:xfrm>
          <a:prstGeom prst="rect">
            <a:avLst/>
          </a:prstGeom>
          <a:noFill/>
        </p:spPr>
        <p:txBody>
          <a:bodyPr wrap="square" lIns="0" tIns="0" rIns="0" bIns="0" rtlCol="0">
            <a:spAutoFit/>
          </a:bodyPr>
          <a:lstStyle/>
          <a:p>
            <a:r>
              <a:rPr lang="en-US" sz="800" dirty="0"/>
              <a:t>Community college transfer students that do not complete in 4 years</a:t>
            </a:r>
          </a:p>
        </p:txBody>
      </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5438" y="1974639"/>
            <a:ext cx="317645" cy="279528"/>
          </a:xfrm>
          <a:prstGeom prst="rect">
            <a:avLst/>
          </a:prstGeom>
        </p:spPr>
      </p:pic>
      <p:sp>
        <p:nvSpPr>
          <p:cNvPr id="44" name="TextBox 43"/>
          <p:cNvSpPr txBox="1"/>
          <p:nvPr/>
        </p:nvSpPr>
        <p:spPr bwMode="gray">
          <a:xfrm>
            <a:off x="3545429" y="3197377"/>
            <a:ext cx="2571070" cy="553998"/>
          </a:xfrm>
          <a:prstGeom prst="rect">
            <a:avLst/>
          </a:prstGeom>
          <a:noFill/>
        </p:spPr>
        <p:txBody>
          <a:bodyPr wrap="square" lIns="0" tIns="0" rIns="0" bIns="0" rtlCol="0">
            <a:spAutoFit/>
          </a:bodyPr>
          <a:lstStyle/>
          <a:p>
            <a:pPr>
              <a:spcBef>
                <a:spcPts val="500"/>
              </a:spcBef>
            </a:pPr>
            <a:r>
              <a:rPr lang="en-US" sz="900" dirty="0"/>
              <a:t>Transfer students are constrained by Pell lifetime eligibility, but they also register last. It is even more important that we get them started off right.”</a:t>
            </a:r>
          </a:p>
        </p:txBody>
      </p:sp>
      <p:sp>
        <p:nvSpPr>
          <p:cNvPr id="48" name="TextBox 47"/>
          <p:cNvSpPr txBox="1"/>
          <p:nvPr/>
        </p:nvSpPr>
        <p:spPr bwMode="gray">
          <a:xfrm>
            <a:off x="3398820" y="3934730"/>
            <a:ext cx="2626296" cy="369332"/>
          </a:xfrm>
          <a:prstGeom prst="rect">
            <a:avLst/>
          </a:prstGeom>
          <a:noFill/>
        </p:spPr>
        <p:txBody>
          <a:bodyPr wrap="square" lIns="0" tIns="0" rIns="0" bIns="0" rtlCol="0">
            <a:spAutoFit/>
          </a:bodyPr>
          <a:lstStyle/>
          <a:p>
            <a:pPr algn="r">
              <a:spcBef>
                <a:spcPts val="500"/>
              </a:spcBef>
            </a:pPr>
            <a:r>
              <a:rPr lang="en-US" sz="800" i="1" dirty="0"/>
              <a:t>Michael Herndon,                                     Director, Office of Summer and Winter Sessions</a:t>
            </a:r>
            <a:br>
              <a:rPr lang="en-US" sz="800" i="1" dirty="0"/>
            </a:br>
            <a:r>
              <a:rPr lang="en-US" sz="800" i="1" dirty="0"/>
              <a:t>Virginia Tech University</a:t>
            </a:r>
          </a:p>
        </p:txBody>
      </p:sp>
      <p:sp>
        <p:nvSpPr>
          <p:cNvPr id="49" name="Rectangle 48"/>
          <p:cNvSpPr/>
          <p:nvPr/>
        </p:nvSpPr>
        <p:spPr bwMode="gray">
          <a:xfrm>
            <a:off x="3310270" y="2969800"/>
            <a:ext cx="2809543" cy="1361195"/>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Tree>
    <p:extLst>
      <p:ext uri="{BB962C8B-B14F-4D97-AF65-F5344CB8AC3E}">
        <p14:creationId xmlns:p14="http://schemas.microsoft.com/office/powerpoint/2010/main" val="1510436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184666"/>
          </a:xfrm>
        </p:spPr>
        <p:txBody>
          <a:bodyPr/>
          <a:lstStyle/>
          <a:p>
            <a:r>
              <a:rPr lang="en-US" dirty="0"/>
              <a:t>What Institutions Do (or Don’t) to Create or Worsen Gaps</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Focusing on What Higher Ed Can Control</a:t>
            </a:r>
          </a:p>
        </p:txBody>
      </p:sp>
      <p:sp>
        <p:nvSpPr>
          <p:cNvPr id="7" name="Trapezoid 6"/>
          <p:cNvSpPr/>
          <p:nvPr/>
        </p:nvSpPr>
        <p:spPr bwMode="gray">
          <a:xfrm>
            <a:off x="636478" y="2728618"/>
            <a:ext cx="4980340" cy="1400024"/>
          </a:xfrm>
          <a:prstGeom prst="trapezoid">
            <a:avLst>
              <a:gd name="adj" fmla="val 11904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grpSp>
        <p:nvGrpSpPr>
          <p:cNvPr id="30" name="Group 29"/>
          <p:cNvGrpSpPr/>
          <p:nvPr/>
        </p:nvGrpSpPr>
        <p:grpSpPr>
          <a:xfrm>
            <a:off x="1887128" y="3020068"/>
            <a:ext cx="2479040" cy="869926"/>
            <a:chOff x="1900290" y="3020068"/>
            <a:chExt cx="2479040" cy="869926"/>
          </a:xfrm>
        </p:grpSpPr>
        <p:sp>
          <p:nvSpPr>
            <p:cNvPr id="8" name="Text Placeholder 1"/>
            <p:cNvSpPr txBox="1">
              <a:spLocks/>
            </p:cNvSpPr>
            <p:nvPr/>
          </p:nvSpPr>
          <p:spPr bwMode="gray">
            <a:xfrm>
              <a:off x="2192201" y="3271876"/>
              <a:ext cx="2103634" cy="61811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i="1" dirty="0">
                  <a:solidFill>
                    <a:schemeClr val="bg1"/>
                  </a:solidFill>
                </a:rPr>
                <a:t>“What gaps do we have to react to and attempt to remedy?</a:t>
              </a:r>
            </a:p>
            <a:p>
              <a:pPr marL="0" indent="0">
                <a:buNone/>
              </a:pPr>
              <a:r>
                <a:rPr lang="en-US" i="1" dirty="0">
                  <a:solidFill>
                    <a:schemeClr val="bg1"/>
                  </a:solidFill>
                </a:rPr>
                <a:t>“What gaps do we contribute to or make worse by action or inaction?”</a:t>
              </a:r>
            </a:p>
          </p:txBody>
        </p:sp>
        <p:sp>
          <p:nvSpPr>
            <p:cNvPr id="9" name="Text Placeholder 1"/>
            <p:cNvSpPr txBox="1">
              <a:spLocks/>
            </p:cNvSpPr>
            <p:nvPr/>
          </p:nvSpPr>
          <p:spPr bwMode="gray">
            <a:xfrm>
              <a:off x="1900290" y="3020068"/>
              <a:ext cx="2479040" cy="15388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000" b="1" dirty="0">
                  <a:solidFill>
                    <a:schemeClr val="bg1"/>
                  </a:solidFill>
                </a:rPr>
                <a:t>Two Guiding Questions</a:t>
              </a:r>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79" y="1812988"/>
            <a:ext cx="206750" cy="45791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67" y="1812222"/>
            <a:ext cx="197560" cy="459442"/>
          </a:xfrm>
          <a:prstGeom prst="rect">
            <a:avLst/>
          </a:prstGeom>
        </p:spPr>
      </p:pic>
      <p:sp>
        <p:nvSpPr>
          <p:cNvPr id="12" name="Text Placeholder 1"/>
          <p:cNvSpPr txBox="1">
            <a:spLocks/>
          </p:cNvSpPr>
          <p:nvPr/>
        </p:nvSpPr>
        <p:spPr bwMode="gray">
          <a:xfrm>
            <a:off x="315167" y="1168809"/>
            <a:ext cx="1224344" cy="5539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Seeking to Increase Access and Improve K-12 Education</a:t>
            </a:r>
          </a:p>
        </p:txBody>
      </p:sp>
      <p:sp>
        <p:nvSpPr>
          <p:cNvPr id="13" name="Text Placeholder 1"/>
          <p:cNvSpPr txBox="1">
            <a:spLocks/>
          </p:cNvSpPr>
          <p:nvPr/>
        </p:nvSpPr>
        <p:spPr bwMode="gray">
          <a:xfrm>
            <a:off x="4952273" y="1168809"/>
            <a:ext cx="1170715" cy="5539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Helping to Create Jobs and Meet Employer Workforce Needs</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1993" y="1810417"/>
            <a:ext cx="336923" cy="45944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2994" y="1810310"/>
            <a:ext cx="366022" cy="459442"/>
          </a:xfrm>
          <a:prstGeom prst="rect">
            <a:avLst/>
          </a:prstGeom>
        </p:spPr>
      </p:pic>
      <p:sp>
        <p:nvSpPr>
          <p:cNvPr id="16" name="Right Arrow 15"/>
          <p:cNvSpPr/>
          <p:nvPr/>
        </p:nvSpPr>
        <p:spPr bwMode="gray">
          <a:xfrm rot="2160000">
            <a:off x="967867" y="2229894"/>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17" name="Right Arrow 16"/>
          <p:cNvSpPr/>
          <p:nvPr/>
        </p:nvSpPr>
        <p:spPr bwMode="gray">
          <a:xfrm rot="-2160000">
            <a:off x="5038217" y="2194865"/>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19" name="Diamond 18"/>
          <p:cNvSpPr/>
          <p:nvPr/>
        </p:nvSpPr>
        <p:spPr bwMode="gray">
          <a:xfrm>
            <a:off x="884321" y="2363449"/>
            <a:ext cx="4469841" cy="607336"/>
          </a:xfrm>
          <a:prstGeom prst="diamond">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0" name="Rectangle 19"/>
          <p:cNvSpPr/>
          <p:nvPr/>
        </p:nvSpPr>
        <p:spPr bwMode="gray">
          <a:xfrm>
            <a:off x="2186347" y="1896344"/>
            <a:ext cx="694607" cy="729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bwMode="gray">
          <a:xfrm>
            <a:off x="1438083" y="2042669"/>
            <a:ext cx="731080" cy="643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bwMode="gray">
          <a:xfrm>
            <a:off x="3489060" y="1856148"/>
            <a:ext cx="794311" cy="73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21"/>
          <p:cNvSpPr/>
          <p:nvPr/>
        </p:nvSpPr>
        <p:spPr bwMode="gray">
          <a:xfrm>
            <a:off x="2773630" y="1687280"/>
            <a:ext cx="857355" cy="1087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p:cNvSpPr/>
          <p:nvPr/>
        </p:nvSpPr>
        <p:spPr bwMode="gray">
          <a:xfrm>
            <a:off x="4187509" y="1902185"/>
            <a:ext cx="652386" cy="73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5" name="Picture 4" descr="http://abco.advisory.com/DSS/eab-icons/hospital_buildi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2139012" y="1962319"/>
            <a:ext cx="697865" cy="68158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ttp://abco.advisory.com/DSS/eab-icons/museu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397937" y="2321333"/>
            <a:ext cx="799465" cy="3837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abco.advisory.com/DSS/eab-icons/universi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2762575" y="1925783"/>
            <a:ext cx="880095" cy="8860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abco.advisory.com/DSS/eab-icons/building_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gray">
          <a:xfrm>
            <a:off x="3604903" y="2162112"/>
            <a:ext cx="582606" cy="4641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ttp://abco.advisory.com/DSS/eab-icons/community_colleg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gray">
          <a:xfrm>
            <a:off x="4145177" y="2297379"/>
            <a:ext cx="705831" cy="358817"/>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
          <p:cNvSpPr txBox="1">
            <a:spLocks/>
          </p:cNvSpPr>
          <p:nvPr/>
        </p:nvSpPr>
        <p:spPr bwMode="gray">
          <a:xfrm>
            <a:off x="1962072" y="1496084"/>
            <a:ext cx="2479040" cy="30777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000" b="1" dirty="0"/>
              <a:t>Overcoming Barriers to Equity in Student Success on Your Campus</a:t>
            </a:r>
          </a:p>
        </p:txBody>
      </p:sp>
    </p:spTree>
    <p:extLst>
      <p:ext uri="{BB962C8B-B14F-4D97-AF65-F5344CB8AC3E}">
        <p14:creationId xmlns:p14="http://schemas.microsoft.com/office/powerpoint/2010/main" val="4005504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bwMode="gray">
          <a:xfrm>
            <a:off x="218365" y="3268457"/>
            <a:ext cx="5929953" cy="498140"/>
          </a:xfrm>
          <a:prstGeom prst="roundRect">
            <a:avLst/>
          </a:prstGeom>
          <a:noFill/>
          <a:ln w="12700">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 name="Text Placeholder 1"/>
          <p:cNvSpPr>
            <a:spLocks noGrp="1"/>
          </p:cNvSpPr>
          <p:nvPr>
            <p:ph type="body" sz="quarter" idx="10"/>
          </p:nvPr>
        </p:nvSpPr>
        <p:spPr bwMode="gray"/>
        <p:txBody>
          <a:bodyPr/>
          <a:lstStyle/>
          <a:p>
            <a:endParaRPr lang="en-US"/>
          </a:p>
        </p:txBody>
      </p:sp>
      <p:sp>
        <p:nvSpPr>
          <p:cNvPr id="3" name="Text Placeholder 2"/>
          <p:cNvSpPr>
            <a:spLocks noGrp="1"/>
          </p:cNvSpPr>
          <p:nvPr>
            <p:ph type="body" sz="quarter" idx="11"/>
          </p:nvPr>
        </p:nvSpPr>
        <p:spPr bwMode="gray"/>
        <p:txBody>
          <a:bodyPr/>
          <a:lstStyle/>
          <a:p>
            <a:r>
              <a:rPr lang="en-US" dirty="0"/>
              <a:t>Who “Owns” Student Success On Your Campus?</a:t>
            </a:r>
          </a:p>
        </p:txBody>
      </p:sp>
      <p:sp>
        <p:nvSpPr>
          <p:cNvPr id="4" name="Text Placeholder 3"/>
          <p:cNvSpPr>
            <a:spLocks noGrp="1"/>
          </p:cNvSpPr>
          <p:nvPr>
            <p:ph type="body" sz="quarter" idx="12"/>
          </p:nvPr>
        </p:nvSpPr>
        <p:spPr bwMode="gray"/>
        <p:txBody>
          <a:bodyPr/>
          <a:lstStyle/>
          <a:p>
            <a:r>
              <a:rPr lang="en-US" dirty="0"/>
              <a:t>An Organizational Dilemma</a:t>
            </a:r>
          </a:p>
        </p:txBody>
      </p:sp>
      <p:sp>
        <p:nvSpPr>
          <p:cNvPr id="5" name="Text Placeholder 4"/>
          <p:cNvSpPr>
            <a:spLocks noGrp="1"/>
          </p:cNvSpPr>
          <p:nvPr>
            <p:ph type="body" sz="quarter" idx="13"/>
          </p:nvPr>
        </p:nvSpPr>
        <p:spPr bwMode="gray">
          <a:xfrm>
            <a:off x="4081645" y="4677489"/>
            <a:ext cx="2319155" cy="123111"/>
          </a:xfrm>
        </p:spPr>
        <p:txBody>
          <a:bodyPr/>
          <a:lstStyle/>
          <a:p>
            <a:pPr algn="r"/>
            <a:r>
              <a:rPr lang="en-US" dirty="0"/>
              <a:t>Source: EAB interviews and analysis.</a:t>
            </a:r>
          </a:p>
        </p:txBody>
      </p:sp>
      <p:sp>
        <p:nvSpPr>
          <p:cNvPr id="7" name="TextBox 6"/>
          <p:cNvSpPr txBox="1"/>
          <p:nvPr/>
        </p:nvSpPr>
        <p:spPr bwMode="gray">
          <a:xfrm>
            <a:off x="2955450" y="1051421"/>
            <a:ext cx="434414" cy="138499"/>
          </a:xfrm>
          <a:prstGeom prst="rect">
            <a:avLst/>
          </a:prstGeom>
          <a:noFill/>
        </p:spPr>
        <p:txBody>
          <a:bodyPr wrap="none" lIns="0" tIns="0" rIns="0" bIns="0" rtlCol="0">
            <a:spAutoFit/>
          </a:bodyPr>
          <a:lstStyle/>
          <a:p>
            <a:pPr algn="ctr">
              <a:spcBef>
                <a:spcPts val="500"/>
              </a:spcBef>
            </a:pPr>
            <a:r>
              <a:rPr lang="en-US" sz="900" dirty="0"/>
              <a:t>Provost</a:t>
            </a:r>
          </a:p>
        </p:txBody>
      </p:sp>
      <p:sp>
        <p:nvSpPr>
          <p:cNvPr id="8" name="TextBox 7"/>
          <p:cNvSpPr txBox="1"/>
          <p:nvPr/>
        </p:nvSpPr>
        <p:spPr bwMode="gray">
          <a:xfrm>
            <a:off x="404579" y="1788915"/>
            <a:ext cx="729921" cy="276999"/>
          </a:xfrm>
          <a:prstGeom prst="rect">
            <a:avLst/>
          </a:prstGeom>
          <a:noFill/>
        </p:spPr>
        <p:txBody>
          <a:bodyPr wrap="square" lIns="0" tIns="0" rIns="0" bIns="0" rtlCol="0">
            <a:spAutoFit/>
          </a:bodyPr>
          <a:lstStyle/>
          <a:p>
            <a:pPr algn="ctr">
              <a:spcBef>
                <a:spcPts val="500"/>
              </a:spcBef>
            </a:pPr>
            <a:r>
              <a:rPr lang="en-US" sz="900" dirty="0"/>
              <a:t>Enrollment Manager</a:t>
            </a:r>
          </a:p>
        </p:txBody>
      </p:sp>
      <p:sp>
        <p:nvSpPr>
          <p:cNvPr id="9" name="TextBox 8"/>
          <p:cNvSpPr txBox="1"/>
          <p:nvPr/>
        </p:nvSpPr>
        <p:spPr bwMode="gray">
          <a:xfrm>
            <a:off x="1498294" y="1725603"/>
            <a:ext cx="947128" cy="415498"/>
          </a:xfrm>
          <a:prstGeom prst="rect">
            <a:avLst/>
          </a:prstGeom>
          <a:noFill/>
        </p:spPr>
        <p:txBody>
          <a:bodyPr wrap="square" lIns="0" tIns="0" rIns="0" bIns="0" rtlCol="0">
            <a:spAutoFit/>
          </a:bodyPr>
          <a:lstStyle/>
          <a:p>
            <a:pPr algn="ctr">
              <a:spcBef>
                <a:spcPts val="500"/>
              </a:spcBef>
            </a:pPr>
            <a:r>
              <a:rPr lang="en-US" sz="900" dirty="0"/>
              <a:t>VP of Undergraduate Studies</a:t>
            </a:r>
          </a:p>
        </p:txBody>
      </p:sp>
      <p:sp>
        <p:nvSpPr>
          <p:cNvPr id="10" name="TextBox 9"/>
          <p:cNvSpPr txBox="1"/>
          <p:nvPr/>
        </p:nvSpPr>
        <p:spPr bwMode="gray">
          <a:xfrm>
            <a:off x="5083036" y="1788914"/>
            <a:ext cx="947128" cy="276999"/>
          </a:xfrm>
          <a:prstGeom prst="rect">
            <a:avLst/>
          </a:prstGeom>
          <a:noFill/>
        </p:spPr>
        <p:txBody>
          <a:bodyPr wrap="square" lIns="0" tIns="0" rIns="0" bIns="0" rtlCol="0">
            <a:spAutoFit/>
          </a:bodyPr>
          <a:lstStyle/>
          <a:p>
            <a:pPr algn="ctr">
              <a:spcBef>
                <a:spcPts val="500"/>
              </a:spcBef>
            </a:pPr>
            <a:r>
              <a:rPr lang="en-US" sz="900" dirty="0"/>
              <a:t>VP of Student Affairs</a:t>
            </a:r>
          </a:p>
        </p:txBody>
      </p:sp>
      <p:sp>
        <p:nvSpPr>
          <p:cNvPr id="11" name="TextBox 10"/>
          <p:cNvSpPr txBox="1"/>
          <p:nvPr/>
        </p:nvSpPr>
        <p:spPr bwMode="gray">
          <a:xfrm>
            <a:off x="3888122" y="1794850"/>
            <a:ext cx="947128" cy="276999"/>
          </a:xfrm>
          <a:prstGeom prst="rect">
            <a:avLst/>
          </a:prstGeom>
          <a:noFill/>
        </p:spPr>
        <p:txBody>
          <a:bodyPr wrap="square" lIns="0" tIns="0" rIns="0" bIns="0" rtlCol="0">
            <a:spAutoFit/>
          </a:bodyPr>
          <a:lstStyle/>
          <a:p>
            <a:pPr algn="ctr">
              <a:spcBef>
                <a:spcPts val="500"/>
              </a:spcBef>
            </a:pPr>
            <a:r>
              <a:rPr lang="en-US" sz="900" i="1" dirty="0">
                <a:solidFill>
                  <a:schemeClr val="accent6"/>
                </a:solidFill>
              </a:rPr>
              <a:t>VP of Student Success</a:t>
            </a:r>
          </a:p>
        </p:txBody>
      </p:sp>
      <p:sp>
        <p:nvSpPr>
          <p:cNvPr id="12" name="TextBox 11"/>
          <p:cNvSpPr txBox="1"/>
          <p:nvPr/>
        </p:nvSpPr>
        <p:spPr bwMode="gray">
          <a:xfrm>
            <a:off x="2693208" y="1856252"/>
            <a:ext cx="947128" cy="138499"/>
          </a:xfrm>
          <a:prstGeom prst="rect">
            <a:avLst/>
          </a:prstGeom>
          <a:noFill/>
        </p:spPr>
        <p:txBody>
          <a:bodyPr wrap="square" lIns="0" tIns="0" rIns="0" bIns="0" rtlCol="0">
            <a:spAutoFit/>
          </a:bodyPr>
          <a:lstStyle/>
          <a:p>
            <a:pPr algn="ctr">
              <a:spcBef>
                <a:spcPts val="500"/>
              </a:spcBef>
            </a:pPr>
            <a:r>
              <a:rPr lang="en-US" sz="900" dirty="0"/>
              <a:t>Academic Deans</a:t>
            </a:r>
          </a:p>
        </p:txBody>
      </p:sp>
      <p:cxnSp>
        <p:nvCxnSpPr>
          <p:cNvPr id="14" name="Straight Connector 13"/>
          <p:cNvCxnSpPr/>
          <p:nvPr/>
        </p:nvCxnSpPr>
        <p:spPr bwMode="gray">
          <a:xfrm>
            <a:off x="3172657" y="1328372"/>
            <a:ext cx="0" cy="36576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flipH="1">
            <a:off x="1971858" y="1511252"/>
            <a:ext cx="1200799" cy="0"/>
          </a:xfrm>
          <a:prstGeom prst="line">
            <a:avLst/>
          </a:prstGeom>
          <a:ln w="12700">
            <a:solidFill>
              <a:schemeClr val="accent3"/>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1971858" y="1511252"/>
            <a:ext cx="0" cy="182880"/>
          </a:xfrm>
          <a:prstGeom prst="line">
            <a:avLst/>
          </a:prstGeom>
          <a:ln w="12700">
            <a:solidFill>
              <a:schemeClr val="accent3"/>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gray">
          <a:xfrm flipH="1">
            <a:off x="3172657" y="1512337"/>
            <a:ext cx="1200799" cy="0"/>
          </a:xfrm>
          <a:prstGeom prst="line">
            <a:avLst/>
          </a:prstGeom>
          <a:ln w="12700">
            <a:solidFill>
              <a:schemeClr val="accent3"/>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flipH="1">
            <a:off x="4373456" y="1512337"/>
            <a:ext cx="1200799" cy="0"/>
          </a:xfrm>
          <a:prstGeom prst="line">
            <a:avLst/>
          </a:prstGeom>
          <a:ln w="12700">
            <a:solidFill>
              <a:schemeClr val="accent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4375487" y="1511252"/>
            <a:ext cx="0" cy="182880"/>
          </a:xfrm>
          <a:prstGeom prst="line">
            <a:avLst/>
          </a:prstGeom>
          <a:ln w="12700">
            <a:solidFill>
              <a:schemeClr val="accent3"/>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flipH="1">
            <a:off x="771059" y="1512337"/>
            <a:ext cx="1200799" cy="0"/>
          </a:xfrm>
          <a:prstGeom prst="line">
            <a:avLst/>
          </a:prstGeom>
          <a:ln w="12700">
            <a:solidFill>
              <a:schemeClr val="accent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a:off x="771059" y="1512337"/>
            <a:ext cx="0" cy="182880"/>
          </a:xfrm>
          <a:prstGeom prst="line">
            <a:avLst/>
          </a:prstGeom>
          <a:ln w="12700">
            <a:solidFill>
              <a:schemeClr val="accent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a:off x="5579102" y="1512337"/>
            <a:ext cx="0" cy="182880"/>
          </a:xfrm>
          <a:prstGeom prst="line">
            <a:avLst/>
          </a:prstGeom>
          <a:ln w="12700">
            <a:solidFill>
              <a:schemeClr val="accent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gray">
          <a:xfrm>
            <a:off x="3865471" y="4128449"/>
            <a:ext cx="955690" cy="369332"/>
          </a:xfrm>
          <a:prstGeom prst="rect">
            <a:avLst/>
          </a:prstGeom>
          <a:noFill/>
        </p:spPr>
        <p:txBody>
          <a:bodyPr wrap="square" lIns="0" tIns="0" rIns="0" bIns="0" rtlCol="0">
            <a:spAutoFit/>
          </a:bodyPr>
          <a:lstStyle/>
          <a:p>
            <a:pPr>
              <a:spcBef>
                <a:spcPts val="500"/>
              </a:spcBef>
            </a:pPr>
            <a:r>
              <a:rPr lang="en-US" sz="800" i="1" dirty="0"/>
              <a:t>“Student success needs to be someone’s job”</a:t>
            </a:r>
          </a:p>
        </p:txBody>
      </p:sp>
      <p:sp>
        <p:nvSpPr>
          <p:cNvPr id="25" name="TextBox 24"/>
          <p:cNvSpPr txBox="1"/>
          <p:nvPr/>
        </p:nvSpPr>
        <p:spPr bwMode="gray">
          <a:xfrm>
            <a:off x="1540073" y="4128449"/>
            <a:ext cx="955690" cy="369332"/>
          </a:xfrm>
          <a:prstGeom prst="rect">
            <a:avLst/>
          </a:prstGeom>
          <a:noFill/>
        </p:spPr>
        <p:txBody>
          <a:bodyPr wrap="square" lIns="0" tIns="0" rIns="0" bIns="0" rtlCol="0">
            <a:spAutoFit/>
          </a:bodyPr>
          <a:lstStyle/>
          <a:p>
            <a:pPr>
              <a:spcBef>
                <a:spcPts val="500"/>
              </a:spcBef>
            </a:pPr>
            <a:r>
              <a:rPr lang="en-US" sz="800" i="1" dirty="0"/>
              <a:t>“I have academic credibility and run the first year” </a:t>
            </a:r>
          </a:p>
        </p:txBody>
      </p:sp>
      <p:sp>
        <p:nvSpPr>
          <p:cNvPr id="26" name="TextBox 25"/>
          <p:cNvSpPr txBox="1"/>
          <p:nvPr/>
        </p:nvSpPr>
        <p:spPr bwMode="gray">
          <a:xfrm>
            <a:off x="2702772" y="4128449"/>
            <a:ext cx="955690" cy="369332"/>
          </a:xfrm>
          <a:prstGeom prst="rect">
            <a:avLst/>
          </a:prstGeom>
          <a:noFill/>
        </p:spPr>
        <p:txBody>
          <a:bodyPr wrap="square" lIns="0" tIns="0" rIns="0" bIns="0" rtlCol="0">
            <a:spAutoFit/>
          </a:bodyPr>
          <a:lstStyle/>
          <a:p>
            <a:pPr>
              <a:spcBef>
                <a:spcPts val="500"/>
              </a:spcBef>
            </a:pPr>
            <a:r>
              <a:rPr lang="en-US" sz="800" i="1" dirty="0"/>
              <a:t>“We own the curriculum and the purse strings”</a:t>
            </a:r>
          </a:p>
        </p:txBody>
      </p:sp>
      <p:sp>
        <p:nvSpPr>
          <p:cNvPr id="27" name="TextBox 26"/>
          <p:cNvSpPr txBox="1"/>
          <p:nvPr/>
        </p:nvSpPr>
        <p:spPr bwMode="gray">
          <a:xfrm>
            <a:off x="336430" y="4128449"/>
            <a:ext cx="1078238" cy="369332"/>
          </a:xfrm>
          <a:prstGeom prst="rect">
            <a:avLst/>
          </a:prstGeom>
          <a:noFill/>
        </p:spPr>
        <p:txBody>
          <a:bodyPr wrap="square" lIns="0" tIns="0" rIns="0" bIns="0" rtlCol="0">
            <a:spAutoFit/>
          </a:bodyPr>
          <a:lstStyle/>
          <a:p>
            <a:pPr>
              <a:spcBef>
                <a:spcPts val="500"/>
              </a:spcBef>
            </a:pPr>
            <a:r>
              <a:rPr lang="en-US" sz="800" i="1" dirty="0"/>
              <a:t>“I know how to manage to numbers, not just ideas”</a:t>
            </a:r>
          </a:p>
        </p:txBody>
      </p:sp>
      <p:sp>
        <p:nvSpPr>
          <p:cNvPr id="28" name="TextBox 27"/>
          <p:cNvSpPr txBox="1"/>
          <p:nvPr/>
        </p:nvSpPr>
        <p:spPr bwMode="gray">
          <a:xfrm>
            <a:off x="5069114" y="4128449"/>
            <a:ext cx="1045084" cy="369332"/>
          </a:xfrm>
          <a:prstGeom prst="rect">
            <a:avLst/>
          </a:prstGeom>
          <a:noFill/>
        </p:spPr>
        <p:txBody>
          <a:bodyPr wrap="square" lIns="0" tIns="0" rIns="0" bIns="0" rtlCol="0">
            <a:spAutoFit/>
          </a:bodyPr>
          <a:lstStyle/>
          <a:p>
            <a:pPr>
              <a:spcBef>
                <a:spcPts val="500"/>
              </a:spcBef>
            </a:pPr>
            <a:r>
              <a:rPr lang="en-US" sz="800" i="1" dirty="0"/>
              <a:t>“I understand the non-academic roots of attrition”</a:t>
            </a:r>
          </a:p>
        </p:txBody>
      </p:sp>
      <p:sp>
        <p:nvSpPr>
          <p:cNvPr id="34" name="Rectangle 33"/>
          <p:cNvSpPr/>
          <p:nvPr/>
        </p:nvSpPr>
        <p:spPr bwMode="gray">
          <a:xfrm>
            <a:off x="294919" y="2201655"/>
            <a:ext cx="966879" cy="416257"/>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5" name="Rectangle 34"/>
          <p:cNvSpPr/>
          <p:nvPr/>
        </p:nvSpPr>
        <p:spPr bwMode="gray">
          <a:xfrm>
            <a:off x="294919" y="3309398"/>
            <a:ext cx="966879" cy="416257"/>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6" name="Rectangle 35"/>
          <p:cNvSpPr/>
          <p:nvPr/>
        </p:nvSpPr>
        <p:spPr bwMode="gray">
          <a:xfrm>
            <a:off x="294919" y="2756664"/>
            <a:ext cx="966879" cy="416257"/>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7" name="Rectangle 36"/>
          <p:cNvSpPr/>
          <p:nvPr/>
        </p:nvSpPr>
        <p:spPr bwMode="gray">
          <a:xfrm>
            <a:off x="1478543" y="2201655"/>
            <a:ext cx="966879" cy="416257"/>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8" name="Rectangle 37"/>
          <p:cNvSpPr/>
          <p:nvPr/>
        </p:nvSpPr>
        <p:spPr bwMode="gray">
          <a:xfrm>
            <a:off x="1478543" y="3309398"/>
            <a:ext cx="966879" cy="416257"/>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9" name="Rectangle 38"/>
          <p:cNvSpPr/>
          <p:nvPr/>
        </p:nvSpPr>
        <p:spPr bwMode="gray">
          <a:xfrm>
            <a:off x="1478543" y="2756664"/>
            <a:ext cx="966879" cy="416257"/>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0" name="Rectangle 39"/>
          <p:cNvSpPr/>
          <p:nvPr/>
        </p:nvSpPr>
        <p:spPr bwMode="gray">
          <a:xfrm>
            <a:off x="2693208" y="2201654"/>
            <a:ext cx="966879" cy="416257"/>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1" name="Rectangle 40"/>
          <p:cNvSpPr/>
          <p:nvPr/>
        </p:nvSpPr>
        <p:spPr bwMode="gray">
          <a:xfrm>
            <a:off x="2693208" y="3309397"/>
            <a:ext cx="966879" cy="416257"/>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2" name="Rectangle 41"/>
          <p:cNvSpPr/>
          <p:nvPr/>
        </p:nvSpPr>
        <p:spPr bwMode="gray">
          <a:xfrm>
            <a:off x="2693208" y="2756663"/>
            <a:ext cx="966879" cy="416257"/>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3" name="Rectangle 42"/>
          <p:cNvSpPr/>
          <p:nvPr/>
        </p:nvSpPr>
        <p:spPr bwMode="gray">
          <a:xfrm>
            <a:off x="3899591" y="2201653"/>
            <a:ext cx="966879" cy="416257"/>
          </a:xfrm>
          <a:prstGeom prst="rect">
            <a:avLst/>
          </a:prstGeom>
          <a:noFill/>
          <a:ln w="12700">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4" name="Rectangle 43"/>
          <p:cNvSpPr/>
          <p:nvPr/>
        </p:nvSpPr>
        <p:spPr bwMode="gray">
          <a:xfrm>
            <a:off x="3899591" y="3309396"/>
            <a:ext cx="966879" cy="416257"/>
          </a:xfrm>
          <a:prstGeom prst="rect">
            <a:avLst/>
          </a:prstGeom>
          <a:noFill/>
          <a:ln w="12700">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5" name="Rectangle 44"/>
          <p:cNvSpPr/>
          <p:nvPr/>
        </p:nvSpPr>
        <p:spPr bwMode="gray">
          <a:xfrm>
            <a:off x="3899591" y="2756662"/>
            <a:ext cx="966879" cy="416257"/>
          </a:xfrm>
          <a:prstGeom prst="rect">
            <a:avLst/>
          </a:prstGeom>
          <a:noFill/>
          <a:ln w="12700">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6" name="Rectangle 45"/>
          <p:cNvSpPr/>
          <p:nvPr/>
        </p:nvSpPr>
        <p:spPr bwMode="gray">
          <a:xfrm>
            <a:off x="5105964" y="2201655"/>
            <a:ext cx="966879" cy="416257"/>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7" name="Rectangle 46"/>
          <p:cNvSpPr/>
          <p:nvPr/>
        </p:nvSpPr>
        <p:spPr bwMode="gray">
          <a:xfrm>
            <a:off x="5105964" y="3309398"/>
            <a:ext cx="966879" cy="416257"/>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8" name="Rectangle 47"/>
          <p:cNvSpPr/>
          <p:nvPr/>
        </p:nvSpPr>
        <p:spPr bwMode="gray">
          <a:xfrm>
            <a:off x="5105964" y="2756664"/>
            <a:ext cx="966879" cy="416257"/>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9" name="TextBox 48"/>
          <p:cNvSpPr txBox="1"/>
          <p:nvPr/>
        </p:nvSpPr>
        <p:spPr bwMode="gray">
          <a:xfrm>
            <a:off x="481716" y="2348225"/>
            <a:ext cx="578685" cy="123111"/>
          </a:xfrm>
          <a:prstGeom prst="rect">
            <a:avLst/>
          </a:prstGeom>
          <a:noFill/>
        </p:spPr>
        <p:txBody>
          <a:bodyPr wrap="none" lIns="0" tIns="0" rIns="0" bIns="0" rtlCol="0">
            <a:spAutoFit/>
          </a:bodyPr>
          <a:lstStyle/>
          <a:p>
            <a:pPr>
              <a:spcBef>
                <a:spcPts val="500"/>
              </a:spcBef>
            </a:pPr>
            <a:r>
              <a:rPr lang="en-US" sz="800" dirty="0"/>
              <a:t>Admissions</a:t>
            </a:r>
          </a:p>
        </p:txBody>
      </p:sp>
      <p:sp>
        <p:nvSpPr>
          <p:cNvPr id="50" name="TextBox 49"/>
          <p:cNvSpPr txBox="1"/>
          <p:nvPr/>
        </p:nvSpPr>
        <p:spPr bwMode="gray">
          <a:xfrm>
            <a:off x="448071" y="3387728"/>
            <a:ext cx="677869" cy="246221"/>
          </a:xfrm>
          <a:prstGeom prst="rect">
            <a:avLst/>
          </a:prstGeom>
          <a:noFill/>
        </p:spPr>
        <p:txBody>
          <a:bodyPr wrap="square" lIns="0" tIns="0" rIns="0" bIns="0" rtlCol="0">
            <a:spAutoFit/>
          </a:bodyPr>
          <a:lstStyle/>
          <a:p>
            <a:pPr>
              <a:spcBef>
                <a:spcPts val="500"/>
              </a:spcBef>
            </a:pPr>
            <a:r>
              <a:rPr lang="en-US" sz="800" dirty="0"/>
              <a:t>Stop-Out Recruitment</a:t>
            </a:r>
          </a:p>
        </p:txBody>
      </p:sp>
      <p:sp>
        <p:nvSpPr>
          <p:cNvPr id="51" name="TextBox 50"/>
          <p:cNvSpPr txBox="1"/>
          <p:nvPr/>
        </p:nvSpPr>
        <p:spPr bwMode="gray">
          <a:xfrm>
            <a:off x="471717" y="2841818"/>
            <a:ext cx="695167" cy="246221"/>
          </a:xfrm>
          <a:prstGeom prst="rect">
            <a:avLst/>
          </a:prstGeom>
          <a:noFill/>
        </p:spPr>
        <p:txBody>
          <a:bodyPr wrap="square" lIns="0" tIns="0" rIns="0" bIns="0" rtlCol="0">
            <a:spAutoFit/>
          </a:bodyPr>
          <a:lstStyle/>
          <a:p>
            <a:pPr>
              <a:spcBef>
                <a:spcPts val="500"/>
              </a:spcBef>
            </a:pPr>
            <a:r>
              <a:rPr lang="en-US" sz="800" dirty="0"/>
              <a:t>Scholarships and Aid</a:t>
            </a:r>
          </a:p>
        </p:txBody>
      </p:sp>
      <p:sp>
        <p:nvSpPr>
          <p:cNvPr id="52" name="TextBox 51"/>
          <p:cNvSpPr txBox="1"/>
          <p:nvPr/>
        </p:nvSpPr>
        <p:spPr bwMode="gray">
          <a:xfrm>
            <a:off x="1604399" y="2286811"/>
            <a:ext cx="772783" cy="246221"/>
          </a:xfrm>
          <a:prstGeom prst="rect">
            <a:avLst/>
          </a:prstGeom>
          <a:noFill/>
        </p:spPr>
        <p:txBody>
          <a:bodyPr wrap="square" lIns="0" tIns="0" rIns="0" bIns="0" rtlCol="0">
            <a:spAutoFit/>
          </a:bodyPr>
          <a:lstStyle/>
          <a:p>
            <a:pPr>
              <a:spcBef>
                <a:spcPts val="500"/>
              </a:spcBef>
            </a:pPr>
            <a:r>
              <a:rPr lang="en-US" sz="800" dirty="0"/>
              <a:t>The First Year Experience</a:t>
            </a:r>
          </a:p>
        </p:txBody>
      </p:sp>
      <p:sp>
        <p:nvSpPr>
          <p:cNvPr id="53" name="TextBox 52"/>
          <p:cNvSpPr txBox="1"/>
          <p:nvPr/>
        </p:nvSpPr>
        <p:spPr bwMode="gray">
          <a:xfrm>
            <a:off x="1693587" y="3380906"/>
            <a:ext cx="697244" cy="246221"/>
          </a:xfrm>
          <a:prstGeom prst="rect">
            <a:avLst/>
          </a:prstGeom>
          <a:noFill/>
        </p:spPr>
        <p:txBody>
          <a:bodyPr wrap="square" lIns="0" tIns="0" rIns="0" bIns="0" rtlCol="0">
            <a:spAutoFit/>
          </a:bodyPr>
          <a:lstStyle/>
          <a:p>
            <a:pPr>
              <a:spcBef>
                <a:spcPts val="500"/>
              </a:spcBef>
            </a:pPr>
            <a:r>
              <a:rPr lang="en-US" sz="800" dirty="0"/>
              <a:t>Undeclared Advising</a:t>
            </a:r>
          </a:p>
        </p:txBody>
      </p:sp>
      <p:sp>
        <p:nvSpPr>
          <p:cNvPr id="54" name="TextBox 53"/>
          <p:cNvSpPr txBox="1"/>
          <p:nvPr/>
        </p:nvSpPr>
        <p:spPr bwMode="gray">
          <a:xfrm>
            <a:off x="1655816" y="2834996"/>
            <a:ext cx="846771" cy="246221"/>
          </a:xfrm>
          <a:prstGeom prst="rect">
            <a:avLst/>
          </a:prstGeom>
          <a:noFill/>
        </p:spPr>
        <p:txBody>
          <a:bodyPr wrap="square" lIns="0" tIns="0" rIns="0" bIns="0" rtlCol="0">
            <a:spAutoFit/>
          </a:bodyPr>
          <a:lstStyle/>
          <a:p>
            <a:pPr>
              <a:spcBef>
                <a:spcPts val="500"/>
              </a:spcBef>
            </a:pPr>
            <a:r>
              <a:rPr lang="en-US" sz="800" dirty="0"/>
              <a:t>Honors Programs</a:t>
            </a:r>
          </a:p>
        </p:txBody>
      </p:sp>
      <p:sp>
        <p:nvSpPr>
          <p:cNvPr id="55" name="TextBox 54"/>
          <p:cNvSpPr txBox="1"/>
          <p:nvPr/>
        </p:nvSpPr>
        <p:spPr bwMode="gray">
          <a:xfrm>
            <a:off x="2839536" y="2286808"/>
            <a:ext cx="712087" cy="246221"/>
          </a:xfrm>
          <a:prstGeom prst="rect">
            <a:avLst/>
          </a:prstGeom>
          <a:noFill/>
        </p:spPr>
        <p:txBody>
          <a:bodyPr wrap="square" lIns="0" tIns="0" rIns="0" bIns="0" rtlCol="0">
            <a:spAutoFit/>
          </a:bodyPr>
          <a:lstStyle/>
          <a:p>
            <a:pPr>
              <a:spcBef>
                <a:spcPts val="500"/>
              </a:spcBef>
            </a:pPr>
            <a:r>
              <a:rPr lang="en-US" sz="800" dirty="0"/>
              <a:t>Departmental Programming</a:t>
            </a:r>
          </a:p>
        </p:txBody>
      </p:sp>
      <p:sp>
        <p:nvSpPr>
          <p:cNvPr id="56" name="TextBox 55"/>
          <p:cNvSpPr txBox="1"/>
          <p:nvPr/>
        </p:nvSpPr>
        <p:spPr bwMode="gray">
          <a:xfrm>
            <a:off x="2908251" y="3387727"/>
            <a:ext cx="646993" cy="246221"/>
          </a:xfrm>
          <a:prstGeom prst="rect">
            <a:avLst/>
          </a:prstGeom>
          <a:noFill/>
        </p:spPr>
        <p:txBody>
          <a:bodyPr wrap="square" lIns="0" tIns="0" rIns="0" bIns="0" rtlCol="0">
            <a:spAutoFit/>
          </a:bodyPr>
          <a:lstStyle/>
          <a:p>
            <a:pPr>
              <a:spcBef>
                <a:spcPts val="500"/>
              </a:spcBef>
            </a:pPr>
            <a:r>
              <a:rPr lang="en-US" sz="800" dirty="0"/>
              <a:t>Academic Advising</a:t>
            </a:r>
          </a:p>
        </p:txBody>
      </p:sp>
      <p:sp>
        <p:nvSpPr>
          <p:cNvPr id="57" name="TextBox 56"/>
          <p:cNvSpPr txBox="1"/>
          <p:nvPr/>
        </p:nvSpPr>
        <p:spPr bwMode="gray">
          <a:xfrm>
            <a:off x="2918249" y="2828169"/>
            <a:ext cx="742559" cy="246221"/>
          </a:xfrm>
          <a:prstGeom prst="rect">
            <a:avLst/>
          </a:prstGeom>
          <a:noFill/>
        </p:spPr>
        <p:txBody>
          <a:bodyPr wrap="square" lIns="0" tIns="0" rIns="0" bIns="0" rtlCol="0">
            <a:spAutoFit/>
          </a:bodyPr>
          <a:lstStyle/>
          <a:p>
            <a:pPr>
              <a:spcBef>
                <a:spcPts val="500"/>
              </a:spcBef>
            </a:pPr>
            <a:r>
              <a:rPr lang="en-US" sz="800" dirty="0"/>
              <a:t>Curricular Design</a:t>
            </a:r>
          </a:p>
        </p:txBody>
      </p:sp>
      <p:sp>
        <p:nvSpPr>
          <p:cNvPr id="58" name="TextBox 57"/>
          <p:cNvSpPr txBox="1"/>
          <p:nvPr/>
        </p:nvSpPr>
        <p:spPr bwMode="gray">
          <a:xfrm>
            <a:off x="3976697" y="2286807"/>
            <a:ext cx="880168" cy="246221"/>
          </a:xfrm>
          <a:prstGeom prst="rect">
            <a:avLst/>
          </a:prstGeom>
          <a:noFill/>
        </p:spPr>
        <p:txBody>
          <a:bodyPr wrap="square" lIns="0" tIns="0" rIns="0" bIns="0" rtlCol="0">
            <a:spAutoFit/>
          </a:bodyPr>
          <a:lstStyle/>
          <a:p>
            <a:pPr>
              <a:spcBef>
                <a:spcPts val="500"/>
              </a:spcBef>
            </a:pPr>
            <a:r>
              <a:rPr lang="en-US" sz="800" dirty="0"/>
              <a:t>Success data and dashboards</a:t>
            </a:r>
          </a:p>
        </p:txBody>
      </p:sp>
      <p:sp>
        <p:nvSpPr>
          <p:cNvPr id="59" name="TextBox 58"/>
          <p:cNvSpPr txBox="1"/>
          <p:nvPr/>
        </p:nvSpPr>
        <p:spPr bwMode="gray">
          <a:xfrm>
            <a:off x="3964507" y="3387726"/>
            <a:ext cx="982050" cy="246221"/>
          </a:xfrm>
          <a:prstGeom prst="rect">
            <a:avLst/>
          </a:prstGeom>
          <a:noFill/>
        </p:spPr>
        <p:txBody>
          <a:bodyPr wrap="square" lIns="0" tIns="0" rIns="0" bIns="0" rtlCol="0">
            <a:spAutoFit/>
          </a:bodyPr>
          <a:lstStyle/>
          <a:p>
            <a:pPr>
              <a:spcBef>
                <a:spcPts val="500"/>
              </a:spcBef>
            </a:pPr>
            <a:r>
              <a:rPr lang="en-US" sz="800" dirty="0"/>
              <a:t>Advising policies and practices</a:t>
            </a:r>
          </a:p>
        </p:txBody>
      </p:sp>
      <p:sp>
        <p:nvSpPr>
          <p:cNvPr id="60" name="TextBox 59"/>
          <p:cNvSpPr txBox="1"/>
          <p:nvPr/>
        </p:nvSpPr>
        <p:spPr bwMode="gray">
          <a:xfrm>
            <a:off x="3991327" y="2828168"/>
            <a:ext cx="720380" cy="246221"/>
          </a:xfrm>
          <a:prstGeom prst="rect">
            <a:avLst/>
          </a:prstGeom>
          <a:noFill/>
        </p:spPr>
        <p:txBody>
          <a:bodyPr wrap="square" lIns="0" tIns="0" rIns="0" bIns="0" rtlCol="0">
            <a:spAutoFit/>
          </a:bodyPr>
          <a:lstStyle/>
          <a:p>
            <a:pPr>
              <a:spcBef>
                <a:spcPts val="500"/>
              </a:spcBef>
            </a:pPr>
            <a:r>
              <a:rPr lang="en-US" sz="800" dirty="0"/>
              <a:t>Overseeing initiatives</a:t>
            </a:r>
          </a:p>
        </p:txBody>
      </p:sp>
      <p:sp>
        <p:nvSpPr>
          <p:cNvPr id="61" name="TextBox 60"/>
          <p:cNvSpPr txBox="1"/>
          <p:nvPr/>
        </p:nvSpPr>
        <p:spPr bwMode="gray">
          <a:xfrm>
            <a:off x="5300060" y="2346943"/>
            <a:ext cx="577081" cy="123111"/>
          </a:xfrm>
          <a:prstGeom prst="rect">
            <a:avLst/>
          </a:prstGeom>
          <a:noFill/>
        </p:spPr>
        <p:txBody>
          <a:bodyPr wrap="none" lIns="0" tIns="0" rIns="0" bIns="0" rtlCol="0">
            <a:spAutoFit/>
          </a:bodyPr>
          <a:lstStyle/>
          <a:p>
            <a:pPr>
              <a:spcBef>
                <a:spcPts val="500"/>
              </a:spcBef>
            </a:pPr>
            <a:r>
              <a:rPr lang="en-US" sz="800" dirty="0"/>
              <a:t>Orientation</a:t>
            </a:r>
          </a:p>
        </p:txBody>
      </p:sp>
      <p:sp>
        <p:nvSpPr>
          <p:cNvPr id="62" name="TextBox 61"/>
          <p:cNvSpPr txBox="1"/>
          <p:nvPr/>
        </p:nvSpPr>
        <p:spPr bwMode="gray">
          <a:xfrm>
            <a:off x="5259591" y="3379622"/>
            <a:ext cx="729629" cy="246221"/>
          </a:xfrm>
          <a:prstGeom prst="rect">
            <a:avLst/>
          </a:prstGeom>
          <a:noFill/>
        </p:spPr>
        <p:txBody>
          <a:bodyPr wrap="square" lIns="0" tIns="0" rIns="0" bIns="0" rtlCol="0">
            <a:spAutoFit/>
          </a:bodyPr>
          <a:lstStyle/>
          <a:p>
            <a:pPr>
              <a:spcBef>
                <a:spcPts val="500"/>
              </a:spcBef>
            </a:pPr>
            <a:r>
              <a:rPr lang="en-US" sz="800" dirty="0"/>
              <a:t>Counseling Interventions</a:t>
            </a:r>
          </a:p>
        </p:txBody>
      </p:sp>
      <p:sp>
        <p:nvSpPr>
          <p:cNvPr id="63" name="TextBox 62"/>
          <p:cNvSpPr txBox="1"/>
          <p:nvPr/>
        </p:nvSpPr>
        <p:spPr bwMode="gray">
          <a:xfrm>
            <a:off x="5290061" y="2833712"/>
            <a:ext cx="719631" cy="246221"/>
          </a:xfrm>
          <a:prstGeom prst="rect">
            <a:avLst/>
          </a:prstGeom>
          <a:noFill/>
        </p:spPr>
        <p:txBody>
          <a:bodyPr wrap="square" lIns="0" tIns="0" rIns="0" bIns="0" rtlCol="0">
            <a:spAutoFit/>
          </a:bodyPr>
          <a:lstStyle/>
          <a:p>
            <a:pPr>
              <a:spcBef>
                <a:spcPts val="500"/>
              </a:spcBef>
            </a:pPr>
            <a:r>
              <a:rPr lang="en-US" sz="800" dirty="0"/>
              <a:t>Student Involvement</a:t>
            </a:r>
          </a:p>
        </p:txBody>
      </p:sp>
      <p:sp>
        <p:nvSpPr>
          <p:cNvPr id="66" name="Right Brace 65"/>
          <p:cNvSpPr/>
          <p:nvPr/>
        </p:nvSpPr>
        <p:spPr bwMode="gray">
          <a:xfrm rot="5400000">
            <a:off x="3078595" y="2137956"/>
            <a:ext cx="243610" cy="3516273"/>
          </a:xfrm>
          <a:prstGeom prst="rightBrace">
            <a:avLst>
              <a:gd name="adj1" fmla="val 36958"/>
              <a:gd name="adj2" fmla="val 50000"/>
            </a:avLst>
          </a:prstGeom>
          <a:ln w="12700">
            <a:solidFill>
              <a:schemeClr val="accent4"/>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bwMode="gray">
          <a:xfrm>
            <a:off x="2415658" y="3835018"/>
            <a:ext cx="1521077" cy="182880"/>
          </a:xfrm>
          <a:prstGeom prst="rect">
            <a:avLst/>
          </a:prstGeom>
          <a:solidFill>
            <a:schemeClr val="bg1"/>
          </a:solidFill>
        </p:spPr>
        <p:txBody>
          <a:bodyPr wrap="none" lIns="0" tIns="0" rIns="0" bIns="0" rtlCol="0">
            <a:noAutofit/>
          </a:bodyPr>
          <a:lstStyle/>
          <a:p>
            <a:pPr algn="ctr">
              <a:spcBef>
                <a:spcPts val="500"/>
              </a:spcBef>
            </a:pPr>
            <a:r>
              <a:rPr lang="en-US" sz="800" i="1" dirty="0">
                <a:solidFill>
                  <a:schemeClr val="accent6"/>
                </a:solidFill>
              </a:rPr>
              <a:t>The Student Success Office</a:t>
            </a:r>
          </a:p>
        </p:txBody>
      </p:sp>
      <p:sp>
        <p:nvSpPr>
          <p:cNvPr id="6" name="Rectangle 5"/>
          <p:cNvSpPr/>
          <p:nvPr/>
        </p:nvSpPr>
        <p:spPr bwMode="gray">
          <a:xfrm>
            <a:off x="3114499" y="3989950"/>
            <a:ext cx="162160" cy="138499"/>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Tree>
    <p:extLst>
      <p:ext uri="{BB962C8B-B14F-4D97-AF65-F5344CB8AC3E}">
        <p14:creationId xmlns:p14="http://schemas.microsoft.com/office/powerpoint/2010/main" val="3785430027"/>
      </p:ext>
    </p:extLst>
  </p:cSld>
  <p:clrMapOvr>
    <a:masterClrMapping/>
  </p:clrMapOvr>
  <mc:AlternateContent xmlns:mc="http://schemas.openxmlformats.org/markup-compatibility/2006" xmlns:p14="http://schemas.microsoft.com/office/powerpoint/2010/main">
    <mc:Choice Requires="p14">
      <p:transition spd="slow" p14:dur="2000" advTm="112574"/>
    </mc:Choice>
    <mc:Fallback xmlns="">
      <p:transition spd="slow" advTm="11257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bwMode="gray"/>
        <p:txBody>
          <a:bodyPr/>
          <a:lstStyle/>
          <a:p>
            <a:endParaRPr lang="en-US"/>
          </a:p>
        </p:txBody>
      </p:sp>
      <p:sp>
        <p:nvSpPr>
          <p:cNvPr id="3" name="Text Placeholder 2"/>
          <p:cNvSpPr>
            <a:spLocks noGrp="1"/>
          </p:cNvSpPr>
          <p:nvPr>
            <p:ph type="body" sz="quarter" idx="11"/>
          </p:nvPr>
        </p:nvSpPr>
        <p:spPr bwMode="gray"/>
        <p:txBody>
          <a:bodyPr/>
          <a:lstStyle/>
          <a:p>
            <a:r>
              <a:rPr lang="en-US" dirty="0"/>
              <a:t>No Shortage of Best Practice Programs in Place, But Little to Show For It</a:t>
            </a:r>
          </a:p>
        </p:txBody>
      </p:sp>
      <p:sp>
        <p:nvSpPr>
          <p:cNvPr id="4" name="Text Placeholder 3"/>
          <p:cNvSpPr>
            <a:spLocks noGrp="1"/>
          </p:cNvSpPr>
          <p:nvPr>
            <p:ph type="body" sz="quarter" idx="12"/>
          </p:nvPr>
        </p:nvSpPr>
        <p:spPr bwMode="gray"/>
        <p:txBody>
          <a:bodyPr/>
          <a:lstStyle/>
          <a:p>
            <a:r>
              <a:rPr lang="en-US" dirty="0"/>
              <a:t>Existence Does Not Equal Effectiveness</a:t>
            </a:r>
          </a:p>
        </p:txBody>
      </p:sp>
      <p:sp>
        <p:nvSpPr>
          <p:cNvPr id="5" name="Text Placeholder 4"/>
          <p:cNvSpPr>
            <a:spLocks noGrp="1"/>
          </p:cNvSpPr>
          <p:nvPr>
            <p:ph type="body" sz="quarter" idx="13"/>
          </p:nvPr>
        </p:nvSpPr>
        <p:spPr bwMode="gray">
          <a:xfrm>
            <a:off x="4081645" y="4677489"/>
            <a:ext cx="2319155" cy="123111"/>
          </a:xfrm>
        </p:spPr>
        <p:txBody>
          <a:bodyPr/>
          <a:lstStyle/>
          <a:p>
            <a:pPr algn="r"/>
            <a:r>
              <a:rPr lang="en-US" dirty="0"/>
              <a:t>Source: EAB interviews and analysis.</a:t>
            </a:r>
          </a:p>
        </p:txBody>
      </p:sp>
      <p:sp>
        <p:nvSpPr>
          <p:cNvPr id="6" name="Text Placeholder 5"/>
          <p:cNvSpPr>
            <a:spLocks noGrp="1"/>
          </p:cNvSpPr>
          <p:nvPr>
            <p:ph type="body" sz="quarter" idx="14"/>
          </p:nvPr>
        </p:nvSpPr>
        <p:spPr bwMode="gray"/>
        <p:txBody>
          <a:bodyPr/>
          <a:lstStyle/>
          <a:p>
            <a:endParaRPr lang="en-US"/>
          </a:p>
        </p:txBody>
      </p:sp>
      <p:graphicFrame>
        <p:nvGraphicFramePr>
          <p:cNvPr id="7" name="Table 6"/>
          <p:cNvGraphicFramePr>
            <a:graphicFrameLocks noGrp="1"/>
          </p:cNvGraphicFramePr>
          <p:nvPr/>
        </p:nvGraphicFramePr>
        <p:xfrm>
          <a:off x="3672229" y="1638605"/>
          <a:ext cx="2359847" cy="1923887"/>
        </p:xfrm>
        <a:graphic>
          <a:graphicData uri="http://schemas.openxmlformats.org/drawingml/2006/table">
            <a:tbl>
              <a:tblPr firstRow="1" bandRow="1">
                <a:tableStyleId>{2D5ABB26-0587-4C30-8999-92F81FD0307C}</a:tableStyleId>
              </a:tblPr>
              <a:tblGrid>
                <a:gridCol w="2359847">
                  <a:extLst>
                    <a:ext uri="{9D8B030D-6E8A-4147-A177-3AD203B41FA5}">
                      <a16:colId xmlns:a16="http://schemas.microsoft.com/office/drawing/2014/main" val="20000"/>
                    </a:ext>
                  </a:extLst>
                </a:gridCol>
              </a:tblGrid>
              <a:tr h="1382344">
                <a:tc>
                  <a:txBody>
                    <a:bodyPr/>
                    <a:lstStyle/>
                    <a:p>
                      <a:r>
                        <a:rPr lang="en-US" sz="900" b="1" dirty="0"/>
                        <a:t>Checking the Box</a:t>
                      </a:r>
                    </a:p>
                    <a:p>
                      <a:pPr marL="0" indent="0">
                        <a:spcBef>
                          <a:spcPts val="500"/>
                        </a:spcBef>
                        <a:buFont typeface="Arial" panose="020B0604020202020204" pitchFamily="34" charset="0"/>
                        <a:buNone/>
                      </a:pPr>
                      <a:r>
                        <a:rPr lang="en-US" sz="900" dirty="0"/>
                        <a:t>“Either these things</a:t>
                      </a:r>
                      <a:r>
                        <a:rPr lang="en-US" sz="900" baseline="0" dirty="0"/>
                        <a:t> are only happening one or two places on campus, or they’re written down on paper somewhere but not actually in practice. Something doesn’t add up.</a:t>
                      </a:r>
                      <a:r>
                        <a:rPr lang="en-US" sz="900" dirty="0"/>
                        <a:t>”</a:t>
                      </a:r>
                    </a:p>
                  </a:txBody>
                  <a:tcPr marL="182880" marR="182880" marT="210312" marB="9144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1543">
                <a:tc>
                  <a:txBody>
                    <a:bodyPr/>
                    <a:lstStyle/>
                    <a:p>
                      <a:pPr marL="0" indent="0" algn="r">
                        <a:spcBef>
                          <a:spcPts val="500"/>
                        </a:spcBef>
                        <a:buFont typeface="Arial" panose="020B0604020202020204" pitchFamily="34" charset="0"/>
                        <a:buNone/>
                      </a:pPr>
                      <a:r>
                        <a:rPr lang="en-US" sz="800" i="1" dirty="0"/>
                        <a:t>Vice President for Academic Affairs</a:t>
                      </a:r>
                      <a:br>
                        <a:rPr lang="en-US" sz="800" i="1" dirty="0"/>
                      </a:br>
                      <a:r>
                        <a:rPr lang="en-US" sz="800" i="1" dirty="0"/>
                        <a:t>State University System</a:t>
                      </a:r>
                    </a:p>
                  </a:txBody>
                  <a:tcPr marL="182880" marR="182880" marT="0" marB="182880" anchor="b">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pSp>
        <p:nvGrpSpPr>
          <p:cNvPr id="8" name="Group 7"/>
          <p:cNvGrpSpPr/>
          <p:nvPr/>
        </p:nvGrpSpPr>
        <p:grpSpPr bwMode="gray">
          <a:xfrm>
            <a:off x="5759552" y="1636143"/>
            <a:ext cx="271672" cy="181522"/>
            <a:chOff x="7874126" y="2184908"/>
            <a:chExt cx="271672" cy="181522"/>
          </a:xfrm>
        </p:grpSpPr>
        <p:grpSp>
          <p:nvGrpSpPr>
            <p:cNvPr id="9" name="Group 8"/>
            <p:cNvGrpSpPr/>
            <p:nvPr/>
          </p:nvGrpSpPr>
          <p:grpSpPr bwMode="gray">
            <a:xfrm>
              <a:off x="7874126" y="2184908"/>
              <a:ext cx="271672" cy="181522"/>
              <a:chOff x="5569224" y="1247744"/>
              <a:chExt cx="271672" cy="181522"/>
            </a:xfrm>
          </p:grpSpPr>
          <p:sp>
            <p:nvSpPr>
              <p:cNvPr id="13" name="Rectangle 12"/>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4" name="Round Same Side Corner Rectangle 13"/>
              <p:cNvSpPr/>
              <p:nvPr/>
            </p:nvSpPr>
            <p:spPr bwMode="gray">
              <a:xfrm rot="10800000">
                <a:off x="5569224" y="1247744"/>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grpSp>
        <p:grpSp>
          <p:nvGrpSpPr>
            <p:cNvPr id="10" name="Group 9"/>
            <p:cNvGrpSpPr/>
            <p:nvPr/>
          </p:nvGrpSpPr>
          <p:grpSpPr bwMode="gray">
            <a:xfrm>
              <a:off x="7918169" y="2231033"/>
              <a:ext cx="128164" cy="109665"/>
              <a:chOff x="5631025" y="1193671"/>
              <a:chExt cx="166314" cy="142308"/>
            </a:xfrm>
          </p:grpSpPr>
          <p:sp>
            <p:nvSpPr>
              <p:cNvPr id="11" name="Freeform 10"/>
              <p:cNvSpPr>
                <a:spLocks/>
              </p:cNvSpPr>
              <p:nvPr/>
            </p:nvSpPr>
            <p:spPr bwMode="gray">
              <a:xfrm rot="10800000">
                <a:off x="5631025" y="1193671"/>
                <a:ext cx="76299" cy="142308"/>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rgbClr val="FFFFFF"/>
                  </a:solidFill>
                </a:endParaRPr>
              </a:p>
            </p:txBody>
          </p:sp>
          <p:sp>
            <p:nvSpPr>
              <p:cNvPr id="12" name="Freeform 11"/>
              <p:cNvSpPr>
                <a:spLocks/>
              </p:cNvSpPr>
              <p:nvPr/>
            </p:nvSpPr>
            <p:spPr bwMode="gray">
              <a:xfrm rot="10800000">
                <a:off x="5721040" y="1193671"/>
                <a:ext cx="76299" cy="142308"/>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rgbClr val="FFFFFF"/>
                  </a:solidFill>
                </a:endParaRPr>
              </a:p>
            </p:txBody>
          </p:sp>
        </p:grpSp>
      </p:grpSp>
      <p:graphicFrame>
        <p:nvGraphicFramePr>
          <p:cNvPr id="15" name="Chart 14"/>
          <p:cNvGraphicFramePr/>
          <p:nvPr/>
        </p:nvGraphicFramePr>
        <p:xfrm>
          <a:off x="415741" y="1556649"/>
          <a:ext cx="2941939" cy="2569086"/>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bwMode="gray">
          <a:xfrm>
            <a:off x="585210" y="1258213"/>
            <a:ext cx="3174803" cy="276999"/>
          </a:xfrm>
          <a:prstGeom prst="rect">
            <a:avLst/>
          </a:prstGeom>
          <a:noFill/>
        </p:spPr>
        <p:txBody>
          <a:bodyPr wrap="square" lIns="0" tIns="0" rIns="0" bIns="0" rtlCol="0">
            <a:spAutoFit/>
          </a:bodyPr>
          <a:lstStyle/>
          <a:p>
            <a:pPr>
              <a:spcBef>
                <a:spcPts val="500"/>
              </a:spcBef>
            </a:pPr>
            <a:r>
              <a:rPr lang="en-US" sz="900" b="1" dirty="0">
                <a:solidFill>
                  <a:srgbClr val="4F5861"/>
                </a:solidFill>
              </a:rPr>
              <a:t>Despite Prevalence of High-Impact Practices, Each Campus Lagged Behind Peers</a:t>
            </a:r>
          </a:p>
        </p:txBody>
      </p:sp>
    </p:spTree>
    <p:extLst>
      <p:ext uri="{BB962C8B-B14F-4D97-AF65-F5344CB8AC3E}">
        <p14:creationId xmlns:p14="http://schemas.microsoft.com/office/powerpoint/2010/main" val="379347028"/>
      </p:ext>
    </p:extLst>
  </p:cSld>
  <p:clrMapOvr>
    <a:masterClrMapping/>
  </p:clrMapOvr>
  <mc:AlternateContent xmlns:mc="http://schemas.openxmlformats.org/markup-compatibility/2006" xmlns:p14="http://schemas.microsoft.com/office/powerpoint/2010/main">
    <mc:Choice Requires="p14">
      <p:transition spd="slow" p14:dur="2000" advTm="42418"/>
    </mc:Choice>
    <mc:Fallback xmlns="">
      <p:transition spd="slow" advTm="4241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Competency #4: Course Redesign</a:t>
            </a:r>
          </a:p>
        </p:txBody>
      </p:sp>
      <p:sp>
        <p:nvSpPr>
          <p:cNvPr id="3" name="Text Placeholder 2"/>
          <p:cNvSpPr>
            <a:spLocks noGrp="1"/>
          </p:cNvSpPr>
          <p:nvPr>
            <p:ph type="body" sz="quarter" idx="11"/>
          </p:nvPr>
        </p:nvSpPr>
        <p:spPr/>
        <p:txBody>
          <a:bodyPr/>
          <a:lstStyle/>
          <a:p>
            <a:r>
              <a:rPr lang="en-US" dirty="0"/>
              <a:t>Research on Retention and Long-Term Outcomes Confirms Critical Role</a:t>
            </a:r>
          </a:p>
        </p:txBody>
      </p:sp>
      <p:sp>
        <p:nvSpPr>
          <p:cNvPr id="4" name="Text Placeholder 3"/>
          <p:cNvSpPr>
            <a:spLocks noGrp="1"/>
          </p:cNvSpPr>
          <p:nvPr>
            <p:ph type="body" sz="quarter" idx="12"/>
          </p:nvPr>
        </p:nvSpPr>
        <p:spPr/>
        <p:txBody>
          <a:bodyPr/>
          <a:lstStyle/>
          <a:p>
            <a:r>
              <a:rPr lang="en-US" dirty="0"/>
              <a:t>Faculty at the Center of Student Success</a:t>
            </a:r>
          </a:p>
        </p:txBody>
      </p:sp>
      <p:sp>
        <p:nvSpPr>
          <p:cNvPr id="5" name="Text Placeholder 4"/>
          <p:cNvSpPr>
            <a:spLocks noGrp="1"/>
          </p:cNvSpPr>
          <p:nvPr>
            <p:ph type="body" sz="quarter" idx="13"/>
          </p:nvPr>
        </p:nvSpPr>
        <p:spPr>
          <a:xfrm>
            <a:off x="3247949" y="4369713"/>
            <a:ext cx="3152851" cy="430887"/>
          </a:xfrm>
        </p:spPr>
        <p:txBody>
          <a:bodyPr/>
          <a:lstStyle/>
          <a:p>
            <a:pPr algn="r"/>
            <a:r>
              <a:rPr lang="en-US" dirty="0"/>
              <a:t>Source: Paul D. </a:t>
            </a:r>
            <a:r>
              <a:rPr lang="en-US" dirty="0" err="1"/>
              <a:t>Umbach</a:t>
            </a:r>
            <a:r>
              <a:rPr lang="en-US" dirty="0"/>
              <a:t> and Matthew R. </a:t>
            </a:r>
            <a:r>
              <a:rPr lang="en-US" dirty="0" err="1"/>
              <a:t>Wawrzynski</a:t>
            </a:r>
            <a:r>
              <a:rPr lang="en-US" dirty="0"/>
              <a:t>, “Faculty Do Matter: The Role of College Faculty in Student Learning and Engagement,” </a:t>
            </a:r>
            <a:r>
              <a:rPr lang="en-US" i="1" dirty="0"/>
              <a:t>Research in Higher </a:t>
            </a:r>
            <a:r>
              <a:rPr lang="en-US" dirty="0"/>
              <a:t>Education (2005); “The 2014 Gallup-Purdue Index Report,” Lumina Foundation (2014); EAB interviews and analysis.</a:t>
            </a:r>
          </a:p>
        </p:txBody>
      </p:sp>
      <p:sp>
        <p:nvSpPr>
          <p:cNvPr id="6" name="Text Placeholder 5"/>
          <p:cNvSpPr>
            <a:spLocks noGrp="1"/>
          </p:cNvSpPr>
          <p:nvPr>
            <p:ph type="body" sz="quarter" idx="14"/>
          </p:nvPr>
        </p:nvSpPr>
        <p:spPr/>
        <p:txBody>
          <a:bodyPr/>
          <a:lstStyle/>
          <a:p>
            <a:endParaRPr lang="en-US"/>
          </a:p>
        </p:txBody>
      </p:sp>
      <p:graphicFrame>
        <p:nvGraphicFramePr>
          <p:cNvPr id="8" name="Table 7"/>
          <p:cNvGraphicFramePr>
            <a:graphicFrameLocks noGrp="1"/>
          </p:cNvGraphicFramePr>
          <p:nvPr/>
        </p:nvGraphicFramePr>
        <p:xfrm>
          <a:off x="3210443" y="1124084"/>
          <a:ext cx="2881881" cy="3328279"/>
        </p:xfrm>
        <a:graphic>
          <a:graphicData uri="http://schemas.openxmlformats.org/drawingml/2006/table">
            <a:tbl>
              <a:tblPr firstRow="1" bandRow="1">
                <a:tableStyleId>{2D5ABB26-0587-4C30-8999-92F81FD0307C}</a:tableStyleId>
              </a:tblPr>
              <a:tblGrid>
                <a:gridCol w="2881881">
                  <a:extLst>
                    <a:ext uri="{9D8B030D-6E8A-4147-A177-3AD203B41FA5}">
                      <a16:colId xmlns:a16="http://schemas.microsoft.com/office/drawing/2014/main" val="20000"/>
                    </a:ext>
                  </a:extLst>
                </a:gridCol>
              </a:tblGrid>
              <a:tr h="2480114">
                <a:tc>
                  <a:txBody>
                    <a:bodyPr/>
                    <a:lstStyle/>
                    <a:p>
                      <a:r>
                        <a:rPr lang="en-US" sz="900" b="1" dirty="0"/>
                        <a:t>Contributing</a:t>
                      </a:r>
                      <a:r>
                        <a:rPr lang="en-US" sz="900" b="1" baseline="0" dirty="0"/>
                        <a:t> to Well-Being</a:t>
                      </a:r>
                      <a:endParaRPr lang="en-US" sz="900" b="1" dirty="0"/>
                    </a:p>
                    <a:p>
                      <a:pPr>
                        <a:spcBef>
                          <a:spcPts val="500"/>
                        </a:spcBef>
                      </a:pPr>
                      <a:r>
                        <a:rPr lang="en-US" sz="900" dirty="0"/>
                        <a:t>“[I]f graduates had a professor who cared about them as a person, made them excited about learning, and encouraged them to pursue their dreams, their odds of being engaged at work nearly doubled, as did their odds of thriving in their well-being … </a:t>
                      </a:r>
                      <a:r>
                        <a:rPr lang="en-US" sz="900" b="1" dirty="0"/>
                        <a:t>Feeling supported and having deep learning experiences means everything when it comes to long-term outcomes for college graduates … Yet few college graduates achieve the winning combination</a:t>
                      </a:r>
                      <a:r>
                        <a:rPr lang="en-US" sz="900" dirty="0"/>
                        <a:t>. Only 14% of graduates strongly agree that they were supported by professors who cared, made them excited about learning and encouraged their dreams.”</a:t>
                      </a:r>
                    </a:p>
                  </a:txBody>
                  <a:tcPr marL="182880" marR="182880" marT="210312" marB="9144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631307">
                <a:tc>
                  <a:txBody>
                    <a:bodyPr/>
                    <a:lstStyle/>
                    <a:p>
                      <a:pPr marL="0" indent="0" algn="r">
                        <a:spcBef>
                          <a:spcPts val="500"/>
                        </a:spcBef>
                        <a:buFont typeface="Arial" panose="020B0604020202020204" pitchFamily="34" charset="0"/>
                        <a:buNone/>
                      </a:pPr>
                      <a:r>
                        <a:rPr lang="en-US" sz="800" i="1" dirty="0"/>
                        <a:t>Great Jobs, Great Lives</a:t>
                      </a:r>
                    </a:p>
                    <a:p>
                      <a:pPr marL="0" indent="0" algn="r">
                        <a:spcBef>
                          <a:spcPts val="500"/>
                        </a:spcBef>
                        <a:buFont typeface="Arial" panose="020B0604020202020204" pitchFamily="34" charset="0"/>
                        <a:buNone/>
                      </a:pPr>
                      <a:r>
                        <a:rPr lang="en-US" sz="800" i="1" dirty="0"/>
                        <a:t>The 2014 Gallup-Purdue</a:t>
                      </a:r>
                      <a:r>
                        <a:rPr lang="en-US" sz="800" i="1" baseline="0" dirty="0"/>
                        <a:t> Index Report</a:t>
                      </a:r>
                      <a:endParaRPr lang="en-US" sz="800" i="1" dirty="0"/>
                    </a:p>
                  </a:txBody>
                  <a:tcPr marL="182880" marR="182880" marT="0" marB="182880" anchor="b">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pSp>
        <p:nvGrpSpPr>
          <p:cNvPr id="9" name="Group 8"/>
          <p:cNvGrpSpPr/>
          <p:nvPr/>
        </p:nvGrpSpPr>
        <p:grpSpPr bwMode="gray">
          <a:xfrm>
            <a:off x="5819361" y="1124083"/>
            <a:ext cx="271672" cy="181522"/>
            <a:chOff x="7874126" y="2184908"/>
            <a:chExt cx="271672" cy="181522"/>
          </a:xfrm>
        </p:grpSpPr>
        <p:grpSp>
          <p:nvGrpSpPr>
            <p:cNvPr id="10" name="Group 9"/>
            <p:cNvGrpSpPr/>
            <p:nvPr/>
          </p:nvGrpSpPr>
          <p:grpSpPr bwMode="gray">
            <a:xfrm>
              <a:off x="7874126" y="2184908"/>
              <a:ext cx="271672" cy="181522"/>
              <a:chOff x="5569224" y="1247744"/>
              <a:chExt cx="271672" cy="181522"/>
            </a:xfrm>
          </p:grpSpPr>
          <p:sp>
            <p:nvSpPr>
              <p:cNvPr id="14" name="Rectangle 13"/>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 name="Round Same Side Corner Rectangle 14"/>
              <p:cNvSpPr/>
              <p:nvPr/>
            </p:nvSpPr>
            <p:spPr bwMode="gray">
              <a:xfrm rot="10800000">
                <a:off x="5569224" y="1247744"/>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grpSp>
          <p:nvGrpSpPr>
            <p:cNvPr id="11" name="Group 10"/>
            <p:cNvGrpSpPr/>
            <p:nvPr/>
          </p:nvGrpSpPr>
          <p:grpSpPr bwMode="gray">
            <a:xfrm>
              <a:off x="7918169" y="2231033"/>
              <a:ext cx="128164" cy="109665"/>
              <a:chOff x="5631025" y="1193671"/>
              <a:chExt cx="166314" cy="142308"/>
            </a:xfrm>
          </p:grpSpPr>
          <p:sp>
            <p:nvSpPr>
              <p:cNvPr id="12" name="Freeform 11"/>
              <p:cNvSpPr>
                <a:spLocks/>
              </p:cNvSpPr>
              <p:nvPr/>
            </p:nvSpPr>
            <p:spPr bwMode="gray">
              <a:xfrm rot="10800000">
                <a:off x="5631025" y="1193671"/>
                <a:ext cx="76299" cy="142308"/>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13" name="Freeform 12"/>
              <p:cNvSpPr>
                <a:spLocks/>
              </p:cNvSpPr>
              <p:nvPr/>
            </p:nvSpPr>
            <p:spPr bwMode="gray">
              <a:xfrm rot="10800000">
                <a:off x="5721040" y="1193671"/>
                <a:ext cx="76299" cy="142308"/>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graphicFrame>
        <p:nvGraphicFramePr>
          <p:cNvPr id="17" name="Table 16"/>
          <p:cNvGraphicFramePr>
            <a:graphicFrameLocks noGrp="1"/>
          </p:cNvGraphicFramePr>
          <p:nvPr/>
        </p:nvGraphicFramePr>
        <p:xfrm>
          <a:off x="297765" y="1124084"/>
          <a:ext cx="2767303" cy="3330874"/>
        </p:xfrm>
        <a:graphic>
          <a:graphicData uri="http://schemas.openxmlformats.org/drawingml/2006/table">
            <a:tbl>
              <a:tblPr firstRow="1" bandRow="1">
                <a:tableStyleId>{2D5ABB26-0587-4C30-8999-92F81FD0307C}</a:tableStyleId>
              </a:tblPr>
              <a:tblGrid>
                <a:gridCol w="2767303">
                  <a:extLst>
                    <a:ext uri="{9D8B030D-6E8A-4147-A177-3AD203B41FA5}">
                      <a16:colId xmlns:a16="http://schemas.microsoft.com/office/drawing/2014/main" val="20000"/>
                    </a:ext>
                  </a:extLst>
                </a:gridCol>
              </a:tblGrid>
              <a:tr h="2591419">
                <a:tc>
                  <a:txBody>
                    <a:bodyPr/>
                    <a:lstStyle/>
                    <a:p>
                      <a:r>
                        <a:rPr lang="en-US" sz="900" b="1" dirty="0"/>
                        <a:t>Contributing</a:t>
                      </a:r>
                      <a:r>
                        <a:rPr lang="en-US" sz="900" b="1" baseline="0" dirty="0"/>
                        <a:t> to Persistence</a:t>
                      </a:r>
                      <a:endParaRPr lang="en-US" sz="900" b="1" dirty="0"/>
                    </a:p>
                    <a:p>
                      <a:pPr>
                        <a:spcBef>
                          <a:spcPts val="600"/>
                        </a:spcBef>
                      </a:pPr>
                      <a:r>
                        <a:rPr lang="en-US" sz="900" dirty="0"/>
                        <a:t>“In accordance with </a:t>
                      </a:r>
                      <a:r>
                        <a:rPr lang="en-US" sz="900" dirty="0" err="1"/>
                        <a:t>Chickering</a:t>
                      </a:r>
                      <a:r>
                        <a:rPr lang="en-US" sz="900" dirty="0"/>
                        <a:t> and </a:t>
                      </a:r>
                      <a:r>
                        <a:rPr lang="en-US" sz="900" dirty="0" err="1"/>
                        <a:t>Gamson</a:t>
                      </a:r>
                      <a:r>
                        <a:rPr lang="en-US" sz="900" dirty="0"/>
                        <a:t>, several researchers documented the strong association of both formal and informal faculty-student contact to enhanced student learning. </a:t>
                      </a:r>
                      <a:r>
                        <a:rPr lang="en-US" sz="900" b="1" dirty="0"/>
                        <a:t>These interactions influenced the degree to which students became engaged with faculty and were frequently the best predictors of student persistence </a:t>
                      </a:r>
                      <a:r>
                        <a:rPr lang="en-US" sz="900" dirty="0"/>
                        <a:t>(Braxton, Sullivan, &amp; Johnson, 1997; Hurtado &amp; Carter, 1997; </a:t>
                      </a:r>
                      <a:r>
                        <a:rPr lang="en-US" sz="900" dirty="0" err="1"/>
                        <a:t>Pascarella</a:t>
                      </a:r>
                      <a:r>
                        <a:rPr lang="en-US" sz="900" dirty="0"/>
                        <a:t> &amp; </a:t>
                      </a:r>
                      <a:r>
                        <a:rPr lang="en-US" sz="900" dirty="0" err="1"/>
                        <a:t>Terenzini</a:t>
                      </a:r>
                      <a:r>
                        <a:rPr lang="en-US" sz="900" dirty="0"/>
                        <a:t>; Stage &amp; </a:t>
                      </a:r>
                      <a:r>
                        <a:rPr lang="en-US" sz="900" dirty="0" err="1"/>
                        <a:t>Hossler</a:t>
                      </a:r>
                      <a:r>
                        <a:rPr lang="en-US" sz="900" dirty="0"/>
                        <a:t>, 2000).”</a:t>
                      </a:r>
                    </a:p>
                  </a:txBody>
                  <a:tcPr marL="182880" marR="182880" marT="210312" marB="9144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739455">
                <a:tc>
                  <a:txBody>
                    <a:bodyPr/>
                    <a:lstStyle/>
                    <a:p>
                      <a:pPr marL="0" indent="0" algn="r">
                        <a:spcBef>
                          <a:spcPts val="500"/>
                        </a:spcBef>
                        <a:buFont typeface="Arial" panose="020B0604020202020204" pitchFamily="34" charset="0"/>
                        <a:buNone/>
                      </a:pPr>
                      <a:r>
                        <a:rPr lang="en-US" sz="800" i="1" dirty="0"/>
                        <a:t>Paul </a:t>
                      </a:r>
                      <a:r>
                        <a:rPr lang="en-US" sz="800" i="1" dirty="0" err="1"/>
                        <a:t>Umbach</a:t>
                      </a:r>
                      <a:r>
                        <a:rPr lang="en-US" sz="800" i="1" dirty="0"/>
                        <a:t> and</a:t>
                      </a:r>
                      <a:r>
                        <a:rPr lang="en-US" sz="800" i="1" baseline="0" dirty="0"/>
                        <a:t> Matthew </a:t>
                      </a:r>
                      <a:r>
                        <a:rPr lang="en-US" sz="800" i="1" baseline="0" dirty="0" err="1"/>
                        <a:t>Wawrzynski</a:t>
                      </a:r>
                      <a:endParaRPr lang="en-US" sz="800" i="1" dirty="0"/>
                    </a:p>
                    <a:p>
                      <a:pPr marL="0" indent="0" algn="r">
                        <a:spcBef>
                          <a:spcPts val="500"/>
                        </a:spcBef>
                        <a:buFont typeface="Arial" panose="020B0604020202020204" pitchFamily="34" charset="0"/>
                        <a:buNone/>
                      </a:pPr>
                      <a:r>
                        <a:rPr lang="en-US" sz="800" i="1" dirty="0"/>
                        <a:t>“Faculty Do Matter:</a:t>
                      </a:r>
                      <a:r>
                        <a:rPr lang="en-US" sz="800" i="1" baseline="0" dirty="0"/>
                        <a:t> The Role of College Faculty in Student Learning and Engagement”</a:t>
                      </a:r>
                      <a:endParaRPr lang="en-US" sz="800" i="1" dirty="0"/>
                    </a:p>
                  </a:txBody>
                  <a:tcPr marL="182880" marR="182880" marT="0" marB="182880" anchor="b">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pSp>
        <p:nvGrpSpPr>
          <p:cNvPr id="18" name="Group 17"/>
          <p:cNvGrpSpPr/>
          <p:nvPr/>
        </p:nvGrpSpPr>
        <p:grpSpPr bwMode="gray">
          <a:xfrm>
            <a:off x="2789643" y="1124083"/>
            <a:ext cx="271672" cy="181522"/>
            <a:chOff x="7874126" y="2184908"/>
            <a:chExt cx="271672" cy="181522"/>
          </a:xfrm>
        </p:grpSpPr>
        <p:grpSp>
          <p:nvGrpSpPr>
            <p:cNvPr id="19" name="Group 18"/>
            <p:cNvGrpSpPr/>
            <p:nvPr/>
          </p:nvGrpSpPr>
          <p:grpSpPr bwMode="gray">
            <a:xfrm>
              <a:off x="7874126" y="2184908"/>
              <a:ext cx="271672" cy="181522"/>
              <a:chOff x="5569224" y="1247744"/>
              <a:chExt cx="271672" cy="181522"/>
            </a:xfrm>
          </p:grpSpPr>
          <p:sp>
            <p:nvSpPr>
              <p:cNvPr id="23" name="Rectangle 22"/>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4" name="Round Same Side Corner Rectangle 23"/>
              <p:cNvSpPr/>
              <p:nvPr/>
            </p:nvSpPr>
            <p:spPr bwMode="gray">
              <a:xfrm rot="10800000">
                <a:off x="5569224" y="1247744"/>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grpSp>
          <p:nvGrpSpPr>
            <p:cNvPr id="20" name="Group 19"/>
            <p:cNvGrpSpPr/>
            <p:nvPr/>
          </p:nvGrpSpPr>
          <p:grpSpPr bwMode="gray">
            <a:xfrm>
              <a:off x="7918169" y="2231033"/>
              <a:ext cx="128164" cy="109665"/>
              <a:chOff x="5631025" y="1193671"/>
              <a:chExt cx="166314" cy="142308"/>
            </a:xfrm>
          </p:grpSpPr>
          <p:sp>
            <p:nvSpPr>
              <p:cNvPr id="21" name="Freeform 20"/>
              <p:cNvSpPr>
                <a:spLocks/>
              </p:cNvSpPr>
              <p:nvPr/>
            </p:nvSpPr>
            <p:spPr bwMode="gray">
              <a:xfrm rot="10800000">
                <a:off x="5631025" y="1193671"/>
                <a:ext cx="76299" cy="142308"/>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22" name="Freeform 21"/>
              <p:cNvSpPr>
                <a:spLocks/>
              </p:cNvSpPr>
              <p:nvPr/>
            </p:nvSpPr>
            <p:spPr bwMode="gray">
              <a:xfrm rot="10800000">
                <a:off x="5721040" y="1193671"/>
                <a:ext cx="76299" cy="142308"/>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Tree>
    <p:extLst>
      <p:ext uri="{BB962C8B-B14F-4D97-AF65-F5344CB8AC3E}">
        <p14:creationId xmlns:p14="http://schemas.microsoft.com/office/powerpoint/2010/main" val="41959998"/>
      </p:ext>
    </p:extLst>
  </p:cSld>
  <p:clrMapOvr>
    <a:masterClrMapping/>
  </p:clrMapOvr>
  <mc:AlternateContent xmlns:mc="http://schemas.openxmlformats.org/markup-compatibility/2006" xmlns:p14="http://schemas.microsoft.com/office/powerpoint/2010/main">
    <mc:Choice Requires="p14">
      <p:transition spd="slow" p14:dur="2000" advTm="66900"/>
    </mc:Choice>
    <mc:Fallback xmlns="">
      <p:transition spd="slow" advTm="669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16"/>
          <p:cNvSpPr/>
          <p:nvPr/>
        </p:nvSpPr>
        <p:spPr bwMode="gray">
          <a:xfrm rot="5400000">
            <a:off x="3279613" y="2416279"/>
            <a:ext cx="1355832" cy="331007"/>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18" name="Right Arrow 17"/>
          <p:cNvSpPr/>
          <p:nvPr/>
        </p:nvSpPr>
        <p:spPr bwMode="gray">
          <a:xfrm rot="5400000">
            <a:off x="1750735" y="2416279"/>
            <a:ext cx="1355833" cy="331007"/>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19" name="Right Arrow 18"/>
          <p:cNvSpPr/>
          <p:nvPr/>
        </p:nvSpPr>
        <p:spPr bwMode="gray">
          <a:xfrm rot="5400000">
            <a:off x="221859" y="2416279"/>
            <a:ext cx="1355832" cy="331007"/>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16" name="Right Arrow 15"/>
          <p:cNvSpPr/>
          <p:nvPr/>
        </p:nvSpPr>
        <p:spPr bwMode="gray">
          <a:xfrm rot="5400000">
            <a:off x="4811229" y="2416279"/>
            <a:ext cx="1355832" cy="331007"/>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2" name="Text Placeholder 1"/>
          <p:cNvSpPr>
            <a:spLocks noGrp="1"/>
          </p:cNvSpPr>
          <p:nvPr>
            <p:ph type="body" sz="quarter" idx="10"/>
          </p:nvPr>
        </p:nvSpPr>
        <p:spPr bwMode="gray"/>
        <p:txBody>
          <a:bodyPr/>
          <a:lstStyle/>
          <a:p>
            <a:endParaRPr lang="en-US"/>
          </a:p>
        </p:txBody>
      </p:sp>
      <p:sp>
        <p:nvSpPr>
          <p:cNvPr id="3" name="Text Placeholder 2"/>
          <p:cNvSpPr>
            <a:spLocks noGrp="1"/>
          </p:cNvSpPr>
          <p:nvPr>
            <p:ph type="body" sz="quarter" idx="11"/>
          </p:nvPr>
        </p:nvSpPr>
        <p:spPr bwMode="gray"/>
        <p:txBody>
          <a:bodyPr/>
          <a:lstStyle/>
          <a:p>
            <a:r>
              <a:rPr lang="en-US" dirty="0"/>
              <a:t>Faculty Buy-In Critical to Organizational Improvement</a:t>
            </a:r>
          </a:p>
        </p:txBody>
      </p:sp>
      <p:sp>
        <p:nvSpPr>
          <p:cNvPr id="4" name="Text Placeholder 3"/>
          <p:cNvSpPr>
            <a:spLocks noGrp="1"/>
          </p:cNvSpPr>
          <p:nvPr>
            <p:ph type="body" sz="quarter" idx="12"/>
          </p:nvPr>
        </p:nvSpPr>
        <p:spPr bwMode="gray"/>
        <p:txBody>
          <a:bodyPr/>
          <a:lstStyle/>
          <a:p>
            <a:r>
              <a:rPr lang="en-US" dirty="0"/>
              <a:t>Top-Down Changes Rarely Stick</a:t>
            </a:r>
          </a:p>
        </p:txBody>
      </p:sp>
      <p:sp>
        <p:nvSpPr>
          <p:cNvPr id="5" name="Text Placeholder 4"/>
          <p:cNvSpPr>
            <a:spLocks noGrp="1"/>
          </p:cNvSpPr>
          <p:nvPr>
            <p:ph type="body" sz="quarter" idx="13"/>
          </p:nvPr>
        </p:nvSpPr>
        <p:spPr bwMode="gray">
          <a:xfrm>
            <a:off x="4081645" y="4677489"/>
            <a:ext cx="2319155" cy="123111"/>
          </a:xfrm>
        </p:spPr>
        <p:txBody>
          <a:bodyPr/>
          <a:lstStyle/>
          <a:p>
            <a:pPr algn="r"/>
            <a:r>
              <a:rPr lang="en-US" dirty="0"/>
              <a:t>Source: EAB interviews and analysis.</a:t>
            </a:r>
          </a:p>
        </p:txBody>
      </p:sp>
      <p:sp>
        <p:nvSpPr>
          <p:cNvPr id="9" name="Rectangle 8"/>
          <p:cNvSpPr/>
          <p:nvPr/>
        </p:nvSpPr>
        <p:spPr bwMode="gray">
          <a:xfrm>
            <a:off x="190202" y="2222506"/>
            <a:ext cx="1419149" cy="636422"/>
          </a:xfrm>
          <a:prstGeom prst="rect">
            <a:avLst/>
          </a:prstGeom>
          <a:solidFill>
            <a:schemeClr val="bg1"/>
          </a:solidFill>
          <a:ln w="12700">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 name="Rectangle 9"/>
          <p:cNvSpPr/>
          <p:nvPr/>
        </p:nvSpPr>
        <p:spPr bwMode="gray">
          <a:xfrm>
            <a:off x="1719079" y="2222506"/>
            <a:ext cx="1419149" cy="636422"/>
          </a:xfrm>
          <a:prstGeom prst="rect">
            <a:avLst/>
          </a:prstGeom>
          <a:solidFill>
            <a:schemeClr val="bg1"/>
          </a:solidFill>
          <a:ln w="12700">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 name="Rectangle 10"/>
          <p:cNvSpPr/>
          <p:nvPr/>
        </p:nvSpPr>
        <p:spPr bwMode="gray">
          <a:xfrm>
            <a:off x="3247956" y="2222506"/>
            <a:ext cx="1419149" cy="636422"/>
          </a:xfrm>
          <a:prstGeom prst="rect">
            <a:avLst/>
          </a:prstGeom>
          <a:solidFill>
            <a:schemeClr val="bg1"/>
          </a:solidFill>
          <a:ln w="12700">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 name="Rectangle 11"/>
          <p:cNvSpPr/>
          <p:nvPr/>
        </p:nvSpPr>
        <p:spPr bwMode="gray">
          <a:xfrm>
            <a:off x="4776832" y="2222506"/>
            <a:ext cx="1419149" cy="636422"/>
          </a:xfrm>
          <a:prstGeom prst="rect">
            <a:avLst/>
          </a:prstGeom>
          <a:solidFill>
            <a:schemeClr val="bg1"/>
          </a:solidFill>
          <a:ln w="12700">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026" name="Picture 2" descr="L:\Public\Share\ABC Templates and Resources\EAB Templates and Resources\EAB Art Icons Logos\EAB Icons\Brick_w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633" y="2397589"/>
            <a:ext cx="336496" cy="286255"/>
          </a:xfrm>
          <a:prstGeom prst="rect">
            <a:avLst/>
          </a:prstGeom>
          <a:solidFill>
            <a:schemeClr val="bg1"/>
          </a:solidFill>
        </p:spPr>
      </p:pic>
      <p:pic>
        <p:nvPicPr>
          <p:cNvPr id="14" name="Picture 2" descr="L:\Public\Share\ABC Templates and Resources\EAB Templates and Resources\EAB Art Icons Logos\EAB Icons\Brick_w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503" y="2396645"/>
            <a:ext cx="336496" cy="286255"/>
          </a:xfrm>
          <a:prstGeom prst="rect">
            <a:avLst/>
          </a:prstGeom>
          <a:solidFill>
            <a:schemeClr val="bg1"/>
          </a:solidFill>
        </p:spPr>
      </p:pic>
      <p:pic>
        <p:nvPicPr>
          <p:cNvPr id="15" name="Picture 2" descr="L:\Public\Share\ABC Templates and Resources\EAB Templates and Resources\EAB Art Icons Logos\EAB Icons\Brick_w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379" y="2398602"/>
            <a:ext cx="336496" cy="286255"/>
          </a:xfrm>
          <a:prstGeom prst="rect">
            <a:avLst/>
          </a:prstGeom>
          <a:solidFill>
            <a:schemeClr val="bg1"/>
          </a:solidFill>
        </p:spPr>
      </p:pic>
      <p:sp>
        <p:nvSpPr>
          <p:cNvPr id="20" name="Freeform 19"/>
          <p:cNvSpPr/>
          <p:nvPr/>
        </p:nvSpPr>
        <p:spPr bwMode="gray">
          <a:xfrm rot="5400000">
            <a:off x="3890041" y="2867706"/>
            <a:ext cx="139840" cy="193174"/>
          </a:xfrm>
          <a:custGeom>
            <a:avLst/>
            <a:gdLst>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141694 w 396146"/>
              <a:gd name="connsiteY5" fmla="*/ 141694 h 283388"/>
              <a:gd name="connsiteX6" fmla="*/ 0 w 396146"/>
              <a:gd name="connsiteY6" fmla="*/ 0 h 283388"/>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94177 w 396146"/>
              <a:gd name="connsiteY5" fmla="*/ 189712 h 283388"/>
              <a:gd name="connsiteX6" fmla="*/ 141694 w 396146"/>
              <a:gd name="connsiteY6" fmla="*/ 141694 h 283388"/>
              <a:gd name="connsiteX7" fmla="*/ 0 w 396146"/>
              <a:gd name="connsiteY7" fmla="*/ 0 h 283388"/>
              <a:gd name="connsiteX0" fmla="*/ 0 w 396146"/>
              <a:gd name="connsiteY0" fmla="*/ 0 h 283388"/>
              <a:gd name="connsiteX1" fmla="*/ 254452 w 396146"/>
              <a:gd name="connsiteY1" fmla="*/ 0 h 283388"/>
              <a:gd name="connsiteX2" fmla="*/ 396146 w 396146"/>
              <a:gd name="connsiteY2" fmla="*/ 141694 h 283388"/>
              <a:gd name="connsiteX3" fmla="*/ 341827 w 396146"/>
              <a:gd name="connsiteY3" fmla="*/ 189712 h 283388"/>
              <a:gd name="connsiteX4" fmla="*/ 254452 w 396146"/>
              <a:gd name="connsiteY4" fmla="*/ 283388 h 283388"/>
              <a:gd name="connsiteX5" fmla="*/ 0 w 396146"/>
              <a:gd name="connsiteY5" fmla="*/ 283388 h 283388"/>
              <a:gd name="connsiteX6" fmla="*/ 94177 w 396146"/>
              <a:gd name="connsiteY6" fmla="*/ 189712 h 283388"/>
              <a:gd name="connsiteX7" fmla="*/ 141694 w 396146"/>
              <a:gd name="connsiteY7" fmla="*/ 141694 h 283388"/>
              <a:gd name="connsiteX8" fmla="*/ 0 w 396146"/>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60712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60712 w 402539"/>
              <a:gd name="connsiteY8" fmla="*/ 0 h 283388"/>
              <a:gd name="connsiteX0" fmla="*/ 203587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203587 w 402539"/>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63113 w 341827"/>
              <a:gd name="connsiteY7" fmla="*/ 108357 h 283388"/>
              <a:gd name="connsiteX8" fmla="*/ 142875 w 341827"/>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172759 w 341827"/>
              <a:gd name="connsiteY6" fmla="*/ 189712 h 283388"/>
              <a:gd name="connsiteX7" fmla="*/ 63113 w 341827"/>
              <a:gd name="connsiteY7" fmla="*/ 108357 h 283388"/>
              <a:gd name="connsiteX8" fmla="*/ 142875 w 341827"/>
              <a:gd name="connsiteY8" fmla="*/ 0 h 283388"/>
              <a:gd name="connsiteX0" fmla="*/ 85725 w 284677"/>
              <a:gd name="connsiteY0" fmla="*/ 0 h 283388"/>
              <a:gd name="connsiteX1" fmla="*/ 197302 w 284677"/>
              <a:gd name="connsiteY1" fmla="*/ 0 h 283388"/>
              <a:gd name="connsiteX2" fmla="*/ 124684 w 284677"/>
              <a:gd name="connsiteY2" fmla="*/ 108357 h 283388"/>
              <a:gd name="connsiteX3" fmla="*/ 284677 w 284677"/>
              <a:gd name="connsiteY3" fmla="*/ 189712 h 283388"/>
              <a:gd name="connsiteX4" fmla="*/ 197302 w 284677"/>
              <a:gd name="connsiteY4" fmla="*/ 283388 h 283388"/>
              <a:gd name="connsiteX5" fmla="*/ 0 w 284677"/>
              <a:gd name="connsiteY5" fmla="*/ 283388 h 283388"/>
              <a:gd name="connsiteX6" fmla="*/ 115609 w 284677"/>
              <a:gd name="connsiteY6" fmla="*/ 189712 h 283388"/>
              <a:gd name="connsiteX7" fmla="*/ 5963 w 284677"/>
              <a:gd name="connsiteY7" fmla="*/ 108357 h 283388"/>
              <a:gd name="connsiteX8" fmla="*/ 85725 w 284677"/>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97302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13959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85725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02" h="283388">
                <a:moveTo>
                  <a:pt x="114300" y="0"/>
                </a:moveTo>
                <a:lnTo>
                  <a:pt x="235402" y="0"/>
                </a:lnTo>
                <a:lnTo>
                  <a:pt x="124684" y="108357"/>
                </a:lnTo>
                <a:lnTo>
                  <a:pt x="234671" y="189712"/>
                </a:lnTo>
                <a:lnTo>
                  <a:pt x="113959" y="283388"/>
                </a:lnTo>
                <a:lnTo>
                  <a:pt x="0" y="283388"/>
                </a:lnTo>
                <a:lnTo>
                  <a:pt x="115609" y="189712"/>
                </a:lnTo>
                <a:lnTo>
                  <a:pt x="5963" y="108357"/>
                </a:lnTo>
                <a:lnTo>
                  <a:pt x="11430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r>
              <a:rPr lang="en-US" sz="1000" dirty="0">
                <a:solidFill>
                  <a:schemeClr val="bg2"/>
                </a:solidFill>
              </a:rPr>
              <a:t> </a:t>
            </a:r>
          </a:p>
        </p:txBody>
      </p:sp>
      <p:sp>
        <p:nvSpPr>
          <p:cNvPr id="21" name="Freeform 20"/>
          <p:cNvSpPr/>
          <p:nvPr/>
        </p:nvSpPr>
        <p:spPr bwMode="gray">
          <a:xfrm rot="5400000">
            <a:off x="5416486" y="2867706"/>
            <a:ext cx="139840" cy="193174"/>
          </a:xfrm>
          <a:custGeom>
            <a:avLst/>
            <a:gdLst>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141694 w 396146"/>
              <a:gd name="connsiteY5" fmla="*/ 141694 h 283388"/>
              <a:gd name="connsiteX6" fmla="*/ 0 w 396146"/>
              <a:gd name="connsiteY6" fmla="*/ 0 h 283388"/>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94177 w 396146"/>
              <a:gd name="connsiteY5" fmla="*/ 189712 h 283388"/>
              <a:gd name="connsiteX6" fmla="*/ 141694 w 396146"/>
              <a:gd name="connsiteY6" fmla="*/ 141694 h 283388"/>
              <a:gd name="connsiteX7" fmla="*/ 0 w 396146"/>
              <a:gd name="connsiteY7" fmla="*/ 0 h 283388"/>
              <a:gd name="connsiteX0" fmla="*/ 0 w 396146"/>
              <a:gd name="connsiteY0" fmla="*/ 0 h 283388"/>
              <a:gd name="connsiteX1" fmla="*/ 254452 w 396146"/>
              <a:gd name="connsiteY1" fmla="*/ 0 h 283388"/>
              <a:gd name="connsiteX2" fmla="*/ 396146 w 396146"/>
              <a:gd name="connsiteY2" fmla="*/ 141694 h 283388"/>
              <a:gd name="connsiteX3" fmla="*/ 341827 w 396146"/>
              <a:gd name="connsiteY3" fmla="*/ 189712 h 283388"/>
              <a:gd name="connsiteX4" fmla="*/ 254452 w 396146"/>
              <a:gd name="connsiteY4" fmla="*/ 283388 h 283388"/>
              <a:gd name="connsiteX5" fmla="*/ 0 w 396146"/>
              <a:gd name="connsiteY5" fmla="*/ 283388 h 283388"/>
              <a:gd name="connsiteX6" fmla="*/ 94177 w 396146"/>
              <a:gd name="connsiteY6" fmla="*/ 189712 h 283388"/>
              <a:gd name="connsiteX7" fmla="*/ 141694 w 396146"/>
              <a:gd name="connsiteY7" fmla="*/ 141694 h 283388"/>
              <a:gd name="connsiteX8" fmla="*/ 0 w 396146"/>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60712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60712 w 402539"/>
              <a:gd name="connsiteY8" fmla="*/ 0 h 283388"/>
              <a:gd name="connsiteX0" fmla="*/ 203587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203587 w 402539"/>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63113 w 341827"/>
              <a:gd name="connsiteY7" fmla="*/ 108357 h 283388"/>
              <a:gd name="connsiteX8" fmla="*/ 142875 w 341827"/>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172759 w 341827"/>
              <a:gd name="connsiteY6" fmla="*/ 189712 h 283388"/>
              <a:gd name="connsiteX7" fmla="*/ 63113 w 341827"/>
              <a:gd name="connsiteY7" fmla="*/ 108357 h 283388"/>
              <a:gd name="connsiteX8" fmla="*/ 142875 w 341827"/>
              <a:gd name="connsiteY8" fmla="*/ 0 h 283388"/>
              <a:gd name="connsiteX0" fmla="*/ 85725 w 284677"/>
              <a:gd name="connsiteY0" fmla="*/ 0 h 283388"/>
              <a:gd name="connsiteX1" fmla="*/ 197302 w 284677"/>
              <a:gd name="connsiteY1" fmla="*/ 0 h 283388"/>
              <a:gd name="connsiteX2" fmla="*/ 124684 w 284677"/>
              <a:gd name="connsiteY2" fmla="*/ 108357 h 283388"/>
              <a:gd name="connsiteX3" fmla="*/ 284677 w 284677"/>
              <a:gd name="connsiteY3" fmla="*/ 189712 h 283388"/>
              <a:gd name="connsiteX4" fmla="*/ 197302 w 284677"/>
              <a:gd name="connsiteY4" fmla="*/ 283388 h 283388"/>
              <a:gd name="connsiteX5" fmla="*/ 0 w 284677"/>
              <a:gd name="connsiteY5" fmla="*/ 283388 h 283388"/>
              <a:gd name="connsiteX6" fmla="*/ 115609 w 284677"/>
              <a:gd name="connsiteY6" fmla="*/ 189712 h 283388"/>
              <a:gd name="connsiteX7" fmla="*/ 5963 w 284677"/>
              <a:gd name="connsiteY7" fmla="*/ 108357 h 283388"/>
              <a:gd name="connsiteX8" fmla="*/ 85725 w 284677"/>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97302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13959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85725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02" h="283388">
                <a:moveTo>
                  <a:pt x="114300" y="0"/>
                </a:moveTo>
                <a:lnTo>
                  <a:pt x="235402" y="0"/>
                </a:lnTo>
                <a:lnTo>
                  <a:pt x="124684" y="108357"/>
                </a:lnTo>
                <a:lnTo>
                  <a:pt x="234671" y="189712"/>
                </a:lnTo>
                <a:lnTo>
                  <a:pt x="113959" y="283388"/>
                </a:lnTo>
                <a:lnTo>
                  <a:pt x="0" y="283388"/>
                </a:lnTo>
                <a:lnTo>
                  <a:pt x="115609" y="189712"/>
                </a:lnTo>
                <a:lnTo>
                  <a:pt x="5963" y="108357"/>
                </a:lnTo>
                <a:lnTo>
                  <a:pt x="11430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r>
              <a:rPr lang="en-US" sz="1000" dirty="0">
                <a:solidFill>
                  <a:schemeClr val="bg2"/>
                </a:solidFill>
              </a:rPr>
              <a:t> </a:t>
            </a:r>
          </a:p>
        </p:txBody>
      </p:sp>
      <p:sp>
        <p:nvSpPr>
          <p:cNvPr id="22" name="Freeform 21"/>
          <p:cNvSpPr/>
          <p:nvPr/>
        </p:nvSpPr>
        <p:spPr bwMode="gray">
          <a:xfrm rot="5400000">
            <a:off x="2358732" y="2867706"/>
            <a:ext cx="139840" cy="193174"/>
          </a:xfrm>
          <a:custGeom>
            <a:avLst/>
            <a:gdLst>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141694 w 396146"/>
              <a:gd name="connsiteY5" fmla="*/ 141694 h 283388"/>
              <a:gd name="connsiteX6" fmla="*/ 0 w 396146"/>
              <a:gd name="connsiteY6" fmla="*/ 0 h 283388"/>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94177 w 396146"/>
              <a:gd name="connsiteY5" fmla="*/ 189712 h 283388"/>
              <a:gd name="connsiteX6" fmla="*/ 141694 w 396146"/>
              <a:gd name="connsiteY6" fmla="*/ 141694 h 283388"/>
              <a:gd name="connsiteX7" fmla="*/ 0 w 396146"/>
              <a:gd name="connsiteY7" fmla="*/ 0 h 283388"/>
              <a:gd name="connsiteX0" fmla="*/ 0 w 396146"/>
              <a:gd name="connsiteY0" fmla="*/ 0 h 283388"/>
              <a:gd name="connsiteX1" fmla="*/ 254452 w 396146"/>
              <a:gd name="connsiteY1" fmla="*/ 0 h 283388"/>
              <a:gd name="connsiteX2" fmla="*/ 396146 w 396146"/>
              <a:gd name="connsiteY2" fmla="*/ 141694 h 283388"/>
              <a:gd name="connsiteX3" fmla="*/ 341827 w 396146"/>
              <a:gd name="connsiteY3" fmla="*/ 189712 h 283388"/>
              <a:gd name="connsiteX4" fmla="*/ 254452 w 396146"/>
              <a:gd name="connsiteY4" fmla="*/ 283388 h 283388"/>
              <a:gd name="connsiteX5" fmla="*/ 0 w 396146"/>
              <a:gd name="connsiteY5" fmla="*/ 283388 h 283388"/>
              <a:gd name="connsiteX6" fmla="*/ 94177 w 396146"/>
              <a:gd name="connsiteY6" fmla="*/ 189712 h 283388"/>
              <a:gd name="connsiteX7" fmla="*/ 141694 w 396146"/>
              <a:gd name="connsiteY7" fmla="*/ 141694 h 283388"/>
              <a:gd name="connsiteX8" fmla="*/ 0 w 396146"/>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60712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60712 w 402539"/>
              <a:gd name="connsiteY8" fmla="*/ 0 h 283388"/>
              <a:gd name="connsiteX0" fmla="*/ 203587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203587 w 402539"/>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63113 w 341827"/>
              <a:gd name="connsiteY7" fmla="*/ 108357 h 283388"/>
              <a:gd name="connsiteX8" fmla="*/ 142875 w 341827"/>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172759 w 341827"/>
              <a:gd name="connsiteY6" fmla="*/ 189712 h 283388"/>
              <a:gd name="connsiteX7" fmla="*/ 63113 w 341827"/>
              <a:gd name="connsiteY7" fmla="*/ 108357 h 283388"/>
              <a:gd name="connsiteX8" fmla="*/ 142875 w 341827"/>
              <a:gd name="connsiteY8" fmla="*/ 0 h 283388"/>
              <a:gd name="connsiteX0" fmla="*/ 85725 w 284677"/>
              <a:gd name="connsiteY0" fmla="*/ 0 h 283388"/>
              <a:gd name="connsiteX1" fmla="*/ 197302 w 284677"/>
              <a:gd name="connsiteY1" fmla="*/ 0 h 283388"/>
              <a:gd name="connsiteX2" fmla="*/ 124684 w 284677"/>
              <a:gd name="connsiteY2" fmla="*/ 108357 h 283388"/>
              <a:gd name="connsiteX3" fmla="*/ 284677 w 284677"/>
              <a:gd name="connsiteY3" fmla="*/ 189712 h 283388"/>
              <a:gd name="connsiteX4" fmla="*/ 197302 w 284677"/>
              <a:gd name="connsiteY4" fmla="*/ 283388 h 283388"/>
              <a:gd name="connsiteX5" fmla="*/ 0 w 284677"/>
              <a:gd name="connsiteY5" fmla="*/ 283388 h 283388"/>
              <a:gd name="connsiteX6" fmla="*/ 115609 w 284677"/>
              <a:gd name="connsiteY6" fmla="*/ 189712 h 283388"/>
              <a:gd name="connsiteX7" fmla="*/ 5963 w 284677"/>
              <a:gd name="connsiteY7" fmla="*/ 108357 h 283388"/>
              <a:gd name="connsiteX8" fmla="*/ 85725 w 284677"/>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97302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13959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85725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02" h="283388">
                <a:moveTo>
                  <a:pt x="114300" y="0"/>
                </a:moveTo>
                <a:lnTo>
                  <a:pt x="235402" y="0"/>
                </a:lnTo>
                <a:lnTo>
                  <a:pt x="124684" y="108357"/>
                </a:lnTo>
                <a:lnTo>
                  <a:pt x="234671" y="189712"/>
                </a:lnTo>
                <a:lnTo>
                  <a:pt x="113959" y="283388"/>
                </a:lnTo>
                <a:lnTo>
                  <a:pt x="0" y="283388"/>
                </a:lnTo>
                <a:lnTo>
                  <a:pt x="115609" y="189712"/>
                </a:lnTo>
                <a:lnTo>
                  <a:pt x="5963" y="108357"/>
                </a:lnTo>
                <a:lnTo>
                  <a:pt x="11430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r>
              <a:rPr lang="en-US" sz="1000" dirty="0">
                <a:solidFill>
                  <a:schemeClr val="bg2"/>
                </a:solidFill>
              </a:rPr>
              <a:t> </a:t>
            </a:r>
          </a:p>
        </p:txBody>
      </p:sp>
      <p:sp>
        <p:nvSpPr>
          <p:cNvPr id="23" name="Freeform 22"/>
          <p:cNvSpPr/>
          <p:nvPr/>
        </p:nvSpPr>
        <p:spPr bwMode="gray">
          <a:xfrm rot="5400000">
            <a:off x="829856" y="2867706"/>
            <a:ext cx="139840" cy="193174"/>
          </a:xfrm>
          <a:custGeom>
            <a:avLst/>
            <a:gdLst>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141694 w 396146"/>
              <a:gd name="connsiteY5" fmla="*/ 141694 h 283388"/>
              <a:gd name="connsiteX6" fmla="*/ 0 w 396146"/>
              <a:gd name="connsiteY6" fmla="*/ 0 h 283388"/>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94177 w 396146"/>
              <a:gd name="connsiteY5" fmla="*/ 189712 h 283388"/>
              <a:gd name="connsiteX6" fmla="*/ 141694 w 396146"/>
              <a:gd name="connsiteY6" fmla="*/ 141694 h 283388"/>
              <a:gd name="connsiteX7" fmla="*/ 0 w 396146"/>
              <a:gd name="connsiteY7" fmla="*/ 0 h 283388"/>
              <a:gd name="connsiteX0" fmla="*/ 0 w 396146"/>
              <a:gd name="connsiteY0" fmla="*/ 0 h 283388"/>
              <a:gd name="connsiteX1" fmla="*/ 254452 w 396146"/>
              <a:gd name="connsiteY1" fmla="*/ 0 h 283388"/>
              <a:gd name="connsiteX2" fmla="*/ 396146 w 396146"/>
              <a:gd name="connsiteY2" fmla="*/ 141694 h 283388"/>
              <a:gd name="connsiteX3" fmla="*/ 341827 w 396146"/>
              <a:gd name="connsiteY3" fmla="*/ 189712 h 283388"/>
              <a:gd name="connsiteX4" fmla="*/ 254452 w 396146"/>
              <a:gd name="connsiteY4" fmla="*/ 283388 h 283388"/>
              <a:gd name="connsiteX5" fmla="*/ 0 w 396146"/>
              <a:gd name="connsiteY5" fmla="*/ 283388 h 283388"/>
              <a:gd name="connsiteX6" fmla="*/ 94177 w 396146"/>
              <a:gd name="connsiteY6" fmla="*/ 189712 h 283388"/>
              <a:gd name="connsiteX7" fmla="*/ 141694 w 396146"/>
              <a:gd name="connsiteY7" fmla="*/ 141694 h 283388"/>
              <a:gd name="connsiteX8" fmla="*/ 0 w 396146"/>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60712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60712 w 402539"/>
              <a:gd name="connsiteY8" fmla="*/ 0 h 283388"/>
              <a:gd name="connsiteX0" fmla="*/ 203587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203587 w 402539"/>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63113 w 341827"/>
              <a:gd name="connsiteY7" fmla="*/ 108357 h 283388"/>
              <a:gd name="connsiteX8" fmla="*/ 142875 w 341827"/>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172759 w 341827"/>
              <a:gd name="connsiteY6" fmla="*/ 189712 h 283388"/>
              <a:gd name="connsiteX7" fmla="*/ 63113 w 341827"/>
              <a:gd name="connsiteY7" fmla="*/ 108357 h 283388"/>
              <a:gd name="connsiteX8" fmla="*/ 142875 w 341827"/>
              <a:gd name="connsiteY8" fmla="*/ 0 h 283388"/>
              <a:gd name="connsiteX0" fmla="*/ 85725 w 284677"/>
              <a:gd name="connsiteY0" fmla="*/ 0 h 283388"/>
              <a:gd name="connsiteX1" fmla="*/ 197302 w 284677"/>
              <a:gd name="connsiteY1" fmla="*/ 0 h 283388"/>
              <a:gd name="connsiteX2" fmla="*/ 124684 w 284677"/>
              <a:gd name="connsiteY2" fmla="*/ 108357 h 283388"/>
              <a:gd name="connsiteX3" fmla="*/ 284677 w 284677"/>
              <a:gd name="connsiteY3" fmla="*/ 189712 h 283388"/>
              <a:gd name="connsiteX4" fmla="*/ 197302 w 284677"/>
              <a:gd name="connsiteY4" fmla="*/ 283388 h 283388"/>
              <a:gd name="connsiteX5" fmla="*/ 0 w 284677"/>
              <a:gd name="connsiteY5" fmla="*/ 283388 h 283388"/>
              <a:gd name="connsiteX6" fmla="*/ 115609 w 284677"/>
              <a:gd name="connsiteY6" fmla="*/ 189712 h 283388"/>
              <a:gd name="connsiteX7" fmla="*/ 5963 w 284677"/>
              <a:gd name="connsiteY7" fmla="*/ 108357 h 283388"/>
              <a:gd name="connsiteX8" fmla="*/ 85725 w 284677"/>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97302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13959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85725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02" h="283388">
                <a:moveTo>
                  <a:pt x="114300" y="0"/>
                </a:moveTo>
                <a:lnTo>
                  <a:pt x="235402" y="0"/>
                </a:lnTo>
                <a:lnTo>
                  <a:pt x="124684" y="108357"/>
                </a:lnTo>
                <a:lnTo>
                  <a:pt x="234671" y="189712"/>
                </a:lnTo>
                <a:lnTo>
                  <a:pt x="113959" y="283388"/>
                </a:lnTo>
                <a:lnTo>
                  <a:pt x="0" y="283388"/>
                </a:lnTo>
                <a:lnTo>
                  <a:pt x="115609" y="189712"/>
                </a:lnTo>
                <a:lnTo>
                  <a:pt x="5963" y="108357"/>
                </a:lnTo>
                <a:lnTo>
                  <a:pt x="11430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r>
              <a:rPr lang="en-US" sz="1000" dirty="0">
                <a:solidFill>
                  <a:schemeClr val="bg2"/>
                </a:solidFill>
              </a:rPr>
              <a:t> </a:t>
            </a:r>
          </a:p>
        </p:txBody>
      </p:sp>
      <p:sp>
        <p:nvSpPr>
          <p:cNvPr id="13" name="TextBox 12"/>
          <p:cNvSpPr txBox="1"/>
          <p:nvPr/>
        </p:nvSpPr>
        <p:spPr bwMode="gray">
          <a:xfrm>
            <a:off x="4893875" y="3370989"/>
            <a:ext cx="1302106" cy="692497"/>
          </a:xfrm>
          <a:prstGeom prst="rect">
            <a:avLst/>
          </a:prstGeom>
          <a:noFill/>
        </p:spPr>
        <p:txBody>
          <a:bodyPr wrap="square" lIns="0" tIns="0" rIns="0" bIns="0" rtlCol="0">
            <a:spAutoFit/>
          </a:bodyPr>
          <a:lstStyle/>
          <a:p>
            <a:pPr>
              <a:spcBef>
                <a:spcPts val="500"/>
              </a:spcBef>
            </a:pPr>
            <a:r>
              <a:rPr lang="en-US" sz="900" b="1" dirty="0"/>
              <a:t>High-failure courses hamstring first-year students,</a:t>
            </a:r>
            <a:r>
              <a:rPr lang="en-US" sz="900" dirty="0"/>
              <a:t> forcing repeats and remediation</a:t>
            </a:r>
            <a:endParaRPr lang="en-US" sz="900" b="1" dirty="0"/>
          </a:p>
        </p:txBody>
      </p:sp>
      <p:sp>
        <p:nvSpPr>
          <p:cNvPr id="25" name="TextBox 24"/>
          <p:cNvSpPr txBox="1"/>
          <p:nvPr/>
        </p:nvSpPr>
        <p:spPr bwMode="gray">
          <a:xfrm>
            <a:off x="3308908" y="3370989"/>
            <a:ext cx="1302106" cy="692497"/>
          </a:xfrm>
          <a:prstGeom prst="rect">
            <a:avLst/>
          </a:prstGeom>
          <a:noFill/>
        </p:spPr>
        <p:txBody>
          <a:bodyPr wrap="square" lIns="0" tIns="0" rIns="0" bIns="0" rtlCol="0">
            <a:spAutoFit/>
          </a:bodyPr>
          <a:lstStyle/>
          <a:p>
            <a:pPr>
              <a:spcBef>
                <a:spcPts val="500"/>
              </a:spcBef>
            </a:pPr>
            <a:r>
              <a:rPr lang="en-US" sz="900" b="1" dirty="0"/>
              <a:t>Preventable issues go unaddressed,</a:t>
            </a:r>
            <a:r>
              <a:rPr lang="en-US" sz="900" dirty="0"/>
              <a:t> and many students aren’t contacted until withdrawing</a:t>
            </a:r>
            <a:endParaRPr lang="en-US" sz="900" b="1" dirty="0"/>
          </a:p>
        </p:txBody>
      </p:sp>
      <p:sp>
        <p:nvSpPr>
          <p:cNvPr id="26" name="TextBox 25"/>
          <p:cNvSpPr txBox="1"/>
          <p:nvPr/>
        </p:nvSpPr>
        <p:spPr bwMode="gray">
          <a:xfrm>
            <a:off x="1777600" y="3370989"/>
            <a:ext cx="1250903" cy="692497"/>
          </a:xfrm>
          <a:prstGeom prst="rect">
            <a:avLst/>
          </a:prstGeom>
          <a:noFill/>
        </p:spPr>
        <p:txBody>
          <a:bodyPr wrap="square" lIns="0" tIns="0" rIns="0" bIns="0" rtlCol="0">
            <a:spAutoFit/>
          </a:bodyPr>
          <a:lstStyle/>
          <a:p>
            <a:pPr>
              <a:spcBef>
                <a:spcPts val="500"/>
              </a:spcBef>
            </a:pPr>
            <a:r>
              <a:rPr lang="en-US" sz="900" b="1" dirty="0"/>
              <a:t>First-year and undeclared students drop out </a:t>
            </a:r>
            <a:r>
              <a:rPr lang="en-US" sz="900" dirty="0"/>
              <a:t>at high rates, pursue poor-fit programs</a:t>
            </a:r>
            <a:endParaRPr lang="en-US" sz="900" b="1" dirty="0"/>
          </a:p>
        </p:txBody>
      </p:sp>
      <p:sp>
        <p:nvSpPr>
          <p:cNvPr id="27" name="TextBox 26"/>
          <p:cNvSpPr txBox="1"/>
          <p:nvPr/>
        </p:nvSpPr>
        <p:spPr bwMode="gray">
          <a:xfrm>
            <a:off x="330611" y="3370989"/>
            <a:ext cx="1302106" cy="692497"/>
          </a:xfrm>
          <a:prstGeom prst="rect">
            <a:avLst/>
          </a:prstGeom>
          <a:noFill/>
        </p:spPr>
        <p:txBody>
          <a:bodyPr wrap="square" lIns="0" tIns="0" rIns="0" bIns="0" rtlCol="0">
            <a:spAutoFit/>
          </a:bodyPr>
          <a:lstStyle/>
          <a:p>
            <a:pPr>
              <a:spcBef>
                <a:spcPts val="500"/>
              </a:spcBef>
            </a:pPr>
            <a:r>
              <a:rPr lang="en-US" sz="900" b="1" dirty="0"/>
              <a:t>4-year graduation rate stagnant, </a:t>
            </a:r>
            <a:r>
              <a:rPr lang="en-US" sz="900" dirty="0"/>
              <a:t>students struggle with aid limits and major changes</a:t>
            </a:r>
            <a:endParaRPr lang="en-US" sz="900" b="1" dirty="0"/>
          </a:p>
        </p:txBody>
      </p:sp>
      <p:sp>
        <p:nvSpPr>
          <p:cNvPr id="28" name="TextBox 27"/>
          <p:cNvSpPr txBox="1"/>
          <p:nvPr/>
        </p:nvSpPr>
        <p:spPr bwMode="gray">
          <a:xfrm>
            <a:off x="671812" y="4319516"/>
            <a:ext cx="2001454" cy="276999"/>
          </a:xfrm>
          <a:prstGeom prst="rect">
            <a:avLst/>
          </a:prstGeom>
          <a:noFill/>
        </p:spPr>
        <p:txBody>
          <a:bodyPr wrap="square" lIns="0" tIns="0" rIns="0" bIns="0" rtlCol="0">
            <a:spAutoFit/>
          </a:bodyPr>
          <a:lstStyle/>
          <a:p>
            <a:pPr algn="ctr">
              <a:spcBef>
                <a:spcPts val="500"/>
              </a:spcBef>
            </a:pPr>
            <a:r>
              <a:rPr lang="en-US" sz="900" i="1" dirty="0"/>
              <a:t>Unable to enact change without buy-in or approval</a:t>
            </a:r>
          </a:p>
        </p:txBody>
      </p:sp>
      <p:sp>
        <p:nvSpPr>
          <p:cNvPr id="31" name="TextBox 30"/>
          <p:cNvSpPr txBox="1"/>
          <p:nvPr/>
        </p:nvSpPr>
        <p:spPr bwMode="gray">
          <a:xfrm>
            <a:off x="3720970" y="4308142"/>
            <a:ext cx="2001454" cy="276999"/>
          </a:xfrm>
          <a:prstGeom prst="rect">
            <a:avLst/>
          </a:prstGeom>
          <a:noFill/>
        </p:spPr>
        <p:txBody>
          <a:bodyPr wrap="square" lIns="0" tIns="0" rIns="0" bIns="0" rtlCol="0">
            <a:spAutoFit/>
          </a:bodyPr>
          <a:lstStyle/>
          <a:p>
            <a:pPr algn="ctr">
              <a:spcBef>
                <a:spcPts val="500"/>
              </a:spcBef>
            </a:pPr>
            <a:r>
              <a:rPr lang="en-US" sz="900" i="1" dirty="0"/>
              <a:t>Changes enacted, but aren’t complied with or embraced</a:t>
            </a:r>
          </a:p>
        </p:txBody>
      </p:sp>
      <p:cxnSp>
        <p:nvCxnSpPr>
          <p:cNvPr id="1024" name="Straight Connector 1023"/>
          <p:cNvCxnSpPr/>
          <p:nvPr/>
        </p:nvCxnSpPr>
        <p:spPr bwMode="gray">
          <a:xfrm flipV="1">
            <a:off x="184244" y="4239905"/>
            <a:ext cx="2944267"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gray">
          <a:xfrm flipV="1">
            <a:off x="3251714" y="4239905"/>
            <a:ext cx="2944267"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25" name="TextBox 1024"/>
          <p:cNvSpPr txBox="1"/>
          <p:nvPr/>
        </p:nvSpPr>
        <p:spPr bwMode="gray">
          <a:xfrm>
            <a:off x="289667" y="1212123"/>
            <a:ext cx="1277998" cy="553998"/>
          </a:xfrm>
          <a:prstGeom prst="rect">
            <a:avLst/>
          </a:prstGeom>
          <a:noFill/>
        </p:spPr>
        <p:txBody>
          <a:bodyPr wrap="square" lIns="0" tIns="0" rIns="0" bIns="0" rtlCol="0">
            <a:spAutoFit/>
          </a:bodyPr>
          <a:lstStyle/>
          <a:p>
            <a:pPr>
              <a:spcBef>
                <a:spcPts val="500"/>
              </a:spcBef>
            </a:pPr>
            <a:r>
              <a:rPr lang="en-US" sz="900" dirty="0"/>
              <a:t>Reduce and standardize number of credits required by majors for graduation</a:t>
            </a:r>
          </a:p>
        </p:txBody>
      </p:sp>
      <p:sp>
        <p:nvSpPr>
          <p:cNvPr id="36" name="TextBox 35"/>
          <p:cNvSpPr txBox="1"/>
          <p:nvPr/>
        </p:nvSpPr>
        <p:spPr bwMode="gray">
          <a:xfrm>
            <a:off x="1743121" y="1212123"/>
            <a:ext cx="1392214" cy="553998"/>
          </a:xfrm>
          <a:prstGeom prst="rect">
            <a:avLst/>
          </a:prstGeom>
          <a:noFill/>
        </p:spPr>
        <p:txBody>
          <a:bodyPr wrap="square" lIns="0" tIns="0" rIns="0" bIns="0" rtlCol="0">
            <a:spAutoFit/>
          </a:bodyPr>
          <a:lstStyle/>
          <a:p>
            <a:pPr>
              <a:spcBef>
                <a:spcPts val="500"/>
              </a:spcBef>
            </a:pPr>
            <a:r>
              <a:rPr lang="en-US" sz="900" dirty="0"/>
              <a:t>Create new professional advising roles to help high-risk students navigate early years</a:t>
            </a:r>
          </a:p>
        </p:txBody>
      </p:sp>
      <p:sp>
        <p:nvSpPr>
          <p:cNvPr id="37" name="TextBox 36"/>
          <p:cNvSpPr txBox="1"/>
          <p:nvPr/>
        </p:nvSpPr>
        <p:spPr bwMode="gray">
          <a:xfrm>
            <a:off x="3315374" y="1212123"/>
            <a:ext cx="1297139" cy="553998"/>
          </a:xfrm>
          <a:prstGeom prst="rect">
            <a:avLst/>
          </a:prstGeom>
          <a:noFill/>
        </p:spPr>
        <p:txBody>
          <a:bodyPr wrap="square" lIns="0" tIns="0" rIns="0" bIns="0" rtlCol="0">
            <a:spAutoFit/>
          </a:bodyPr>
          <a:lstStyle/>
          <a:p>
            <a:pPr>
              <a:spcBef>
                <a:spcPts val="500"/>
              </a:spcBef>
            </a:pPr>
            <a:r>
              <a:rPr lang="en-US" sz="900" dirty="0"/>
              <a:t>Implement early warning system to track attendance and early performance</a:t>
            </a:r>
          </a:p>
        </p:txBody>
      </p:sp>
      <p:sp>
        <p:nvSpPr>
          <p:cNvPr id="38" name="TextBox 37"/>
          <p:cNvSpPr txBox="1"/>
          <p:nvPr/>
        </p:nvSpPr>
        <p:spPr bwMode="gray">
          <a:xfrm>
            <a:off x="4862292" y="1212123"/>
            <a:ext cx="1244978" cy="553998"/>
          </a:xfrm>
          <a:prstGeom prst="rect">
            <a:avLst/>
          </a:prstGeom>
          <a:noFill/>
        </p:spPr>
        <p:txBody>
          <a:bodyPr wrap="square" lIns="0" tIns="0" rIns="0" bIns="0" rtlCol="0">
            <a:spAutoFit/>
          </a:bodyPr>
          <a:lstStyle/>
          <a:p>
            <a:pPr>
              <a:spcBef>
                <a:spcPts val="500"/>
              </a:spcBef>
            </a:pPr>
            <a:r>
              <a:rPr lang="en-US" sz="900" dirty="0"/>
              <a:t>Hire instructional design staff to help faculty improve assessment design</a:t>
            </a:r>
          </a:p>
        </p:txBody>
      </p:sp>
      <p:sp>
        <p:nvSpPr>
          <p:cNvPr id="1027" name="TextBox 1026"/>
          <p:cNvSpPr txBox="1"/>
          <p:nvPr/>
        </p:nvSpPr>
        <p:spPr bwMode="gray">
          <a:xfrm>
            <a:off x="259318" y="2326943"/>
            <a:ext cx="1221466" cy="415498"/>
          </a:xfrm>
          <a:prstGeom prst="rect">
            <a:avLst/>
          </a:prstGeom>
          <a:noFill/>
        </p:spPr>
        <p:txBody>
          <a:bodyPr wrap="square" lIns="0" tIns="0" rIns="0" bIns="0" rtlCol="0">
            <a:spAutoFit/>
          </a:bodyPr>
          <a:lstStyle/>
          <a:p>
            <a:pPr>
              <a:spcBef>
                <a:spcPts val="500"/>
              </a:spcBef>
            </a:pPr>
            <a:r>
              <a:rPr lang="en-US" sz="900" i="1" dirty="0"/>
              <a:t>Program heads may perceive as threat to reputation and rigor</a:t>
            </a:r>
          </a:p>
        </p:txBody>
      </p:sp>
      <p:sp>
        <p:nvSpPr>
          <p:cNvPr id="40" name="TextBox 39"/>
          <p:cNvSpPr txBox="1"/>
          <p:nvPr/>
        </p:nvSpPr>
        <p:spPr bwMode="gray">
          <a:xfrm>
            <a:off x="1924031" y="2333980"/>
            <a:ext cx="1221466" cy="415498"/>
          </a:xfrm>
          <a:prstGeom prst="rect">
            <a:avLst/>
          </a:prstGeom>
          <a:noFill/>
        </p:spPr>
        <p:txBody>
          <a:bodyPr wrap="square" lIns="0" tIns="0" rIns="0" bIns="0" rtlCol="0">
            <a:spAutoFit/>
          </a:bodyPr>
          <a:lstStyle/>
          <a:p>
            <a:pPr>
              <a:spcBef>
                <a:spcPts val="500"/>
              </a:spcBef>
            </a:pPr>
            <a:r>
              <a:rPr lang="en-US" sz="900" i="1" dirty="0"/>
              <a:t>Units may fear loss of control over curricular advice </a:t>
            </a:r>
          </a:p>
        </p:txBody>
      </p:sp>
      <p:sp>
        <p:nvSpPr>
          <p:cNvPr id="41" name="TextBox 40"/>
          <p:cNvSpPr txBox="1"/>
          <p:nvPr/>
        </p:nvSpPr>
        <p:spPr bwMode="gray">
          <a:xfrm>
            <a:off x="3466111" y="2333980"/>
            <a:ext cx="1091268" cy="415498"/>
          </a:xfrm>
          <a:prstGeom prst="rect">
            <a:avLst/>
          </a:prstGeom>
          <a:noFill/>
        </p:spPr>
        <p:txBody>
          <a:bodyPr wrap="square" lIns="0" tIns="0" rIns="0" bIns="0" rtlCol="0">
            <a:spAutoFit/>
          </a:bodyPr>
          <a:lstStyle/>
          <a:p>
            <a:pPr>
              <a:spcBef>
                <a:spcPts val="500"/>
              </a:spcBef>
            </a:pPr>
            <a:r>
              <a:rPr lang="en-US" sz="900" i="1" dirty="0"/>
              <a:t>Faculty either unaware or view as busywork</a:t>
            </a:r>
          </a:p>
        </p:txBody>
      </p:sp>
      <p:sp>
        <p:nvSpPr>
          <p:cNvPr id="42" name="TextBox 41"/>
          <p:cNvSpPr txBox="1"/>
          <p:nvPr/>
        </p:nvSpPr>
        <p:spPr bwMode="gray">
          <a:xfrm>
            <a:off x="4971997" y="2321848"/>
            <a:ext cx="1196687" cy="415498"/>
          </a:xfrm>
          <a:prstGeom prst="rect">
            <a:avLst/>
          </a:prstGeom>
          <a:noFill/>
        </p:spPr>
        <p:txBody>
          <a:bodyPr wrap="square" lIns="0" tIns="0" rIns="0" bIns="0" rtlCol="0">
            <a:spAutoFit/>
          </a:bodyPr>
          <a:lstStyle/>
          <a:p>
            <a:pPr>
              <a:spcBef>
                <a:spcPts val="500"/>
              </a:spcBef>
            </a:pPr>
            <a:r>
              <a:rPr lang="en-US" sz="900" i="1" dirty="0"/>
              <a:t>Non-innovator faculty feel redesign not worth effort</a:t>
            </a:r>
          </a:p>
        </p:txBody>
      </p:sp>
    </p:spTree>
    <p:extLst>
      <p:ext uri="{BB962C8B-B14F-4D97-AF65-F5344CB8AC3E}">
        <p14:creationId xmlns:p14="http://schemas.microsoft.com/office/powerpoint/2010/main" val="2286220959"/>
      </p:ext>
    </p:extLst>
  </p:cSld>
  <p:clrMapOvr>
    <a:masterClrMapping/>
  </p:clrMapOvr>
  <mc:AlternateContent xmlns:mc="http://schemas.openxmlformats.org/markup-compatibility/2006" xmlns:p14="http://schemas.microsoft.com/office/powerpoint/2010/main">
    <mc:Choice Requires="p14">
      <p:transition spd="slow" p14:dur="2000" advTm="30464"/>
    </mc:Choice>
    <mc:Fallback xmlns="">
      <p:transition spd="slow" advTm="3046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ight Arrow 30"/>
          <p:cNvSpPr/>
          <p:nvPr/>
        </p:nvSpPr>
        <p:spPr bwMode="gray">
          <a:xfrm rot="5400000">
            <a:off x="526918" y="2495046"/>
            <a:ext cx="1043427" cy="271660"/>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32" name="Right Arrow 31"/>
          <p:cNvSpPr/>
          <p:nvPr/>
        </p:nvSpPr>
        <p:spPr bwMode="gray">
          <a:xfrm rot="5400000">
            <a:off x="1978986" y="2495046"/>
            <a:ext cx="1043427" cy="271660"/>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33" name="Right Arrow 32"/>
          <p:cNvSpPr/>
          <p:nvPr/>
        </p:nvSpPr>
        <p:spPr bwMode="gray">
          <a:xfrm rot="5400000">
            <a:off x="3431054" y="2495046"/>
            <a:ext cx="1043427" cy="271660"/>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34" name="Right Arrow 33"/>
          <p:cNvSpPr/>
          <p:nvPr/>
        </p:nvSpPr>
        <p:spPr bwMode="gray">
          <a:xfrm rot="5400000">
            <a:off x="4883122" y="2495046"/>
            <a:ext cx="1043427" cy="271660"/>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9" name="Rectangle 8"/>
          <p:cNvSpPr/>
          <p:nvPr/>
        </p:nvSpPr>
        <p:spPr bwMode="gray">
          <a:xfrm>
            <a:off x="-51206" y="2414015"/>
            <a:ext cx="6517843" cy="351130"/>
          </a:xfrm>
          <a:prstGeom prst="rect">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 name="Text Placeholder 1"/>
          <p:cNvSpPr>
            <a:spLocks noGrp="1"/>
          </p:cNvSpPr>
          <p:nvPr>
            <p:ph type="body" sz="quarter" idx="10"/>
          </p:nvPr>
        </p:nvSpPr>
        <p:spPr>
          <a:xfrm>
            <a:off x="262272" y="97401"/>
            <a:ext cx="3007624" cy="316652"/>
          </a:xfrm>
        </p:spPr>
        <p:txBody>
          <a:bodyPr/>
          <a:lstStyle/>
          <a:p>
            <a:r>
              <a:rPr lang="en-US" dirty="0"/>
              <a:t>Competency #2: Policy and Curricular Infrastructure </a:t>
            </a:r>
          </a:p>
        </p:txBody>
      </p:sp>
      <p:sp>
        <p:nvSpPr>
          <p:cNvPr id="3" name="Text Placeholder 2"/>
          <p:cNvSpPr>
            <a:spLocks noGrp="1"/>
          </p:cNvSpPr>
          <p:nvPr>
            <p:ph type="body" sz="quarter" idx="11"/>
          </p:nvPr>
        </p:nvSpPr>
        <p:spPr/>
        <p:txBody>
          <a:bodyPr/>
          <a:lstStyle/>
          <a:p>
            <a:r>
              <a:rPr lang="en-US" dirty="0"/>
              <a:t>Policy Decisions Have Direct and Indirect Effects on Student Progression</a:t>
            </a:r>
          </a:p>
        </p:txBody>
      </p:sp>
      <p:sp>
        <p:nvSpPr>
          <p:cNvPr id="4" name="Text Placeholder 3"/>
          <p:cNvSpPr>
            <a:spLocks noGrp="1"/>
          </p:cNvSpPr>
          <p:nvPr>
            <p:ph type="body" sz="quarter" idx="12"/>
          </p:nvPr>
        </p:nvSpPr>
        <p:spPr/>
        <p:txBody>
          <a:bodyPr/>
          <a:lstStyle/>
          <a:p>
            <a:r>
              <a:rPr lang="en-US" dirty="0"/>
              <a:t>Faculty Influence Extends Beyond the Curriculum</a:t>
            </a:r>
          </a:p>
        </p:txBody>
      </p:sp>
      <p:sp>
        <p:nvSpPr>
          <p:cNvPr id="5" name="Text Placeholder 4"/>
          <p:cNvSpPr>
            <a:spLocks noGrp="1"/>
          </p:cNvSpPr>
          <p:nvPr>
            <p:ph type="body" sz="quarter" idx="13"/>
          </p:nvPr>
        </p:nvSpPr>
        <p:spPr>
          <a:xfrm>
            <a:off x="4081645" y="4677489"/>
            <a:ext cx="2319155" cy="123111"/>
          </a:xfrm>
        </p:spPr>
        <p:txBody>
          <a:bodyPr/>
          <a:lstStyle/>
          <a:p>
            <a:pPr algn="r"/>
            <a:r>
              <a:rPr lang="en-US" dirty="0"/>
              <a:t>Source: EAB interviews and analysis.</a:t>
            </a:r>
          </a:p>
        </p:txBody>
      </p:sp>
      <p:sp>
        <p:nvSpPr>
          <p:cNvPr id="11" name="TextBox 10"/>
          <p:cNvSpPr txBox="1"/>
          <p:nvPr/>
        </p:nvSpPr>
        <p:spPr bwMode="gray">
          <a:xfrm>
            <a:off x="3448632" y="1241014"/>
            <a:ext cx="1218464" cy="679673"/>
          </a:xfrm>
          <a:prstGeom prst="rect">
            <a:avLst/>
          </a:prstGeom>
          <a:noFill/>
        </p:spPr>
        <p:txBody>
          <a:bodyPr wrap="square" lIns="0" tIns="0" rIns="0" bIns="0" rtlCol="0">
            <a:spAutoFit/>
          </a:bodyPr>
          <a:lstStyle/>
          <a:p>
            <a:pPr>
              <a:spcBef>
                <a:spcPts val="500"/>
              </a:spcBef>
            </a:pPr>
            <a:r>
              <a:rPr lang="en-US" sz="800" b="1" dirty="0"/>
              <a:t>Registration Holds</a:t>
            </a:r>
          </a:p>
          <a:p>
            <a:pPr>
              <a:spcBef>
                <a:spcPts val="500"/>
              </a:spcBef>
            </a:pPr>
            <a:r>
              <a:rPr lang="en-US" sz="800" dirty="0"/>
              <a:t>Small, unpaid bursar fees lead to hundreds of stop-outs after registration hold</a:t>
            </a:r>
          </a:p>
        </p:txBody>
      </p:sp>
      <p:sp>
        <p:nvSpPr>
          <p:cNvPr id="8" name="TextBox 7"/>
          <p:cNvSpPr txBox="1"/>
          <p:nvPr/>
        </p:nvSpPr>
        <p:spPr bwMode="gray">
          <a:xfrm>
            <a:off x="446468" y="1241014"/>
            <a:ext cx="1199452" cy="679673"/>
          </a:xfrm>
          <a:prstGeom prst="rect">
            <a:avLst/>
          </a:prstGeom>
          <a:noFill/>
        </p:spPr>
        <p:txBody>
          <a:bodyPr wrap="square" lIns="0" tIns="0" rIns="0" bIns="0" rtlCol="0">
            <a:spAutoFit/>
          </a:bodyPr>
          <a:lstStyle/>
          <a:p>
            <a:pPr>
              <a:spcBef>
                <a:spcPts val="500"/>
              </a:spcBef>
            </a:pPr>
            <a:r>
              <a:rPr lang="en-US" sz="800" b="1" dirty="0"/>
              <a:t>Course Planning</a:t>
            </a:r>
          </a:p>
          <a:p>
            <a:pPr>
              <a:spcBef>
                <a:spcPts val="500"/>
              </a:spcBef>
            </a:pPr>
            <a:r>
              <a:rPr lang="en-US" sz="800" dirty="0"/>
              <a:t>Departments plan sections one term at </a:t>
            </a:r>
            <a:br>
              <a:rPr lang="en-US" sz="800" dirty="0"/>
            </a:br>
            <a:r>
              <a:rPr lang="en-US" sz="800" dirty="0"/>
              <a:t>a time, limiting long-term planning</a:t>
            </a:r>
          </a:p>
        </p:txBody>
      </p:sp>
      <p:sp>
        <p:nvSpPr>
          <p:cNvPr id="12" name="TextBox 11"/>
          <p:cNvSpPr txBox="1"/>
          <p:nvPr/>
        </p:nvSpPr>
        <p:spPr bwMode="gray">
          <a:xfrm>
            <a:off x="1915491" y="1241014"/>
            <a:ext cx="1354405" cy="679673"/>
          </a:xfrm>
          <a:prstGeom prst="rect">
            <a:avLst/>
          </a:prstGeom>
          <a:noFill/>
        </p:spPr>
        <p:txBody>
          <a:bodyPr wrap="square" lIns="0" tIns="0" rIns="0" bIns="0" rtlCol="0">
            <a:spAutoFit/>
          </a:bodyPr>
          <a:lstStyle/>
          <a:p>
            <a:pPr>
              <a:spcBef>
                <a:spcPts val="500"/>
              </a:spcBef>
            </a:pPr>
            <a:r>
              <a:rPr lang="en-US" sz="800" b="1" dirty="0"/>
              <a:t>Withdrawal Process</a:t>
            </a:r>
          </a:p>
          <a:p>
            <a:pPr>
              <a:spcBef>
                <a:spcPts val="500"/>
              </a:spcBef>
            </a:pPr>
            <a:r>
              <a:rPr lang="en-US" sz="800" dirty="0"/>
              <a:t>Easy </a:t>
            </a:r>
            <a:r>
              <a:rPr lang="en-US" sz="800" i="1" dirty="0"/>
              <a:t>Yes/No</a:t>
            </a:r>
            <a:r>
              <a:rPr lang="en-US" sz="800" dirty="0"/>
              <a:t> prompt for course or institutional withdrawal leads to poor student decisions</a:t>
            </a:r>
          </a:p>
        </p:txBody>
      </p:sp>
      <p:sp>
        <p:nvSpPr>
          <p:cNvPr id="10" name="TextBox 9"/>
          <p:cNvSpPr txBox="1"/>
          <p:nvPr/>
        </p:nvSpPr>
        <p:spPr bwMode="gray">
          <a:xfrm>
            <a:off x="4873764" y="1241014"/>
            <a:ext cx="1292951" cy="679673"/>
          </a:xfrm>
          <a:prstGeom prst="rect">
            <a:avLst/>
          </a:prstGeom>
          <a:noFill/>
        </p:spPr>
        <p:txBody>
          <a:bodyPr wrap="square" lIns="0" tIns="0" rIns="0" bIns="0" rtlCol="0">
            <a:spAutoFit/>
          </a:bodyPr>
          <a:lstStyle/>
          <a:p>
            <a:pPr>
              <a:spcBef>
                <a:spcPts val="500"/>
              </a:spcBef>
            </a:pPr>
            <a:r>
              <a:rPr lang="en-US" sz="800" b="1" dirty="0"/>
              <a:t>Enrollment Status</a:t>
            </a:r>
          </a:p>
          <a:p>
            <a:pPr>
              <a:spcBef>
                <a:spcPts val="500"/>
              </a:spcBef>
            </a:pPr>
            <a:r>
              <a:rPr lang="en-US" sz="800" dirty="0"/>
              <a:t>Many students take light course loads without anticipating impact on time-to-degree</a:t>
            </a:r>
          </a:p>
        </p:txBody>
      </p:sp>
      <p:sp>
        <p:nvSpPr>
          <p:cNvPr id="7" name="TextBox 6"/>
          <p:cNvSpPr txBox="1"/>
          <p:nvPr/>
        </p:nvSpPr>
        <p:spPr bwMode="gray">
          <a:xfrm>
            <a:off x="2029406" y="2509115"/>
            <a:ext cx="2341988" cy="138499"/>
          </a:xfrm>
          <a:prstGeom prst="rect">
            <a:avLst/>
          </a:prstGeom>
          <a:noFill/>
        </p:spPr>
        <p:txBody>
          <a:bodyPr wrap="none" lIns="0" tIns="0" rIns="0" bIns="0" rtlCol="0">
            <a:spAutoFit/>
          </a:bodyPr>
          <a:lstStyle/>
          <a:p>
            <a:pPr algn="ctr">
              <a:spcBef>
                <a:spcPts val="500"/>
              </a:spcBef>
            </a:pPr>
            <a:r>
              <a:rPr lang="en-US" sz="900" b="1" i="1" dirty="0">
                <a:solidFill>
                  <a:schemeClr val="accent6"/>
                </a:solidFill>
              </a:rPr>
              <a:t>Progression-informed policy change</a:t>
            </a:r>
          </a:p>
        </p:txBody>
      </p:sp>
      <p:sp>
        <p:nvSpPr>
          <p:cNvPr id="35" name="TextBox 34"/>
          <p:cNvSpPr txBox="1"/>
          <p:nvPr/>
        </p:nvSpPr>
        <p:spPr bwMode="gray">
          <a:xfrm>
            <a:off x="3364812" y="3273422"/>
            <a:ext cx="1243764" cy="990015"/>
          </a:xfrm>
          <a:prstGeom prst="rect">
            <a:avLst/>
          </a:prstGeom>
          <a:noFill/>
        </p:spPr>
        <p:txBody>
          <a:bodyPr wrap="square" lIns="0" tIns="0" rIns="0" bIns="0" rtlCol="0">
            <a:spAutoFit/>
          </a:bodyPr>
          <a:lstStyle/>
          <a:p>
            <a:pPr>
              <a:spcBef>
                <a:spcPts val="500"/>
              </a:spcBef>
            </a:pPr>
            <a:r>
              <a:rPr lang="en-US" sz="800" b="1" dirty="0"/>
              <a:t>Emergency Grants</a:t>
            </a:r>
          </a:p>
          <a:p>
            <a:pPr>
              <a:spcBef>
                <a:spcPts val="500"/>
              </a:spcBef>
            </a:pPr>
            <a:r>
              <a:rPr lang="en-US" sz="800" dirty="0"/>
              <a:t>Students missing fee payments proactively counseled and assisted in exceptional cases</a:t>
            </a:r>
          </a:p>
          <a:p>
            <a:pPr marL="118872" indent="-118872">
              <a:spcBef>
                <a:spcPts val="500"/>
              </a:spcBef>
              <a:buFont typeface="Arial" panose="020B0604020202020204" pitchFamily="34" charset="0"/>
              <a:buChar char="•"/>
            </a:pPr>
            <a:r>
              <a:rPr lang="en-US" sz="800" i="1" dirty="0"/>
              <a:t>5-8% retention gain at Xavier University</a:t>
            </a:r>
          </a:p>
        </p:txBody>
      </p:sp>
      <p:sp>
        <p:nvSpPr>
          <p:cNvPr id="36" name="TextBox 35"/>
          <p:cNvSpPr txBox="1"/>
          <p:nvPr/>
        </p:nvSpPr>
        <p:spPr bwMode="gray">
          <a:xfrm>
            <a:off x="406538" y="3273422"/>
            <a:ext cx="1330036" cy="1113125"/>
          </a:xfrm>
          <a:prstGeom prst="rect">
            <a:avLst/>
          </a:prstGeom>
          <a:noFill/>
        </p:spPr>
        <p:txBody>
          <a:bodyPr wrap="square" lIns="0" tIns="0" rIns="0" bIns="0" rtlCol="0">
            <a:spAutoFit/>
          </a:bodyPr>
          <a:lstStyle/>
          <a:p>
            <a:pPr>
              <a:spcBef>
                <a:spcPts val="500"/>
              </a:spcBef>
            </a:pPr>
            <a:r>
              <a:rPr lang="en-US" sz="800" b="1" dirty="0"/>
              <a:t>Multi-term scheduling</a:t>
            </a:r>
          </a:p>
          <a:p>
            <a:pPr>
              <a:spcBef>
                <a:spcPts val="500"/>
              </a:spcBef>
            </a:pPr>
            <a:r>
              <a:rPr lang="en-US" sz="800" dirty="0"/>
              <a:t>Annual course planning period enables full-year course registration for students</a:t>
            </a:r>
          </a:p>
          <a:p>
            <a:pPr marL="118872" indent="-118872">
              <a:spcBef>
                <a:spcPts val="500"/>
              </a:spcBef>
              <a:buFont typeface="Arial" panose="020B0604020202020204" pitchFamily="34" charset="0"/>
              <a:buChar char="•"/>
            </a:pPr>
            <a:r>
              <a:rPr lang="en-US" sz="800" i="1" dirty="0"/>
              <a:t>3% retention gain at Cleveland State University</a:t>
            </a:r>
          </a:p>
        </p:txBody>
      </p:sp>
      <p:sp>
        <p:nvSpPr>
          <p:cNvPr id="37" name="TextBox 36"/>
          <p:cNvSpPr txBox="1"/>
          <p:nvPr/>
        </p:nvSpPr>
        <p:spPr bwMode="gray">
          <a:xfrm>
            <a:off x="1875561" y="3273422"/>
            <a:ext cx="1324839" cy="1113125"/>
          </a:xfrm>
          <a:prstGeom prst="rect">
            <a:avLst/>
          </a:prstGeom>
          <a:noFill/>
        </p:spPr>
        <p:txBody>
          <a:bodyPr wrap="square" lIns="0" tIns="0" rIns="0" bIns="0" rtlCol="0">
            <a:spAutoFit/>
          </a:bodyPr>
          <a:lstStyle/>
          <a:p>
            <a:pPr>
              <a:spcBef>
                <a:spcPts val="500"/>
              </a:spcBef>
            </a:pPr>
            <a:r>
              <a:rPr lang="en-US" sz="800" b="1" dirty="0"/>
              <a:t>Withdrawal surveys</a:t>
            </a:r>
          </a:p>
          <a:p>
            <a:pPr>
              <a:spcBef>
                <a:spcPts val="500"/>
              </a:spcBef>
            </a:pPr>
            <a:r>
              <a:rPr lang="en-US" sz="800" dirty="0"/>
              <a:t>Automated advising prompts walk students through consequences and campus resources</a:t>
            </a:r>
          </a:p>
          <a:p>
            <a:pPr marL="118872" indent="-118872">
              <a:spcBef>
                <a:spcPts val="500"/>
              </a:spcBef>
              <a:buFont typeface="Arial" panose="020B0604020202020204" pitchFamily="34" charset="0"/>
              <a:buChar char="•"/>
            </a:pPr>
            <a:r>
              <a:rPr lang="en-US" sz="800" i="1" dirty="0"/>
              <a:t>40% of students starting survey retained at Penn State</a:t>
            </a:r>
          </a:p>
        </p:txBody>
      </p:sp>
      <p:sp>
        <p:nvSpPr>
          <p:cNvPr id="38" name="TextBox 37"/>
          <p:cNvSpPr txBox="1"/>
          <p:nvPr/>
        </p:nvSpPr>
        <p:spPr bwMode="gray">
          <a:xfrm>
            <a:off x="4819205" y="3273422"/>
            <a:ext cx="1288988" cy="1423467"/>
          </a:xfrm>
          <a:prstGeom prst="rect">
            <a:avLst/>
          </a:prstGeom>
          <a:noFill/>
        </p:spPr>
        <p:txBody>
          <a:bodyPr wrap="square" lIns="0" tIns="0" rIns="0" bIns="0" rtlCol="0">
            <a:spAutoFit/>
          </a:bodyPr>
          <a:lstStyle/>
          <a:p>
            <a:pPr>
              <a:spcBef>
                <a:spcPts val="500"/>
              </a:spcBef>
            </a:pPr>
            <a:r>
              <a:rPr lang="en-US" sz="800" b="1" dirty="0"/>
              <a:t>Redefine “Full Time”</a:t>
            </a:r>
          </a:p>
          <a:p>
            <a:pPr>
              <a:spcBef>
                <a:spcPts val="500"/>
              </a:spcBef>
            </a:pPr>
            <a:r>
              <a:rPr lang="en-US" sz="800" dirty="0"/>
              <a:t>Students advised to take at least 30 credits per year unless they face serious conflicts</a:t>
            </a:r>
          </a:p>
          <a:p>
            <a:pPr marL="118872" indent="-118872">
              <a:spcBef>
                <a:spcPts val="500"/>
              </a:spcBef>
              <a:buFont typeface="Arial" panose="020B0604020202020204" pitchFamily="34" charset="0"/>
              <a:buChar char="•"/>
            </a:pPr>
            <a:r>
              <a:rPr lang="en-US" sz="800" i="1" dirty="0"/>
              <a:t>Higher course loads led to higher GPAs and grad rates at University of Hawaii</a:t>
            </a:r>
          </a:p>
          <a:p>
            <a:pPr>
              <a:spcBef>
                <a:spcPts val="500"/>
              </a:spcBef>
            </a:pPr>
            <a:endParaRPr lang="en-US" sz="800" dirty="0"/>
          </a:p>
        </p:txBody>
      </p:sp>
    </p:spTree>
    <p:extLst>
      <p:ext uri="{BB962C8B-B14F-4D97-AF65-F5344CB8AC3E}">
        <p14:creationId xmlns:p14="http://schemas.microsoft.com/office/powerpoint/2010/main" val="2069413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6700" y="640267"/>
            <a:ext cx="5850834" cy="184666"/>
          </a:xfrm>
        </p:spPr>
        <p:txBody>
          <a:bodyPr/>
          <a:lstStyle/>
          <a:p>
            <a:r>
              <a:rPr lang="en-US" dirty="0"/>
              <a:t>Failure Rates Vary Drastically, Even Within a Single Course</a:t>
            </a:r>
          </a:p>
        </p:txBody>
      </p:sp>
      <p:sp>
        <p:nvSpPr>
          <p:cNvPr id="3" name="Text Placeholder 2"/>
          <p:cNvSpPr>
            <a:spLocks noGrp="1"/>
          </p:cNvSpPr>
          <p:nvPr>
            <p:ph type="body" sz="quarter" idx="16"/>
          </p:nvPr>
        </p:nvSpPr>
        <p:spPr/>
        <p:txBody>
          <a:bodyPr/>
          <a:lstStyle/>
          <a:p>
            <a:endParaRPr lang="en-US"/>
          </a:p>
        </p:txBody>
      </p:sp>
      <p:sp>
        <p:nvSpPr>
          <p:cNvPr id="6" name="Title 5"/>
          <p:cNvSpPr>
            <a:spLocks noGrp="1"/>
          </p:cNvSpPr>
          <p:nvPr>
            <p:ph type="title"/>
          </p:nvPr>
        </p:nvSpPr>
        <p:spPr>
          <a:xfrm>
            <a:off x="266700" y="309824"/>
            <a:ext cx="5486400" cy="256480"/>
          </a:xfrm>
        </p:spPr>
        <p:txBody>
          <a:bodyPr/>
          <a:lstStyle/>
          <a:p>
            <a:r>
              <a:rPr lang="en-US" dirty="0"/>
              <a:t>Not Just the Student’s Fault</a:t>
            </a:r>
          </a:p>
        </p:txBody>
      </p:sp>
      <p:graphicFrame>
        <p:nvGraphicFramePr>
          <p:cNvPr id="17" name="Chart 16"/>
          <p:cNvGraphicFramePr/>
          <p:nvPr/>
        </p:nvGraphicFramePr>
        <p:xfrm>
          <a:off x="273050" y="1275907"/>
          <a:ext cx="5854700" cy="315839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bwMode="gray">
          <a:xfrm>
            <a:off x="266700" y="1041453"/>
            <a:ext cx="5686898" cy="153888"/>
          </a:xfrm>
          <a:prstGeom prst="rect">
            <a:avLst/>
          </a:prstGeom>
          <a:noFill/>
        </p:spPr>
        <p:txBody>
          <a:bodyPr wrap="square" lIns="0" tIns="0" rIns="0" bIns="0" rtlCol="0">
            <a:spAutoFit/>
          </a:bodyPr>
          <a:lstStyle/>
          <a:p>
            <a:r>
              <a:rPr lang="en-US" sz="1000" b="1" dirty="0"/>
              <a:t>Instructors Often a Major Source of Variability </a:t>
            </a:r>
          </a:p>
        </p:txBody>
      </p:sp>
      <p:sp>
        <p:nvSpPr>
          <p:cNvPr id="19" name="TextBox 18"/>
          <p:cNvSpPr txBox="1"/>
          <p:nvPr/>
        </p:nvSpPr>
        <p:spPr bwMode="gray">
          <a:xfrm>
            <a:off x="266700" y="1275907"/>
            <a:ext cx="5486400" cy="138499"/>
          </a:xfrm>
          <a:prstGeom prst="rect">
            <a:avLst/>
          </a:prstGeom>
          <a:noFill/>
        </p:spPr>
        <p:txBody>
          <a:bodyPr wrap="square" lIns="0" tIns="0" rIns="0" bIns="0" rtlCol="0">
            <a:spAutoFit/>
          </a:bodyPr>
          <a:lstStyle/>
          <a:p>
            <a:pPr>
              <a:spcBef>
                <a:spcPts val="500"/>
              </a:spcBef>
            </a:pPr>
            <a:r>
              <a:rPr lang="en-US" sz="900" i="1" dirty="0"/>
              <a:t>Completion Rates for Sections of Same Course at More Selective, Public Research University</a:t>
            </a:r>
          </a:p>
        </p:txBody>
      </p:sp>
      <p:sp>
        <p:nvSpPr>
          <p:cNvPr id="5" name="Text Placeholder 4"/>
          <p:cNvSpPr>
            <a:spLocks noGrp="1"/>
          </p:cNvSpPr>
          <p:nvPr>
            <p:ph type="body" sz="quarter" idx="19"/>
          </p:nvPr>
        </p:nvSpPr>
        <p:spPr>
          <a:xfrm>
            <a:off x="-1" y="4539506"/>
            <a:ext cx="2162755" cy="76944"/>
          </a:xfrm>
        </p:spPr>
        <p:txBody>
          <a:bodyPr/>
          <a:lstStyle/>
          <a:p>
            <a:endParaRPr lang="en-US" dirty="0"/>
          </a:p>
        </p:txBody>
      </p:sp>
      <p:sp>
        <p:nvSpPr>
          <p:cNvPr id="4" name="Text Placeholder 3"/>
          <p:cNvSpPr>
            <a:spLocks noGrp="1"/>
          </p:cNvSpPr>
          <p:nvPr>
            <p:ph type="body" sz="quarter" idx="18"/>
          </p:nvPr>
        </p:nvSpPr>
        <p:spPr>
          <a:xfrm>
            <a:off x="4846320" y="4586369"/>
            <a:ext cx="1554479" cy="200055"/>
          </a:xfrm>
        </p:spPr>
        <p:txBody>
          <a:bodyPr/>
          <a:lstStyle/>
          <a:p>
            <a:r>
              <a:rPr lang="en-US" dirty="0"/>
              <a:t>Source: Academic Performance Solutions data and analysis; EAB interviews and analysis.</a:t>
            </a:r>
          </a:p>
        </p:txBody>
      </p:sp>
    </p:spTree>
    <p:extLst>
      <p:ext uri="{BB962C8B-B14F-4D97-AF65-F5344CB8AC3E}">
        <p14:creationId xmlns:p14="http://schemas.microsoft.com/office/powerpoint/2010/main" val="3852241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Identify Courses Where Improvements Would Have the Greatest Impact</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3909647" y="4677489"/>
            <a:ext cx="2491154" cy="123111"/>
          </a:xfrm>
        </p:spPr>
        <p:txBody>
          <a:bodyPr/>
          <a:lstStyle/>
          <a:p>
            <a:pPr algn="r"/>
            <a:r>
              <a:rPr lang="en-US" dirty="0"/>
              <a:t>Source: EAB interviews and analysis.</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Prioritizing Investments in Course Redesign</a:t>
            </a:r>
          </a:p>
        </p:txBody>
      </p:sp>
      <p:grpSp>
        <p:nvGrpSpPr>
          <p:cNvPr id="45" name="Group 44"/>
          <p:cNvGrpSpPr/>
          <p:nvPr/>
        </p:nvGrpSpPr>
        <p:grpSpPr>
          <a:xfrm>
            <a:off x="416868" y="1354527"/>
            <a:ext cx="5310538" cy="457200"/>
            <a:chOff x="416868" y="1191699"/>
            <a:chExt cx="5310538" cy="457200"/>
          </a:xfrm>
        </p:grpSpPr>
        <p:sp>
          <p:nvSpPr>
            <p:cNvPr id="25" name="TextBox 24"/>
            <p:cNvSpPr txBox="1"/>
            <p:nvPr/>
          </p:nvSpPr>
          <p:spPr bwMode="gray">
            <a:xfrm>
              <a:off x="1035415" y="1235633"/>
              <a:ext cx="1445515" cy="369332"/>
            </a:xfrm>
            <a:prstGeom prst="rect">
              <a:avLst/>
            </a:prstGeom>
            <a:noFill/>
          </p:spPr>
          <p:txBody>
            <a:bodyPr wrap="square" lIns="0" tIns="0" rIns="0" bIns="0" rtlCol="0">
              <a:spAutoFit/>
            </a:bodyPr>
            <a:lstStyle/>
            <a:p>
              <a:pPr>
                <a:spcBef>
                  <a:spcPts val="500"/>
                </a:spcBef>
              </a:pPr>
              <a:r>
                <a:rPr lang="en-US" sz="800" dirty="0"/>
                <a:t>Redesigns </a:t>
              </a:r>
              <a:r>
                <a:rPr lang="en-US" sz="800" b="1" dirty="0"/>
                <a:t>entire courses </a:t>
              </a:r>
              <a:r>
                <a:rPr lang="en-US" sz="800" dirty="0"/>
                <a:t>within a department, rather than individual sections</a:t>
              </a:r>
            </a:p>
          </p:txBody>
        </p:sp>
        <p:sp>
          <p:nvSpPr>
            <p:cNvPr id="26" name="TextBox 25"/>
            <p:cNvSpPr txBox="1"/>
            <p:nvPr/>
          </p:nvSpPr>
          <p:spPr bwMode="gray">
            <a:xfrm>
              <a:off x="4167684" y="1235633"/>
              <a:ext cx="1559722" cy="369332"/>
            </a:xfrm>
            <a:prstGeom prst="rect">
              <a:avLst/>
            </a:prstGeom>
            <a:noFill/>
          </p:spPr>
          <p:txBody>
            <a:bodyPr wrap="square" lIns="0" tIns="0" rIns="0" bIns="0" rtlCol="0">
              <a:spAutoFit/>
            </a:bodyPr>
            <a:lstStyle/>
            <a:p>
              <a:pPr>
                <a:spcBef>
                  <a:spcPts val="500"/>
                </a:spcBef>
              </a:pPr>
              <a:r>
                <a:rPr lang="en-US" sz="800" dirty="0"/>
                <a:t>Demonstrates support from departmental </a:t>
              </a:r>
              <a:r>
                <a:rPr lang="en-US" sz="800" b="1" dirty="0"/>
                <a:t>faculty, chairs, and deans</a:t>
              </a:r>
              <a:endParaRPr lang="en-US" sz="800" dirty="0"/>
            </a:p>
          </p:txBody>
        </p:sp>
        <p:pic>
          <p:nvPicPr>
            <p:cNvPr id="27" name="Picture 2" descr="http://abco.advisory.com/DSS/eab-icons/glob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68" y="119169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http://abco.advisory.com/DSS/abc-icons/Handshake_2.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39631" y="1284974"/>
              <a:ext cx="457200" cy="2706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416868" y="2069611"/>
            <a:ext cx="5310538" cy="429768"/>
            <a:chOff x="416868" y="2066677"/>
            <a:chExt cx="5310538" cy="429768"/>
          </a:xfrm>
        </p:grpSpPr>
        <p:sp>
          <p:nvSpPr>
            <p:cNvPr id="29" name="TextBox 28"/>
            <p:cNvSpPr txBox="1"/>
            <p:nvPr/>
          </p:nvSpPr>
          <p:spPr bwMode="gray">
            <a:xfrm>
              <a:off x="1035415" y="2096895"/>
              <a:ext cx="1622725" cy="369332"/>
            </a:xfrm>
            <a:prstGeom prst="rect">
              <a:avLst/>
            </a:prstGeom>
            <a:noFill/>
          </p:spPr>
          <p:txBody>
            <a:bodyPr wrap="square" lIns="0" tIns="0" rIns="0" bIns="0" rtlCol="0">
              <a:spAutoFit/>
            </a:bodyPr>
            <a:lstStyle/>
            <a:p>
              <a:pPr>
                <a:spcBef>
                  <a:spcPts val="500"/>
                </a:spcBef>
              </a:pPr>
              <a:r>
                <a:rPr lang="en-US" sz="800" dirty="0"/>
                <a:t>Targets general education, introductory, and/or prerequisite </a:t>
              </a:r>
              <a:r>
                <a:rPr lang="en-US" sz="800" b="1" dirty="0"/>
                <a:t>gateway</a:t>
              </a:r>
              <a:r>
                <a:rPr lang="en-US" sz="800" dirty="0"/>
                <a:t> courses</a:t>
              </a:r>
            </a:p>
          </p:txBody>
        </p:sp>
        <p:sp>
          <p:nvSpPr>
            <p:cNvPr id="30" name="TextBox 29"/>
            <p:cNvSpPr txBox="1"/>
            <p:nvPr/>
          </p:nvSpPr>
          <p:spPr bwMode="gray">
            <a:xfrm>
              <a:off x="4167684" y="2096895"/>
              <a:ext cx="1559722" cy="369332"/>
            </a:xfrm>
            <a:prstGeom prst="rect">
              <a:avLst/>
            </a:prstGeom>
            <a:noFill/>
          </p:spPr>
          <p:txBody>
            <a:bodyPr wrap="square" lIns="0" tIns="0" rIns="0" bIns="0" rtlCol="0">
              <a:spAutoFit/>
            </a:bodyPr>
            <a:lstStyle/>
            <a:p>
              <a:pPr>
                <a:spcBef>
                  <a:spcPts val="500"/>
                </a:spcBef>
              </a:pPr>
              <a:r>
                <a:rPr lang="en-US" sz="800" dirty="0"/>
                <a:t>Includes a plan for </a:t>
              </a:r>
              <a:r>
                <a:rPr lang="en-US" sz="800" b="1" dirty="0"/>
                <a:t>financial sustainability</a:t>
              </a:r>
              <a:r>
                <a:rPr lang="en-US" sz="800" dirty="0"/>
                <a:t> and/or an overall reduction in costs</a:t>
              </a:r>
            </a:p>
          </p:txBody>
        </p:sp>
        <p:pic>
          <p:nvPicPr>
            <p:cNvPr id="31" name="Picture 4" descr="http://abco.advisory.com/DSS/eab-icons/building_block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68" y="2066677"/>
              <a:ext cx="457200" cy="42976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http://abco.advisory.com/DSS/eab-icons/money_sta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9631" y="2148211"/>
              <a:ext cx="457200" cy="2667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416868" y="2757263"/>
            <a:ext cx="5310537" cy="377952"/>
            <a:chOff x="416868" y="2923609"/>
            <a:chExt cx="5310537" cy="377952"/>
          </a:xfrm>
        </p:grpSpPr>
        <p:sp>
          <p:nvSpPr>
            <p:cNvPr id="33" name="TextBox 32"/>
            <p:cNvSpPr txBox="1"/>
            <p:nvPr/>
          </p:nvSpPr>
          <p:spPr bwMode="gray">
            <a:xfrm>
              <a:off x="1035415" y="2927919"/>
              <a:ext cx="1558929" cy="369332"/>
            </a:xfrm>
            <a:prstGeom prst="rect">
              <a:avLst/>
            </a:prstGeom>
            <a:noFill/>
          </p:spPr>
          <p:txBody>
            <a:bodyPr wrap="square" lIns="0" tIns="0" rIns="0" bIns="0" rtlCol="0">
              <a:spAutoFit/>
            </a:bodyPr>
            <a:lstStyle/>
            <a:p>
              <a:pPr>
                <a:spcBef>
                  <a:spcPts val="500"/>
                </a:spcBef>
              </a:pPr>
              <a:r>
                <a:rPr lang="en-US" sz="800" dirty="0"/>
                <a:t>Targets courses with historically </a:t>
              </a:r>
              <a:r>
                <a:rPr lang="en-US" sz="800" b="1" dirty="0"/>
                <a:t>high DFW (D/F/withdraw) rates</a:t>
              </a:r>
            </a:p>
          </p:txBody>
        </p:sp>
        <p:sp>
          <p:nvSpPr>
            <p:cNvPr id="34" name="TextBox 33"/>
            <p:cNvSpPr txBox="1"/>
            <p:nvPr/>
          </p:nvSpPr>
          <p:spPr bwMode="gray">
            <a:xfrm>
              <a:off x="4167683" y="2927919"/>
              <a:ext cx="1559722" cy="369332"/>
            </a:xfrm>
            <a:prstGeom prst="rect">
              <a:avLst/>
            </a:prstGeom>
            <a:noFill/>
          </p:spPr>
          <p:txBody>
            <a:bodyPr wrap="square" lIns="0" tIns="0" rIns="0" bIns="0" rtlCol="0">
              <a:spAutoFit/>
            </a:bodyPr>
            <a:lstStyle/>
            <a:p>
              <a:pPr>
                <a:spcBef>
                  <a:spcPts val="500"/>
                </a:spcBef>
              </a:pPr>
              <a:r>
                <a:rPr lang="en-US" sz="800" dirty="0"/>
                <a:t>Describes how the course will use </a:t>
              </a:r>
              <a:r>
                <a:rPr lang="en-US" sz="800" b="1" dirty="0"/>
                <a:t>technology</a:t>
              </a:r>
              <a:r>
                <a:rPr lang="en-US" sz="800" dirty="0"/>
                <a:t> to reduce costs and improve outcomes</a:t>
              </a:r>
            </a:p>
          </p:txBody>
        </p:sp>
        <p:pic>
          <p:nvPicPr>
            <p:cNvPr id="35" name="Picture 6" descr="http://abco.advisory.com/DSS/eab-icons/Bar_graph_Incre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868" y="2935801"/>
              <a:ext cx="457200" cy="35356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4" descr="http://abco.advisory.com/DSS/eab-icons/computer_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9631" y="2923609"/>
              <a:ext cx="457200" cy="3779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p:cNvGrpSpPr/>
          <p:nvPr/>
        </p:nvGrpSpPr>
        <p:grpSpPr>
          <a:xfrm>
            <a:off x="416868" y="3393100"/>
            <a:ext cx="5429008" cy="457200"/>
            <a:chOff x="416868" y="3747500"/>
            <a:chExt cx="5429008" cy="457200"/>
          </a:xfrm>
        </p:grpSpPr>
        <p:sp>
          <p:nvSpPr>
            <p:cNvPr id="37" name="TextBox 36"/>
            <p:cNvSpPr txBox="1"/>
            <p:nvPr/>
          </p:nvSpPr>
          <p:spPr bwMode="gray">
            <a:xfrm>
              <a:off x="1035415" y="3791434"/>
              <a:ext cx="1678193" cy="369332"/>
            </a:xfrm>
            <a:prstGeom prst="rect">
              <a:avLst/>
            </a:prstGeom>
            <a:noFill/>
          </p:spPr>
          <p:txBody>
            <a:bodyPr wrap="square" lIns="0" tIns="0" rIns="0" bIns="0" rtlCol="0">
              <a:spAutoFit/>
            </a:bodyPr>
            <a:lstStyle/>
            <a:p>
              <a:pPr>
                <a:spcBef>
                  <a:spcPts val="500"/>
                </a:spcBef>
              </a:pPr>
              <a:r>
                <a:rPr lang="en-US" sz="800" dirty="0"/>
                <a:t>Targets </a:t>
              </a:r>
              <a:r>
                <a:rPr lang="en-US" sz="800" b="1" dirty="0"/>
                <a:t>high-enrollment </a:t>
              </a:r>
              <a:r>
                <a:rPr lang="en-US" sz="800" dirty="0"/>
                <a:t>courses with seat capacity constraints</a:t>
              </a:r>
            </a:p>
          </p:txBody>
        </p:sp>
        <p:sp>
          <p:nvSpPr>
            <p:cNvPr id="38" name="TextBox 37"/>
            <p:cNvSpPr txBox="1"/>
            <p:nvPr/>
          </p:nvSpPr>
          <p:spPr bwMode="gray">
            <a:xfrm>
              <a:off x="4167683" y="3791434"/>
              <a:ext cx="1678193" cy="369332"/>
            </a:xfrm>
            <a:prstGeom prst="rect">
              <a:avLst/>
            </a:prstGeom>
            <a:noFill/>
          </p:spPr>
          <p:txBody>
            <a:bodyPr wrap="square" lIns="0" tIns="0" rIns="0" bIns="0" rtlCol="0">
              <a:spAutoFit/>
            </a:bodyPr>
            <a:lstStyle/>
            <a:p>
              <a:pPr>
                <a:spcBef>
                  <a:spcPts val="500"/>
                </a:spcBef>
              </a:pPr>
              <a:r>
                <a:rPr lang="en-US" sz="800" dirty="0"/>
                <a:t>Preserves</a:t>
              </a:r>
              <a:r>
                <a:rPr lang="en-US" sz="800" b="1" dirty="0"/>
                <a:t> academic rigor and course content</a:t>
              </a:r>
              <a:r>
                <a:rPr lang="en-US" sz="800" dirty="0"/>
                <a:t> while adapting delivery methods</a:t>
              </a:r>
            </a:p>
          </p:txBody>
        </p:sp>
        <p:pic>
          <p:nvPicPr>
            <p:cNvPr id="39" name="Picture 8" descr="http://abco.advisory.com/DSS/eab-icons/lecture_large_classroom.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868" y="3749786"/>
              <a:ext cx="457200" cy="45262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abco.advisory.com/DSS/eab-icons/diploma_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1917" y="3747500"/>
              <a:ext cx="452628"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1234440" y="4063557"/>
            <a:ext cx="3931920" cy="457200"/>
            <a:chOff x="1156354" y="3978501"/>
            <a:chExt cx="3931920" cy="457200"/>
          </a:xfrm>
        </p:grpSpPr>
        <p:sp>
          <p:nvSpPr>
            <p:cNvPr id="42" name="TextBox 41"/>
            <p:cNvSpPr txBox="1"/>
            <p:nvPr/>
          </p:nvSpPr>
          <p:spPr bwMode="gray">
            <a:xfrm>
              <a:off x="1156354" y="3978501"/>
              <a:ext cx="3931920" cy="457200"/>
            </a:xfrm>
            <a:prstGeom prst="rect">
              <a:avLst/>
            </a:prstGeom>
            <a:solidFill>
              <a:schemeClr val="bg1"/>
            </a:solidFill>
            <a:ln>
              <a:solidFill>
                <a:schemeClr val="accent3"/>
              </a:solidFill>
            </a:ln>
          </p:spPr>
          <p:txBody>
            <a:bodyPr wrap="square" lIns="0" tIns="0" rIns="0" bIns="0" rtlCol="0">
              <a:spAutoFit/>
            </a:bodyPr>
            <a:lstStyle/>
            <a:p>
              <a:pPr>
                <a:spcBef>
                  <a:spcPts val="500"/>
                </a:spcBef>
              </a:pPr>
              <a:endParaRPr lang="en-US" sz="900" dirty="0"/>
            </a:p>
          </p:txBody>
        </p:sp>
        <p:sp>
          <p:nvSpPr>
            <p:cNvPr id="43" name="TextBox 42"/>
            <p:cNvSpPr txBox="1"/>
            <p:nvPr/>
          </p:nvSpPr>
          <p:spPr bwMode="gray">
            <a:xfrm>
              <a:off x="1308504" y="4083991"/>
              <a:ext cx="3627620" cy="246221"/>
            </a:xfrm>
            <a:prstGeom prst="rect">
              <a:avLst/>
            </a:prstGeom>
            <a:noFill/>
          </p:spPr>
          <p:txBody>
            <a:bodyPr wrap="square" lIns="0" tIns="0" rIns="0" bIns="0" rtlCol="0">
              <a:spAutoFit/>
            </a:bodyPr>
            <a:lstStyle/>
            <a:p>
              <a:pPr algn="ctr">
                <a:spcBef>
                  <a:spcPts val="500"/>
                </a:spcBef>
              </a:pPr>
              <a:r>
                <a:rPr lang="en-US" sz="800" dirty="0"/>
                <a:t>For more information and resources, see the National Center for Academic Transformation’s online repository at </a:t>
              </a:r>
              <a:r>
                <a:rPr lang="en-US" sz="800" b="1" dirty="0"/>
                <a:t>thencat.org</a:t>
              </a:r>
              <a:endParaRPr lang="en-US" sz="800" dirty="0"/>
            </a:p>
          </p:txBody>
        </p:sp>
      </p:grpSp>
      <p:sp>
        <p:nvSpPr>
          <p:cNvPr id="49" name="TextBox 48"/>
          <p:cNvSpPr txBox="1"/>
          <p:nvPr/>
        </p:nvSpPr>
        <p:spPr bwMode="gray">
          <a:xfrm>
            <a:off x="273050" y="978195"/>
            <a:ext cx="4306038" cy="153888"/>
          </a:xfrm>
          <a:prstGeom prst="rect">
            <a:avLst/>
          </a:prstGeom>
          <a:noFill/>
        </p:spPr>
        <p:txBody>
          <a:bodyPr wrap="square" lIns="0" tIns="0" rIns="0" bIns="0" rtlCol="0">
            <a:spAutoFit/>
          </a:bodyPr>
          <a:lstStyle/>
          <a:p>
            <a:pPr>
              <a:spcBef>
                <a:spcPts val="500"/>
              </a:spcBef>
            </a:pPr>
            <a:r>
              <a:rPr lang="en-US" sz="1000" b="1" dirty="0"/>
              <a:t>Course Redesign Prioritization Criteria</a:t>
            </a:r>
          </a:p>
        </p:txBody>
      </p:sp>
    </p:spTree>
    <p:extLst>
      <p:ext uri="{BB962C8B-B14F-4D97-AF65-F5344CB8AC3E}">
        <p14:creationId xmlns:p14="http://schemas.microsoft.com/office/powerpoint/2010/main" val="137805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A4A706-74B1-4A83-AE8D-40159A09BF67}"/>
              </a:ext>
            </a:extLst>
          </p:cNvPr>
          <p:cNvSpPr/>
          <p:nvPr/>
        </p:nvSpPr>
        <p:spPr bwMode="gray">
          <a:xfrm>
            <a:off x="280194" y="1419446"/>
            <a:ext cx="1947672" cy="2847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022ECF0D-0E54-4E8B-BAA3-8E7DF8378364}"/>
              </a:ext>
            </a:extLst>
          </p:cNvPr>
          <p:cNvSpPr/>
          <p:nvPr/>
        </p:nvSpPr>
        <p:spPr bwMode="gray">
          <a:xfrm>
            <a:off x="4175316" y="1419446"/>
            <a:ext cx="1947672" cy="2847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29" name="Chart 28"/>
          <p:cNvGraphicFramePr/>
          <p:nvPr/>
        </p:nvGraphicFramePr>
        <p:xfrm>
          <a:off x="0" y="1202666"/>
          <a:ext cx="6400800" cy="356326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DE5DFE77-AE60-4CBF-A56C-630EE56BE65E}"/>
              </a:ext>
            </a:extLst>
          </p:cNvPr>
          <p:cNvSpPr/>
          <p:nvPr/>
        </p:nvSpPr>
        <p:spPr bwMode="gray">
          <a:xfrm>
            <a:off x="6122988" y="914400"/>
            <a:ext cx="201612" cy="335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05622C66-0262-44DF-B9E6-7372478CE4E4}"/>
              </a:ext>
            </a:extLst>
          </p:cNvPr>
          <p:cNvSpPr/>
          <p:nvPr/>
        </p:nvSpPr>
        <p:spPr bwMode="gray">
          <a:xfrm>
            <a:off x="74225" y="914400"/>
            <a:ext cx="201612" cy="335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p:cNvSpPr>
            <a:spLocks noGrp="1"/>
          </p:cNvSpPr>
          <p:nvPr>
            <p:ph type="body" sz="quarter" idx="15"/>
          </p:nvPr>
        </p:nvSpPr>
        <p:spPr>
          <a:xfrm>
            <a:off x="280195" y="640267"/>
            <a:ext cx="5842794" cy="184666"/>
          </a:xfrm>
        </p:spPr>
        <p:txBody>
          <a:bodyPr/>
          <a:lstStyle/>
          <a:p>
            <a:r>
              <a:rPr lang="en-US" dirty="0"/>
              <a:t>Population of 18-Year-Olds to Contract Sharply After 2025 </a:t>
            </a:r>
          </a:p>
        </p:txBody>
      </p:sp>
      <p:sp>
        <p:nvSpPr>
          <p:cNvPr id="3" name="Text Placeholder 2"/>
          <p:cNvSpPr>
            <a:spLocks noGrp="1"/>
          </p:cNvSpPr>
          <p:nvPr>
            <p:ph type="body" sz="quarter" idx="16"/>
          </p:nvPr>
        </p:nvSpPr>
        <p:spPr>
          <a:xfrm>
            <a:off x="280194" y="99782"/>
            <a:ext cx="3017898" cy="123111"/>
          </a:xfrm>
        </p:spPr>
        <p:txBody>
          <a:bodyPr/>
          <a:lstStyle/>
          <a:p>
            <a:endParaRPr lang="en-US" dirty="0"/>
          </a:p>
        </p:txBody>
      </p:sp>
      <p:sp>
        <p:nvSpPr>
          <p:cNvPr id="6" name="Title 5"/>
          <p:cNvSpPr>
            <a:spLocks noGrp="1"/>
          </p:cNvSpPr>
          <p:nvPr>
            <p:ph type="title"/>
          </p:nvPr>
        </p:nvSpPr>
        <p:spPr/>
        <p:txBody>
          <a:bodyPr/>
          <a:lstStyle/>
          <a:p>
            <a:r>
              <a:rPr lang="en-US" dirty="0"/>
              <a:t>Looming Birth Dearth</a:t>
            </a:r>
          </a:p>
        </p:txBody>
      </p:sp>
      <p:sp>
        <p:nvSpPr>
          <p:cNvPr id="60" name="Text Placeholder 3"/>
          <p:cNvSpPr txBox="1">
            <a:spLocks/>
          </p:cNvSpPr>
          <p:nvPr/>
        </p:nvSpPr>
        <p:spPr bwMode="gray">
          <a:xfrm>
            <a:off x="4689230" y="4626075"/>
            <a:ext cx="1711569" cy="200055"/>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Sources: </a:t>
            </a:r>
            <a:r>
              <a:rPr lang="en-US" dirty="0" err="1"/>
              <a:t>Grawe</a:t>
            </a:r>
            <a:r>
              <a:rPr lang="en-US" dirty="0"/>
              <a:t>, Nathan D., </a:t>
            </a:r>
            <a:r>
              <a:rPr lang="en-US" i="1" dirty="0"/>
              <a:t>Demographics and the Demand for Higher Education</a:t>
            </a:r>
            <a:r>
              <a:rPr lang="en-US" dirty="0"/>
              <a:t>, 2017; EAB analysis.</a:t>
            </a:r>
          </a:p>
        </p:txBody>
      </p:sp>
      <p:sp>
        <p:nvSpPr>
          <p:cNvPr id="34" name="TextBox 33">
            <a:extLst>
              <a:ext uri="{FF2B5EF4-FFF2-40B4-BE49-F238E27FC236}">
                <a16:creationId xmlns:a16="http://schemas.microsoft.com/office/drawing/2014/main" id="{A2D91973-2680-49D3-B769-11A68A1CFAFD}"/>
              </a:ext>
            </a:extLst>
          </p:cNvPr>
          <p:cNvSpPr txBox="1"/>
          <p:nvPr/>
        </p:nvSpPr>
        <p:spPr>
          <a:xfrm>
            <a:off x="2390016" y="1247583"/>
            <a:ext cx="1583688" cy="138499"/>
          </a:xfrm>
          <a:prstGeom prst="rect">
            <a:avLst/>
          </a:prstGeom>
          <a:noFill/>
        </p:spPr>
        <p:txBody>
          <a:bodyPr wrap="square" lIns="0" tIns="0" rIns="0" bIns="0" rtlCol="0">
            <a:spAutoFit/>
          </a:bodyPr>
          <a:lstStyle/>
          <a:p>
            <a:pPr>
              <a:spcBef>
                <a:spcPts val="500"/>
              </a:spcBef>
            </a:pPr>
            <a:r>
              <a:rPr lang="en-US" sz="900" i="1" dirty="0"/>
              <a:t>2022-2025</a:t>
            </a:r>
            <a:endParaRPr lang="en-US" sz="900" i="1" dirty="0">
              <a:solidFill>
                <a:schemeClr val="bg1"/>
              </a:solidFill>
            </a:endParaRPr>
          </a:p>
        </p:txBody>
      </p:sp>
      <p:sp>
        <p:nvSpPr>
          <p:cNvPr id="42" name="TextBox 41">
            <a:extLst>
              <a:ext uri="{FF2B5EF4-FFF2-40B4-BE49-F238E27FC236}">
                <a16:creationId xmlns:a16="http://schemas.microsoft.com/office/drawing/2014/main" id="{22041E91-1889-4DFB-B235-CDBFE4FCA412}"/>
              </a:ext>
            </a:extLst>
          </p:cNvPr>
          <p:cNvSpPr txBox="1"/>
          <p:nvPr/>
        </p:nvSpPr>
        <p:spPr>
          <a:xfrm>
            <a:off x="2136020" y="929888"/>
            <a:ext cx="2174728" cy="138499"/>
          </a:xfrm>
          <a:prstGeom prst="rect">
            <a:avLst/>
          </a:prstGeom>
          <a:noFill/>
        </p:spPr>
        <p:txBody>
          <a:bodyPr wrap="square" lIns="0" tIns="0" rIns="0" bIns="0" rtlCol="0">
            <a:spAutoFit/>
          </a:bodyPr>
          <a:lstStyle/>
          <a:p>
            <a:pPr>
              <a:spcBef>
                <a:spcPts val="500"/>
              </a:spcBef>
            </a:pPr>
            <a:r>
              <a:rPr lang="en-US" sz="900" b="1" dirty="0"/>
              <a:t>…Followed by Growth Spike…</a:t>
            </a:r>
          </a:p>
        </p:txBody>
      </p:sp>
      <p:sp>
        <p:nvSpPr>
          <p:cNvPr id="26" name="TextBox 25">
            <a:extLst>
              <a:ext uri="{FF2B5EF4-FFF2-40B4-BE49-F238E27FC236}">
                <a16:creationId xmlns:a16="http://schemas.microsoft.com/office/drawing/2014/main" id="{CACA1447-B7D9-4C43-87BC-810D10542936}"/>
              </a:ext>
            </a:extLst>
          </p:cNvPr>
          <p:cNvSpPr txBox="1"/>
          <p:nvPr/>
        </p:nvSpPr>
        <p:spPr>
          <a:xfrm>
            <a:off x="375838" y="1247583"/>
            <a:ext cx="767162" cy="138499"/>
          </a:xfrm>
          <a:prstGeom prst="rect">
            <a:avLst/>
          </a:prstGeom>
          <a:noFill/>
        </p:spPr>
        <p:txBody>
          <a:bodyPr wrap="square" lIns="0" tIns="0" rIns="0" bIns="0" rtlCol="0">
            <a:spAutoFit/>
          </a:bodyPr>
          <a:lstStyle/>
          <a:p>
            <a:pPr algn="ctr">
              <a:spcBef>
                <a:spcPts val="500"/>
              </a:spcBef>
            </a:pPr>
            <a:r>
              <a:rPr lang="en-US" sz="900" i="1" dirty="0"/>
              <a:t>2017-2021</a:t>
            </a:r>
            <a:endParaRPr lang="en-US" sz="900" i="1" dirty="0">
              <a:solidFill>
                <a:schemeClr val="bg1"/>
              </a:solidFill>
            </a:endParaRPr>
          </a:p>
        </p:txBody>
      </p:sp>
      <p:sp>
        <p:nvSpPr>
          <p:cNvPr id="27" name="TextBox 26">
            <a:extLst>
              <a:ext uri="{FF2B5EF4-FFF2-40B4-BE49-F238E27FC236}">
                <a16:creationId xmlns:a16="http://schemas.microsoft.com/office/drawing/2014/main" id="{0FA2F84A-DE78-41FD-85B7-B3948FA6E2E2}"/>
              </a:ext>
            </a:extLst>
          </p:cNvPr>
          <p:cNvSpPr txBox="1"/>
          <p:nvPr/>
        </p:nvSpPr>
        <p:spPr>
          <a:xfrm>
            <a:off x="280195" y="929888"/>
            <a:ext cx="1583688" cy="138499"/>
          </a:xfrm>
          <a:prstGeom prst="rect">
            <a:avLst/>
          </a:prstGeom>
          <a:noFill/>
        </p:spPr>
        <p:txBody>
          <a:bodyPr wrap="square" lIns="0" tIns="0" rIns="0" bIns="0" rtlCol="0">
            <a:spAutoFit/>
          </a:bodyPr>
          <a:lstStyle/>
          <a:p>
            <a:pPr>
              <a:spcBef>
                <a:spcPts val="500"/>
              </a:spcBef>
            </a:pPr>
            <a:r>
              <a:rPr lang="en-US" sz="900" b="1" dirty="0"/>
              <a:t>Modest Decrease…</a:t>
            </a:r>
          </a:p>
        </p:txBody>
      </p:sp>
      <p:sp>
        <p:nvSpPr>
          <p:cNvPr id="30" name="TextBox 29">
            <a:extLst>
              <a:ext uri="{FF2B5EF4-FFF2-40B4-BE49-F238E27FC236}">
                <a16:creationId xmlns:a16="http://schemas.microsoft.com/office/drawing/2014/main" id="{55F1A2E9-6625-410C-AD13-C249A3D112D6}"/>
              </a:ext>
            </a:extLst>
          </p:cNvPr>
          <p:cNvSpPr txBox="1"/>
          <p:nvPr/>
        </p:nvSpPr>
        <p:spPr>
          <a:xfrm>
            <a:off x="4358172" y="1247583"/>
            <a:ext cx="1583688" cy="138499"/>
          </a:xfrm>
          <a:prstGeom prst="rect">
            <a:avLst/>
          </a:prstGeom>
          <a:noFill/>
        </p:spPr>
        <p:txBody>
          <a:bodyPr wrap="square" lIns="0" tIns="0" rIns="0" bIns="0" rtlCol="0">
            <a:spAutoFit/>
          </a:bodyPr>
          <a:lstStyle/>
          <a:p>
            <a:pPr>
              <a:spcBef>
                <a:spcPts val="500"/>
              </a:spcBef>
            </a:pPr>
            <a:r>
              <a:rPr lang="en-US" sz="900" i="1" dirty="0"/>
              <a:t>2026-2029</a:t>
            </a:r>
            <a:endParaRPr lang="en-US" sz="900" i="1" dirty="0">
              <a:solidFill>
                <a:schemeClr val="bg1"/>
              </a:solidFill>
            </a:endParaRPr>
          </a:p>
        </p:txBody>
      </p:sp>
      <p:sp>
        <p:nvSpPr>
          <p:cNvPr id="31" name="TextBox 30">
            <a:extLst>
              <a:ext uri="{FF2B5EF4-FFF2-40B4-BE49-F238E27FC236}">
                <a16:creationId xmlns:a16="http://schemas.microsoft.com/office/drawing/2014/main" id="{0C8E7D08-FF42-4BD6-9E6F-8520D0787E9C}"/>
              </a:ext>
            </a:extLst>
          </p:cNvPr>
          <p:cNvSpPr txBox="1"/>
          <p:nvPr/>
        </p:nvSpPr>
        <p:spPr>
          <a:xfrm>
            <a:off x="4309683" y="929888"/>
            <a:ext cx="1793574" cy="138499"/>
          </a:xfrm>
          <a:prstGeom prst="rect">
            <a:avLst/>
          </a:prstGeom>
          <a:noFill/>
        </p:spPr>
        <p:txBody>
          <a:bodyPr wrap="square" lIns="0" tIns="0" rIns="0" bIns="0" rtlCol="0">
            <a:spAutoFit/>
          </a:bodyPr>
          <a:lstStyle/>
          <a:p>
            <a:pPr>
              <a:spcBef>
                <a:spcPts val="500"/>
              </a:spcBef>
            </a:pPr>
            <a:r>
              <a:rPr lang="en-US" sz="900" b="1" dirty="0"/>
              <a:t>…Met with A Sharp Decline</a:t>
            </a:r>
          </a:p>
        </p:txBody>
      </p:sp>
      <p:sp>
        <p:nvSpPr>
          <p:cNvPr id="45" name="TextBox 44">
            <a:extLst>
              <a:ext uri="{FF2B5EF4-FFF2-40B4-BE49-F238E27FC236}">
                <a16:creationId xmlns:a16="http://schemas.microsoft.com/office/drawing/2014/main" id="{9102B69F-570E-4956-B812-C6EAADB4171C}"/>
              </a:ext>
            </a:extLst>
          </p:cNvPr>
          <p:cNvSpPr txBox="1"/>
          <p:nvPr/>
        </p:nvSpPr>
        <p:spPr bwMode="gray">
          <a:xfrm>
            <a:off x="391063" y="3737852"/>
            <a:ext cx="1669965" cy="246221"/>
          </a:xfrm>
          <a:prstGeom prst="rect">
            <a:avLst/>
          </a:prstGeom>
          <a:noFill/>
        </p:spPr>
        <p:txBody>
          <a:bodyPr wrap="square" lIns="0" tIns="0" rIns="0" bIns="0" rtlCol="0">
            <a:spAutoFit/>
          </a:bodyPr>
          <a:lstStyle/>
          <a:p>
            <a:pPr>
              <a:spcBef>
                <a:spcPts val="500"/>
              </a:spcBef>
            </a:pPr>
            <a:r>
              <a:rPr lang="en-US" sz="800" dirty="0"/>
              <a:t>Decrease of 18-Year-Olds</a:t>
            </a:r>
            <a:br>
              <a:rPr lang="en-US" sz="800" dirty="0"/>
            </a:br>
            <a:r>
              <a:rPr lang="en-US" sz="800" dirty="0"/>
              <a:t>(2017-2021)</a:t>
            </a:r>
            <a:endParaRPr lang="en-US" sz="800" b="1" dirty="0"/>
          </a:p>
        </p:txBody>
      </p:sp>
      <p:sp>
        <p:nvSpPr>
          <p:cNvPr id="46" name="TextBox 45">
            <a:extLst>
              <a:ext uri="{FF2B5EF4-FFF2-40B4-BE49-F238E27FC236}">
                <a16:creationId xmlns:a16="http://schemas.microsoft.com/office/drawing/2014/main" id="{3F232C70-F43C-4524-A121-8E09523AB952}"/>
              </a:ext>
            </a:extLst>
          </p:cNvPr>
          <p:cNvSpPr txBox="1"/>
          <p:nvPr/>
        </p:nvSpPr>
        <p:spPr bwMode="gray">
          <a:xfrm>
            <a:off x="429015" y="3298923"/>
            <a:ext cx="866797" cy="384721"/>
          </a:xfrm>
          <a:prstGeom prst="rect">
            <a:avLst/>
          </a:prstGeom>
          <a:noFill/>
        </p:spPr>
        <p:txBody>
          <a:bodyPr wrap="square" lIns="0" tIns="0" rIns="0" bIns="0" rtlCol="0">
            <a:spAutoFit/>
          </a:bodyPr>
          <a:lstStyle/>
          <a:p>
            <a:r>
              <a:rPr lang="en-US" sz="2500" dirty="0">
                <a:solidFill>
                  <a:schemeClr val="accent6"/>
                </a:solidFill>
                <a:latin typeface="+mj-lt"/>
              </a:rPr>
              <a:t>-1%</a:t>
            </a:r>
          </a:p>
        </p:txBody>
      </p:sp>
      <p:sp>
        <p:nvSpPr>
          <p:cNvPr id="43" name="TextBox 42">
            <a:extLst>
              <a:ext uri="{FF2B5EF4-FFF2-40B4-BE49-F238E27FC236}">
                <a16:creationId xmlns:a16="http://schemas.microsoft.com/office/drawing/2014/main" id="{B4463927-C9FC-4878-8E7F-B21DCDB123C5}"/>
              </a:ext>
            </a:extLst>
          </p:cNvPr>
          <p:cNvSpPr txBox="1"/>
          <p:nvPr/>
        </p:nvSpPr>
        <p:spPr bwMode="gray">
          <a:xfrm>
            <a:off x="2399909" y="3737852"/>
            <a:ext cx="1627805" cy="246221"/>
          </a:xfrm>
          <a:prstGeom prst="rect">
            <a:avLst/>
          </a:prstGeom>
          <a:noFill/>
        </p:spPr>
        <p:txBody>
          <a:bodyPr wrap="square" lIns="0" tIns="0" rIns="0" bIns="0" rtlCol="0">
            <a:spAutoFit/>
          </a:bodyPr>
          <a:lstStyle/>
          <a:p>
            <a:pPr>
              <a:spcBef>
                <a:spcPts val="500"/>
              </a:spcBef>
            </a:pPr>
            <a:r>
              <a:rPr lang="en-US" sz="800" dirty="0"/>
              <a:t>Growth of 18-Year-Olds</a:t>
            </a:r>
            <a:br>
              <a:rPr lang="en-US" sz="800" dirty="0"/>
            </a:br>
            <a:r>
              <a:rPr lang="en-US" sz="800" dirty="0"/>
              <a:t>(2022-2025)</a:t>
            </a:r>
            <a:endParaRPr lang="en-US" sz="800" b="1" dirty="0"/>
          </a:p>
        </p:txBody>
      </p:sp>
      <p:sp>
        <p:nvSpPr>
          <p:cNvPr id="47" name="TextBox 46">
            <a:extLst>
              <a:ext uri="{FF2B5EF4-FFF2-40B4-BE49-F238E27FC236}">
                <a16:creationId xmlns:a16="http://schemas.microsoft.com/office/drawing/2014/main" id="{4A3D8494-05E6-4808-BA05-9A39713D2627}"/>
              </a:ext>
            </a:extLst>
          </p:cNvPr>
          <p:cNvSpPr txBox="1"/>
          <p:nvPr/>
        </p:nvSpPr>
        <p:spPr bwMode="gray">
          <a:xfrm>
            <a:off x="2423347" y="3298923"/>
            <a:ext cx="866797" cy="384721"/>
          </a:xfrm>
          <a:prstGeom prst="rect">
            <a:avLst/>
          </a:prstGeom>
          <a:noFill/>
        </p:spPr>
        <p:txBody>
          <a:bodyPr wrap="square" lIns="0" tIns="0" rIns="0" bIns="0" rtlCol="0">
            <a:spAutoFit/>
          </a:bodyPr>
          <a:lstStyle/>
          <a:p>
            <a:r>
              <a:rPr lang="en-US" sz="2500" dirty="0">
                <a:solidFill>
                  <a:schemeClr val="accent6"/>
                </a:solidFill>
                <a:latin typeface="+mj-lt"/>
              </a:rPr>
              <a:t>8%</a:t>
            </a:r>
          </a:p>
        </p:txBody>
      </p:sp>
      <p:sp>
        <p:nvSpPr>
          <p:cNvPr id="49" name="TextBox 48">
            <a:extLst>
              <a:ext uri="{FF2B5EF4-FFF2-40B4-BE49-F238E27FC236}">
                <a16:creationId xmlns:a16="http://schemas.microsoft.com/office/drawing/2014/main" id="{3605CA4D-F1E8-472E-A765-6035475046F1}"/>
              </a:ext>
            </a:extLst>
          </p:cNvPr>
          <p:cNvSpPr txBox="1"/>
          <p:nvPr/>
        </p:nvSpPr>
        <p:spPr bwMode="gray">
          <a:xfrm>
            <a:off x="4313402" y="3737852"/>
            <a:ext cx="1371600" cy="246221"/>
          </a:xfrm>
          <a:prstGeom prst="rect">
            <a:avLst/>
          </a:prstGeom>
          <a:noFill/>
        </p:spPr>
        <p:txBody>
          <a:bodyPr wrap="square" lIns="0" tIns="0" rIns="0" bIns="0" rtlCol="0">
            <a:spAutoFit/>
          </a:bodyPr>
          <a:lstStyle/>
          <a:p>
            <a:pPr>
              <a:spcBef>
                <a:spcPts val="500"/>
              </a:spcBef>
            </a:pPr>
            <a:r>
              <a:rPr lang="en-US" sz="800" dirty="0"/>
              <a:t>Decrease of 18-Year-Olds (2026-2029)</a:t>
            </a:r>
            <a:endParaRPr lang="en-US" sz="800" b="1" dirty="0"/>
          </a:p>
        </p:txBody>
      </p:sp>
      <p:sp>
        <p:nvSpPr>
          <p:cNvPr id="50" name="TextBox 49">
            <a:extLst>
              <a:ext uri="{FF2B5EF4-FFF2-40B4-BE49-F238E27FC236}">
                <a16:creationId xmlns:a16="http://schemas.microsoft.com/office/drawing/2014/main" id="{FBCE6311-3FD7-4DA7-9554-057908ECEE02}"/>
              </a:ext>
            </a:extLst>
          </p:cNvPr>
          <p:cNvSpPr txBox="1"/>
          <p:nvPr/>
        </p:nvSpPr>
        <p:spPr bwMode="gray">
          <a:xfrm>
            <a:off x="4322325" y="3298923"/>
            <a:ext cx="866797" cy="384721"/>
          </a:xfrm>
          <a:prstGeom prst="rect">
            <a:avLst/>
          </a:prstGeom>
          <a:noFill/>
        </p:spPr>
        <p:txBody>
          <a:bodyPr wrap="square" lIns="0" tIns="0" rIns="0" bIns="0" rtlCol="0">
            <a:spAutoFit/>
          </a:bodyPr>
          <a:lstStyle/>
          <a:p>
            <a:r>
              <a:rPr lang="en-US" sz="2500" dirty="0">
                <a:solidFill>
                  <a:schemeClr val="accent6"/>
                </a:solidFill>
                <a:latin typeface="+mj-lt"/>
              </a:rPr>
              <a:t>-14%</a:t>
            </a:r>
          </a:p>
        </p:txBody>
      </p:sp>
      <p:cxnSp>
        <p:nvCxnSpPr>
          <p:cNvPr id="80" name="Straight Connector 79">
            <a:extLst>
              <a:ext uri="{FF2B5EF4-FFF2-40B4-BE49-F238E27FC236}">
                <a16:creationId xmlns:a16="http://schemas.microsoft.com/office/drawing/2014/main" id="{2CFA1449-4261-41E2-B2A0-1EA5F90A212D}"/>
              </a:ext>
            </a:extLst>
          </p:cNvPr>
          <p:cNvCxnSpPr>
            <a:cxnSpLocks/>
          </p:cNvCxnSpPr>
          <p:nvPr/>
        </p:nvCxnSpPr>
        <p:spPr bwMode="gray">
          <a:xfrm>
            <a:off x="2390016" y="1681464"/>
            <a:ext cx="1715095" cy="0"/>
          </a:xfrm>
          <a:prstGeom prst="line">
            <a:avLst/>
          </a:prstGeom>
          <a:ln w="127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A7887ADC-0E4A-4BBD-989E-F1D0D9D11B5A}"/>
              </a:ext>
            </a:extLst>
          </p:cNvPr>
          <p:cNvGrpSpPr/>
          <p:nvPr/>
        </p:nvGrpSpPr>
        <p:grpSpPr>
          <a:xfrm>
            <a:off x="2390016" y="1528794"/>
            <a:ext cx="1549174" cy="291107"/>
            <a:chOff x="2463992" y="1535911"/>
            <a:chExt cx="1549174" cy="291107"/>
          </a:xfrm>
        </p:grpSpPr>
        <p:sp>
          <p:nvSpPr>
            <p:cNvPr id="58" name="TextBox 57">
              <a:extLst>
                <a:ext uri="{FF2B5EF4-FFF2-40B4-BE49-F238E27FC236}">
                  <a16:creationId xmlns:a16="http://schemas.microsoft.com/office/drawing/2014/main" id="{B0134B53-F292-4BBA-9C0C-D88CE8D5DF1D}"/>
                </a:ext>
              </a:extLst>
            </p:cNvPr>
            <p:cNvSpPr txBox="1"/>
            <p:nvPr/>
          </p:nvSpPr>
          <p:spPr>
            <a:xfrm>
              <a:off x="2463992" y="1535911"/>
              <a:ext cx="1549174" cy="123111"/>
            </a:xfrm>
            <a:prstGeom prst="rect">
              <a:avLst/>
            </a:prstGeom>
            <a:noFill/>
          </p:spPr>
          <p:txBody>
            <a:bodyPr wrap="square" lIns="0" tIns="0" rIns="0" bIns="0" rtlCol="0">
              <a:spAutoFit/>
            </a:bodyPr>
            <a:lstStyle/>
            <a:p>
              <a:pPr>
                <a:spcBef>
                  <a:spcPts val="500"/>
                </a:spcBef>
              </a:pPr>
              <a:r>
                <a:rPr lang="en-US" sz="800" b="1" dirty="0"/>
                <a:t>2025 Population </a:t>
              </a:r>
            </a:p>
          </p:txBody>
        </p:sp>
        <p:sp>
          <p:nvSpPr>
            <p:cNvPr id="84" name="TextBox 83">
              <a:extLst>
                <a:ext uri="{FF2B5EF4-FFF2-40B4-BE49-F238E27FC236}">
                  <a16:creationId xmlns:a16="http://schemas.microsoft.com/office/drawing/2014/main" id="{62F67BBD-0A57-4DFE-A9F3-F5E56B869535}"/>
                </a:ext>
              </a:extLst>
            </p:cNvPr>
            <p:cNvSpPr txBox="1"/>
            <p:nvPr/>
          </p:nvSpPr>
          <p:spPr>
            <a:xfrm>
              <a:off x="2463992" y="1703907"/>
              <a:ext cx="1549174" cy="123111"/>
            </a:xfrm>
            <a:prstGeom prst="rect">
              <a:avLst/>
            </a:prstGeom>
            <a:noFill/>
          </p:spPr>
          <p:txBody>
            <a:bodyPr wrap="square" lIns="0" tIns="0" rIns="0" bIns="0" rtlCol="0">
              <a:spAutoFit/>
            </a:bodyPr>
            <a:lstStyle/>
            <a:p>
              <a:pPr>
                <a:spcBef>
                  <a:spcPts val="500"/>
                </a:spcBef>
              </a:pPr>
              <a:r>
                <a:rPr lang="en-US" sz="800" i="1" dirty="0"/>
                <a:t>4.51 Million 18-Year-Olds</a:t>
              </a:r>
            </a:p>
          </p:txBody>
        </p:sp>
      </p:grpSp>
      <p:cxnSp>
        <p:nvCxnSpPr>
          <p:cNvPr id="107" name="Straight Connector 106">
            <a:extLst>
              <a:ext uri="{FF2B5EF4-FFF2-40B4-BE49-F238E27FC236}">
                <a16:creationId xmlns:a16="http://schemas.microsoft.com/office/drawing/2014/main" id="{F0944B7F-534E-4C9F-871C-99055192FE5A}"/>
              </a:ext>
            </a:extLst>
          </p:cNvPr>
          <p:cNvCxnSpPr>
            <a:cxnSpLocks/>
          </p:cNvCxnSpPr>
          <p:nvPr/>
        </p:nvCxnSpPr>
        <p:spPr bwMode="gray">
          <a:xfrm>
            <a:off x="4309683" y="2865960"/>
            <a:ext cx="176132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A60A78BD-7F6E-41D1-9287-2C337E7EF57C}"/>
              </a:ext>
            </a:extLst>
          </p:cNvPr>
          <p:cNvGrpSpPr/>
          <p:nvPr/>
        </p:nvGrpSpPr>
        <p:grpSpPr>
          <a:xfrm>
            <a:off x="4309683" y="2713290"/>
            <a:ext cx="1549174" cy="291107"/>
            <a:chOff x="2463992" y="1535911"/>
            <a:chExt cx="1549174" cy="291107"/>
          </a:xfrm>
        </p:grpSpPr>
        <p:sp>
          <p:nvSpPr>
            <p:cNvPr id="109" name="TextBox 108">
              <a:extLst>
                <a:ext uri="{FF2B5EF4-FFF2-40B4-BE49-F238E27FC236}">
                  <a16:creationId xmlns:a16="http://schemas.microsoft.com/office/drawing/2014/main" id="{114A3B73-7B5C-4C18-8A72-4CC261684AA5}"/>
                </a:ext>
              </a:extLst>
            </p:cNvPr>
            <p:cNvSpPr txBox="1"/>
            <p:nvPr/>
          </p:nvSpPr>
          <p:spPr>
            <a:xfrm>
              <a:off x="2463992" y="1535911"/>
              <a:ext cx="1549174" cy="123111"/>
            </a:xfrm>
            <a:prstGeom prst="rect">
              <a:avLst/>
            </a:prstGeom>
            <a:noFill/>
          </p:spPr>
          <p:txBody>
            <a:bodyPr wrap="square" lIns="0" tIns="0" rIns="0" bIns="0" rtlCol="0">
              <a:spAutoFit/>
            </a:bodyPr>
            <a:lstStyle/>
            <a:p>
              <a:pPr>
                <a:spcBef>
                  <a:spcPts val="500"/>
                </a:spcBef>
              </a:pPr>
              <a:r>
                <a:rPr lang="en-US" sz="800" b="1" dirty="0"/>
                <a:t>2029 Population </a:t>
              </a:r>
            </a:p>
          </p:txBody>
        </p:sp>
        <p:sp>
          <p:nvSpPr>
            <p:cNvPr id="110" name="TextBox 109">
              <a:extLst>
                <a:ext uri="{FF2B5EF4-FFF2-40B4-BE49-F238E27FC236}">
                  <a16:creationId xmlns:a16="http://schemas.microsoft.com/office/drawing/2014/main" id="{8F0DEF39-6D39-4293-B10B-79F083834A22}"/>
                </a:ext>
              </a:extLst>
            </p:cNvPr>
            <p:cNvSpPr txBox="1"/>
            <p:nvPr/>
          </p:nvSpPr>
          <p:spPr>
            <a:xfrm>
              <a:off x="2463992" y="1703907"/>
              <a:ext cx="1549174" cy="123111"/>
            </a:xfrm>
            <a:prstGeom prst="rect">
              <a:avLst/>
            </a:prstGeom>
            <a:noFill/>
          </p:spPr>
          <p:txBody>
            <a:bodyPr wrap="square" lIns="0" tIns="0" rIns="0" bIns="0" rtlCol="0">
              <a:spAutoFit/>
            </a:bodyPr>
            <a:lstStyle/>
            <a:p>
              <a:pPr>
                <a:spcBef>
                  <a:spcPts val="500"/>
                </a:spcBef>
              </a:pPr>
              <a:r>
                <a:rPr lang="en-US" sz="800" i="1" dirty="0"/>
                <a:t>3.86 Million 18-Year-Olds</a:t>
              </a:r>
            </a:p>
          </p:txBody>
        </p:sp>
      </p:grpSp>
      <p:cxnSp>
        <p:nvCxnSpPr>
          <p:cNvPr id="111" name="Straight Connector 110">
            <a:extLst>
              <a:ext uri="{FF2B5EF4-FFF2-40B4-BE49-F238E27FC236}">
                <a16:creationId xmlns:a16="http://schemas.microsoft.com/office/drawing/2014/main" id="{F724D1BC-FA2E-4FAD-B1E7-B2BB500C8C2D}"/>
              </a:ext>
            </a:extLst>
          </p:cNvPr>
          <p:cNvCxnSpPr>
            <a:cxnSpLocks/>
          </p:cNvCxnSpPr>
          <p:nvPr/>
        </p:nvCxnSpPr>
        <p:spPr bwMode="gray">
          <a:xfrm flipV="1">
            <a:off x="6071010" y="2876823"/>
            <a:ext cx="0" cy="742678"/>
          </a:xfrm>
          <a:prstGeom prst="line">
            <a:avLst/>
          </a:prstGeom>
          <a:ln w="12700">
            <a:solidFill>
              <a:schemeClr val="accent3"/>
            </a:solidFill>
            <a:headEnd type="triangle"/>
            <a:tailEnd type="oval" w="sm" len="sm"/>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F2C341B-A689-43AA-807F-E75CA8C8FE7C}"/>
              </a:ext>
            </a:extLst>
          </p:cNvPr>
          <p:cNvCxnSpPr>
            <a:cxnSpLocks/>
          </p:cNvCxnSpPr>
          <p:nvPr/>
        </p:nvCxnSpPr>
        <p:spPr bwMode="gray">
          <a:xfrm>
            <a:off x="392014" y="2861497"/>
            <a:ext cx="1715095" cy="0"/>
          </a:xfrm>
          <a:prstGeom prst="line">
            <a:avLst/>
          </a:prstGeom>
          <a:ln w="127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15" name="Group 114">
            <a:extLst>
              <a:ext uri="{FF2B5EF4-FFF2-40B4-BE49-F238E27FC236}">
                <a16:creationId xmlns:a16="http://schemas.microsoft.com/office/drawing/2014/main" id="{3024B623-90D7-435A-AD30-47C2D3FF97CE}"/>
              </a:ext>
            </a:extLst>
          </p:cNvPr>
          <p:cNvGrpSpPr/>
          <p:nvPr/>
        </p:nvGrpSpPr>
        <p:grpSpPr>
          <a:xfrm>
            <a:off x="392014" y="2708827"/>
            <a:ext cx="1549174" cy="291107"/>
            <a:chOff x="2463992" y="1535911"/>
            <a:chExt cx="1549174" cy="291107"/>
          </a:xfrm>
        </p:grpSpPr>
        <p:sp>
          <p:nvSpPr>
            <p:cNvPr id="116" name="TextBox 115">
              <a:extLst>
                <a:ext uri="{FF2B5EF4-FFF2-40B4-BE49-F238E27FC236}">
                  <a16:creationId xmlns:a16="http://schemas.microsoft.com/office/drawing/2014/main" id="{D5516E51-31EA-4D3D-B54F-6CE7B34EFFFF}"/>
                </a:ext>
              </a:extLst>
            </p:cNvPr>
            <p:cNvSpPr txBox="1"/>
            <p:nvPr/>
          </p:nvSpPr>
          <p:spPr>
            <a:xfrm>
              <a:off x="2463992" y="1535911"/>
              <a:ext cx="1549174" cy="123111"/>
            </a:xfrm>
            <a:prstGeom prst="rect">
              <a:avLst/>
            </a:prstGeom>
            <a:noFill/>
          </p:spPr>
          <p:txBody>
            <a:bodyPr wrap="square" lIns="0" tIns="0" rIns="0" bIns="0" rtlCol="0">
              <a:spAutoFit/>
            </a:bodyPr>
            <a:lstStyle/>
            <a:p>
              <a:pPr>
                <a:spcBef>
                  <a:spcPts val="500"/>
                </a:spcBef>
              </a:pPr>
              <a:r>
                <a:rPr lang="en-US" sz="800" b="1" dirty="0"/>
                <a:t>2021 Population </a:t>
              </a:r>
            </a:p>
          </p:txBody>
        </p:sp>
        <p:sp>
          <p:nvSpPr>
            <p:cNvPr id="117" name="TextBox 116">
              <a:extLst>
                <a:ext uri="{FF2B5EF4-FFF2-40B4-BE49-F238E27FC236}">
                  <a16:creationId xmlns:a16="http://schemas.microsoft.com/office/drawing/2014/main" id="{1AD37982-5E19-4254-B0CA-9A0D4B18EE95}"/>
                </a:ext>
              </a:extLst>
            </p:cNvPr>
            <p:cNvSpPr txBox="1"/>
            <p:nvPr/>
          </p:nvSpPr>
          <p:spPr>
            <a:xfrm>
              <a:off x="2463992" y="1703907"/>
              <a:ext cx="1549174" cy="123111"/>
            </a:xfrm>
            <a:prstGeom prst="rect">
              <a:avLst/>
            </a:prstGeom>
            <a:noFill/>
          </p:spPr>
          <p:txBody>
            <a:bodyPr wrap="square" lIns="0" tIns="0" rIns="0" bIns="0" rtlCol="0">
              <a:spAutoFit/>
            </a:bodyPr>
            <a:lstStyle/>
            <a:p>
              <a:pPr>
                <a:spcBef>
                  <a:spcPts val="500"/>
                </a:spcBef>
              </a:pPr>
              <a:r>
                <a:rPr lang="en-US" sz="800" i="1" dirty="0"/>
                <a:t>4.17 Million 18-Year-Olds</a:t>
              </a:r>
            </a:p>
          </p:txBody>
        </p:sp>
      </p:grpSp>
      <p:sp>
        <p:nvSpPr>
          <p:cNvPr id="122" name="Isosceles Triangle 121">
            <a:extLst>
              <a:ext uri="{FF2B5EF4-FFF2-40B4-BE49-F238E27FC236}">
                <a16:creationId xmlns:a16="http://schemas.microsoft.com/office/drawing/2014/main" id="{F187970B-2B16-46A0-8261-C4CCE877175C}"/>
              </a:ext>
            </a:extLst>
          </p:cNvPr>
          <p:cNvSpPr/>
          <p:nvPr/>
        </p:nvSpPr>
        <p:spPr bwMode="gray">
          <a:xfrm>
            <a:off x="2810054" y="2708827"/>
            <a:ext cx="82363" cy="91440"/>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3" name="TextBox 122">
            <a:extLst>
              <a:ext uri="{FF2B5EF4-FFF2-40B4-BE49-F238E27FC236}">
                <a16:creationId xmlns:a16="http://schemas.microsoft.com/office/drawing/2014/main" id="{87F96161-F1D6-44F2-93F3-C56D50B1F797}"/>
              </a:ext>
            </a:extLst>
          </p:cNvPr>
          <p:cNvSpPr txBox="1"/>
          <p:nvPr/>
        </p:nvSpPr>
        <p:spPr>
          <a:xfrm>
            <a:off x="2927520" y="2697166"/>
            <a:ext cx="942975" cy="123111"/>
          </a:xfrm>
          <a:prstGeom prst="rect">
            <a:avLst/>
          </a:prstGeom>
          <a:noFill/>
        </p:spPr>
        <p:txBody>
          <a:bodyPr wrap="square" lIns="0" tIns="0" rIns="0" bIns="0" rtlCol="0">
            <a:spAutoFit/>
          </a:bodyPr>
          <a:lstStyle/>
          <a:p>
            <a:pPr>
              <a:spcBef>
                <a:spcPts val="500"/>
              </a:spcBef>
            </a:pPr>
            <a:r>
              <a:rPr lang="en-US" sz="800" dirty="0"/>
              <a:t>2017 Levels </a:t>
            </a:r>
          </a:p>
        </p:txBody>
      </p:sp>
    </p:spTree>
    <p:extLst>
      <p:ext uri="{BB962C8B-B14F-4D97-AF65-F5344CB8AC3E}">
        <p14:creationId xmlns:p14="http://schemas.microsoft.com/office/powerpoint/2010/main" val="167795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When You Say “Reduce DFWs,” They Hear “Lower Academic Standards”</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4023360" y="4677489"/>
            <a:ext cx="2377440" cy="123111"/>
          </a:xfrm>
        </p:spPr>
        <p:txBody>
          <a:bodyPr/>
          <a:lstStyle/>
          <a:p>
            <a:pPr algn="r"/>
            <a:r>
              <a:rPr lang="en-US" dirty="0"/>
              <a:t>Source: EAB interviews and analysis.</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Addressing Faculty Concerns</a:t>
            </a:r>
          </a:p>
        </p:txBody>
      </p:sp>
      <p:grpSp>
        <p:nvGrpSpPr>
          <p:cNvPr id="4096" name="Group 4095"/>
          <p:cNvGrpSpPr/>
          <p:nvPr/>
        </p:nvGrpSpPr>
        <p:grpSpPr>
          <a:xfrm>
            <a:off x="389562" y="1421947"/>
            <a:ext cx="5531855" cy="840873"/>
            <a:chOff x="389562" y="1216777"/>
            <a:chExt cx="5531855" cy="840873"/>
          </a:xfrm>
        </p:grpSpPr>
        <p:sp>
          <p:nvSpPr>
            <p:cNvPr id="10" name="TextBox 9"/>
            <p:cNvSpPr txBox="1"/>
            <p:nvPr/>
          </p:nvSpPr>
          <p:spPr bwMode="gray">
            <a:xfrm>
              <a:off x="880898" y="1247320"/>
              <a:ext cx="2019748" cy="138499"/>
            </a:xfrm>
            <a:prstGeom prst="rect">
              <a:avLst/>
            </a:prstGeom>
            <a:noFill/>
          </p:spPr>
          <p:txBody>
            <a:bodyPr wrap="square" lIns="0" tIns="0" rIns="0" bIns="0" rtlCol="0">
              <a:spAutoFit/>
            </a:bodyPr>
            <a:lstStyle/>
            <a:p>
              <a:r>
                <a:rPr lang="en-US" sz="900" i="1" dirty="0">
                  <a:solidFill>
                    <a:schemeClr val="accent3"/>
                  </a:solidFill>
                </a:rPr>
                <a:t>Factors Out of My Control</a:t>
              </a:r>
            </a:p>
          </p:txBody>
        </p:sp>
        <p:sp>
          <p:nvSpPr>
            <p:cNvPr id="11" name="TextBox 10"/>
            <p:cNvSpPr txBox="1"/>
            <p:nvPr/>
          </p:nvSpPr>
          <p:spPr bwMode="gray">
            <a:xfrm>
              <a:off x="880898" y="1503652"/>
              <a:ext cx="2077655" cy="553998"/>
            </a:xfrm>
            <a:prstGeom prst="rect">
              <a:avLst/>
            </a:prstGeom>
            <a:noFill/>
          </p:spPr>
          <p:txBody>
            <a:bodyPr wrap="square" lIns="0" tIns="0" rIns="0" bIns="0" rtlCol="0">
              <a:spAutoFit/>
            </a:bodyPr>
            <a:lstStyle/>
            <a:p>
              <a:pPr>
                <a:spcBef>
                  <a:spcPts val="500"/>
                </a:spcBef>
              </a:pPr>
              <a:r>
                <a:rPr lang="en-US" sz="900" dirty="0">
                  <a:solidFill>
                    <a:schemeClr val="accent4"/>
                  </a:solidFill>
                </a:rPr>
                <a:t>High course failure rates are due entirely to poorly prepared students, increasing class sizes, greater use of adjunct instructors</a:t>
              </a:r>
            </a:p>
          </p:txBody>
        </p:sp>
        <p:sp>
          <p:nvSpPr>
            <p:cNvPr id="13" name="TextBox 12"/>
            <p:cNvSpPr txBox="1"/>
            <p:nvPr/>
          </p:nvSpPr>
          <p:spPr bwMode="gray">
            <a:xfrm>
              <a:off x="3843762" y="1247320"/>
              <a:ext cx="2019748" cy="138499"/>
            </a:xfrm>
            <a:prstGeom prst="rect">
              <a:avLst/>
            </a:prstGeom>
            <a:noFill/>
          </p:spPr>
          <p:txBody>
            <a:bodyPr wrap="square" lIns="0" tIns="0" rIns="0" bIns="0" rtlCol="0">
              <a:spAutoFit/>
            </a:bodyPr>
            <a:lstStyle/>
            <a:p>
              <a:r>
                <a:rPr lang="en-US" sz="900" i="1" dirty="0">
                  <a:solidFill>
                    <a:schemeClr val="accent3"/>
                  </a:solidFill>
                </a:rPr>
                <a:t>Reduces Institutional Rigor</a:t>
              </a:r>
            </a:p>
          </p:txBody>
        </p:sp>
        <p:sp>
          <p:nvSpPr>
            <p:cNvPr id="14" name="TextBox 13"/>
            <p:cNvSpPr txBox="1"/>
            <p:nvPr/>
          </p:nvSpPr>
          <p:spPr bwMode="gray">
            <a:xfrm>
              <a:off x="3843762" y="1503652"/>
              <a:ext cx="2077655" cy="415498"/>
            </a:xfrm>
            <a:prstGeom prst="rect">
              <a:avLst/>
            </a:prstGeom>
            <a:noFill/>
          </p:spPr>
          <p:txBody>
            <a:bodyPr wrap="square" lIns="0" tIns="0" rIns="0" bIns="0" rtlCol="0">
              <a:spAutoFit/>
            </a:bodyPr>
            <a:lstStyle/>
            <a:p>
              <a:pPr>
                <a:spcBef>
                  <a:spcPts val="500"/>
                </a:spcBef>
              </a:pPr>
              <a:r>
                <a:rPr lang="en-US" sz="900" dirty="0">
                  <a:solidFill>
                    <a:schemeClr val="accent4"/>
                  </a:solidFill>
                </a:rPr>
                <a:t>Calls to improve course completion rates are actually implicit demands to reduce the rigor of instruction</a:t>
              </a:r>
            </a:p>
          </p:txBody>
        </p:sp>
        <p:grpSp>
          <p:nvGrpSpPr>
            <p:cNvPr id="39" name="Group 38"/>
            <p:cNvGrpSpPr/>
            <p:nvPr/>
          </p:nvGrpSpPr>
          <p:grpSpPr>
            <a:xfrm>
              <a:off x="389562" y="1216777"/>
              <a:ext cx="365760" cy="365760"/>
              <a:chOff x="-1048300" y="2758696"/>
              <a:chExt cx="365760" cy="365760"/>
            </a:xfrm>
          </p:grpSpPr>
          <p:sp>
            <p:nvSpPr>
              <p:cNvPr id="37" name="Oval 36"/>
              <p:cNvSpPr/>
              <p:nvPr/>
            </p:nvSpPr>
            <p:spPr bwMode="gray">
              <a:xfrm>
                <a:off x="-1048300" y="2758696"/>
                <a:ext cx="365760" cy="365760"/>
              </a:xfrm>
              <a:prstGeom prst="ellipse">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38" name="Picture 2" descr="http://abco.advisory.com/DSS/eab-icons/Warnin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895138" y="2804416"/>
                <a:ext cx="59436"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p:cNvGrpSpPr/>
            <p:nvPr/>
          </p:nvGrpSpPr>
          <p:grpSpPr>
            <a:xfrm>
              <a:off x="3331478" y="1216777"/>
              <a:ext cx="365760" cy="365760"/>
              <a:chOff x="-1048300" y="2758696"/>
              <a:chExt cx="365760" cy="365760"/>
            </a:xfrm>
          </p:grpSpPr>
          <p:sp>
            <p:nvSpPr>
              <p:cNvPr id="52" name="Oval 51"/>
              <p:cNvSpPr/>
              <p:nvPr/>
            </p:nvSpPr>
            <p:spPr bwMode="gray">
              <a:xfrm>
                <a:off x="-1048300" y="2758696"/>
                <a:ext cx="365760" cy="365760"/>
              </a:xfrm>
              <a:prstGeom prst="ellipse">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53" name="Picture 2" descr="http://abco.advisory.com/DSS/eab-icons/Warnin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895138" y="2804416"/>
                <a:ext cx="59436" cy="27432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097" name="Group 4096"/>
          <p:cNvGrpSpPr/>
          <p:nvPr/>
        </p:nvGrpSpPr>
        <p:grpSpPr>
          <a:xfrm>
            <a:off x="380581" y="2453473"/>
            <a:ext cx="5540836" cy="770127"/>
            <a:chOff x="380581" y="2451522"/>
            <a:chExt cx="5540836" cy="770127"/>
          </a:xfrm>
        </p:grpSpPr>
        <p:sp>
          <p:nvSpPr>
            <p:cNvPr id="16" name="TextBox 15"/>
            <p:cNvSpPr txBox="1"/>
            <p:nvPr/>
          </p:nvSpPr>
          <p:spPr bwMode="gray">
            <a:xfrm>
              <a:off x="880898" y="2549819"/>
              <a:ext cx="2019748" cy="138499"/>
            </a:xfrm>
            <a:prstGeom prst="rect">
              <a:avLst/>
            </a:prstGeom>
            <a:noFill/>
          </p:spPr>
          <p:txBody>
            <a:bodyPr wrap="square" lIns="0" tIns="0" rIns="0" bIns="0" rtlCol="0">
              <a:spAutoFit/>
            </a:bodyPr>
            <a:lstStyle/>
            <a:p>
              <a:r>
                <a:rPr lang="en-US" sz="900" i="1" dirty="0">
                  <a:solidFill>
                    <a:schemeClr val="accent3"/>
                  </a:solidFill>
                </a:rPr>
                <a:t>Administrative Overreach</a:t>
              </a:r>
            </a:p>
          </p:txBody>
        </p:sp>
        <p:sp>
          <p:nvSpPr>
            <p:cNvPr id="17" name="TextBox 16"/>
            <p:cNvSpPr txBox="1"/>
            <p:nvPr/>
          </p:nvSpPr>
          <p:spPr bwMode="gray">
            <a:xfrm>
              <a:off x="880897" y="2806151"/>
              <a:ext cx="2184687" cy="415498"/>
            </a:xfrm>
            <a:prstGeom prst="rect">
              <a:avLst/>
            </a:prstGeom>
            <a:noFill/>
          </p:spPr>
          <p:txBody>
            <a:bodyPr wrap="square" lIns="0" tIns="0" rIns="0" bIns="0" rtlCol="0">
              <a:spAutoFit/>
            </a:bodyPr>
            <a:lstStyle/>
            <a:p>
              <a:pPr>
                <a:spcBef>
                  <a:spcPts val="300"/>
                </a:spcBef>
              </a:pPr>
              <a:r>
                <a:rPr lang="en-US" sz="900" dirty="0"/>
                <a:t>Efforts to improve course completion rates represent administrative interference in teaching</a:t>
              </a:r>
            </a:p>
          </p:txBody>
        </p:sp>
        <p:sp>
          <p:nvSpPr>
            <p:cNvPr id="19" name="TextBox 18"/>
            <p:cNvSpPr txBox="1"/>
            <p:nvPr/>
          </p:nvSpPr>
          <p:spPr bwMode="gray">
            <a:xfrm>
              <a:off x="3843762" y="2549819"/>
              <a:ext cx="2019748" cy="138499"/>
            </a:xfrm>
            <a:prstGeom prst="rect">
              <a:avLst/>
            </a:prstGeom>
            <a:noFill/>
          </p:spPr>
          <p:txBody>
            <a:bodyPr wrap="square" lIns="0" tIns="0" rIns="0" bIns="0" rtlCol="0">
              <a:spAutoFit/>
            </a:bodyPr>
            <a:lstStyle/>
            <a:p>
              <a:r>
                <a:rPr lang="en-US" sz="900" i="1" dirty="0">
                  <a:solidFill>
                    <a:schemeClr val="accent3"/>
                  </a:solidFill>
                </a:rPr>
                <a:t>Way to Increase Workload</a:t>
              </a:r>
            </a:p>
          </p:txBody>
        </p:sp>
        <p:sp>
          <p:nvSpPr>
            <p:cNvPr id="20" name="TextBox 19"/>
            <p:cNvSpPr txBox="1"/>
            <p:nvPr/>
          </p:nvSpPr>
          <p:spPr bwMode="gray">
            <a:xfrm>
              <a:off x="3843762" y="2806151"/>
              <a:ext cx="2077655" cy="415498"/>
            </a:xfrm>
            <a:prstGeom prst="rect">
              <a:avLst/>
            </a:prstGeom>
            <a:noFill/>
          </p:spPr>
          <p:txBody>
            <a:bodyPr wrap="square" lIns="0" tIns="0" rIns="0" bIns="0" rtlCol="0">
              <a:spAutoFit/>
            </a:bodyPr>
            <a:lstStyle/>
            <a:p>
              <a:pPr>
                <a:spcBef>
                  <a:spcPts val="500"/>
                </a:spcBef>
              </a:pPr>
              <a:r>
                <a:rPr lang="en-US" sz="900" dirty="0">
                  <a:solidFill>
                    <a:schemeClr val="accent4"/>
                  </a:solidFill>
                </a:rPr>
                <a:t>Course redesign is just a way to enlarge class sizes and increase faculty workload</a:t>
              </a:r>
            </a:p>
          </p:txBody>
        </p:sp>
        <p:grpSp>
          <p:nvGrpSpPr>
            <p:cNvPr id="45" name="Group 44"/>
            <p:cNvGrpSpPr/>
            <p:nvPr/>
          </p:nvGrpSpPr>
          <p:grpSpPr>
            <a:xfrm>
              <a:off x="380581" y="2451522"/>
              <a:ext cx="365760" cy="365760"/>
              <a:chOff x="-1048300" y="2758696"/>
              <a:chExt cx="365760" cy="365760"/>
            </a:xfrm>
          </p:grpSpPr>
          <p:sp>
            <p:nvSpPr>
              <p:cNvPr id="46" name="Oval 45"/>
              <p:cNvSpPr/>
              <p:nvPr/>
            </p:nvSpPr>
            <p:spPr bwMode="gray">
              <a:xfrm>
                <a:off x="-1048300" y="2758696"/>
                <a:ext cx="365760" cy="365760"/>
              </a:xfrm>
              <a:prstGeom prst="ellipse">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7" name="Picture 2" descr="http://abco.advisory.com/DSS/eab-icons/Warnin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895138" y="2804416"/>
                <a:ext cx="59436"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p:cNvGrpSpPr/>
            <p:nvPr/>
          </p:nvGrpSpPr>
          <p:grpSpPr>
            <a:xfrm>
              <a:off x="3331478" y="2451522"/>
              <a:ext cx="365760" cy="365760"/>
              <a:chOff x="-1048300" y="2758696"/>
              <a:chExt cx="365760" cy="365760"/>
            </a:xfrm>
          </p:grpSpPr>
          <p:sp>
            <p:nvSpPr>
              <p:cNvPr id="55" name="Oval 54"/>
              <p:cNvSpPr/>
              <p:nvPr/>
            </p:nvSpPr>
            <p:spPr bwMode="gray">
              <a:xfrm>
                <a:off x="-1048300" y="2758696"/>
                <a:ext cx="365760" cy="365760"/>
              </a:xfrm>
              <a:prstGeom prst="ellipse">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56" name="Picture 2" descr="http://abco.advisory.com/DSS/eab-icons/Warnin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895138" y="2804416"/>
                <a:ext cx="59436" cy="27432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100" name="Group 4099"/>
          <p:cNvGrpSpPr/>
          <p:nvPr/>
        </p:nvGrpSpPr>
        <p:grpSpPr>
          <a:xfrm>
            <a:off x="380581" y="3414252"/>
            <a:ext cx="5540836" cy="770127"/>
            <a:chOff x="380581" y="3414252"/>
            <a:chExt cx="5540836" cy="770127"/>
          </a:xfrm>
        </p:grpSpPr>
        <p:sp>
          <p:nvSpPr>
            <p:cNvPr id="25" name="TextBox 24"/>
            <p:cNvSpPr txBox="1"/>
            <p:nvPr/>
          </p:nvSpPr>
          <p:spPr bwMode="gray">
            <a:xfrm>
              <a:off x="880898" y="3512549"/>
              <a:ext cx="2019748" cy="138499"/>
            </a:xfrm>
            <a:prstGeom prst="rect">
              <a:avLst/>
            </a:prstGeom>
            <a:noFill/>
          </p:spPr>
          <p:txBody>
            <a:bodyPr wrap="square" lIns="0" tIns="0" rIns="0" bIns="0" rtlCol="0">
              <a:spAutoFit/>
            </a:bodyPr>
            <a:lstStyle/>
            <a:p>
              <a:r>
                <a:rPr lang="en-US" sz="900" i="1" dirty="0">
                  <a:solidFill>
                    <a:schemeClr val="accent3"/>
                  </a:solidFill>
                </a:rPr>
                <a:t>We Need to Weed Out Students</a:t>
              </a:r>
            </a:p>
          </p:txBody>
        </p:sp>
        <p:sp>
          <p:nvSpPr>
            <p:cNvPr id="26" name="TextBox 25"/>
            <p:cNvSpPr txBox="1"/>
            <p:nvPr/>
          </p:nvSpPr>
          <p:spPr bwMode="gray">
            <a:xfrm>
              <a:off x="880898" y="3768881"/>
              <a:ext cx="2077655" cy="415498"/>
            </a:xfrm>
            <a:prstGeom prst="rect">
              <a:avLst/>
            </a:prstGeom>
            <a:noFill/>
          </p:spPr>
          <p:txBody>
            <a:bodyPr wrap="square" lIns="0" tIns="0" rIns="0" bIns="0" rtlCol="0">
              <a:spAutoFit/>
            </a:bodyPr>
            <a:lstStyle/>
            <a:p>
              <a:pPr>
                <a:spcBef>
                  <a:spcPts val="300"/>
                </a:spcBef>
              </a:pPr>
              <a:r>
                <a:rPr lang="en-US" sz="900" dirty="0"/>
                <a:t>Gateway courses need to screen out students and limit entrance to oversubscribed majors</a:t>
              </a:r>
            </a:p>
          </p:txBody>
        </p:sp>
        <p:sp>
          <p:nvSpPr>
            <p:cNvPr id="27" name="TextBox 26"/>
            <p:cNvSpPr txBox="1"/>
            <p:nvPr/>
          </p:nvSpPr>
          <p:spPr bwMode="gray">
            <a:xfrm>
              <a:off x="3843762" y="3512549"/>
              <a:ext cx="2019748" cy="138499"/>
            </a:xfrm>
            <a:prstGeom prst="rect">
              <a:avLst/>
            </a:prstGeom>
            <a:noFill/>
          </p:spPr>
          <p:txBody>
            <a:bodyPr wrap="square" lIns="0" tIns="0" rIns="0" bIns="0" rtlCol="0">
              <a:spAutoFit/>
            </a:bodyPr>
            <a:lstStyle/>
            <a:p>
              <a:r>
                <a:rPr lang="en-US" sz="900" i="1" dirty="0">
                  <a:solidFill>
                    <a:schemeClr val="accent3"/>
                  </a:solidFill>
                </a:rPr>
                <a:t>Rewards Bad Teaching</a:t>
              </a:r>
            </a:p>
          </p:txBody>
        </p:sp>
        <p:sp>
          <p:nvSpPr>
            <p:cNvPr id="28" name="TextBox 27"/>
            <p:cNvSpPr txBox="1"/>
            <p:nvPr/>
          </p:nvSpPr>
          <p:spPr bwMode="gray">
            <a:xfrm>
              <a:off x="3843762" y="3768881"/>
              <a:ext cx="2077655" cy="415498"/>
            </a:xfrm>
            <a:prstGeom prst="rect">
              <a:avLst/>
            </a:prstGeom>
            <a:noFill/>
          </p:spPr>
          <p:txBody>
            <a:bodyPr wrap="square" lIns="0" tIns="0" rIns="0" bIns="0" rtlCol="0">
              <a:spAutoFit/>
            </a:bodyPr>
            <a:lstStyle/>
            <a:p>
              <a:pPr>
                <a:spcBef>
                  <a:spcPts val="500"/>
                </a:spcBef>
              </a:pPr>
              <a:r>
                <a:rPr lang="en-US" sz="900" dirty="0">
                  <a:solidFill>
                    <a:schemeClr val="accent4"/>
                  </a:solidFill>
                </a:rPr>
                <a:t>Giving more resources to instructors with low completion rates is “rewarding bad teachers”</a:t>
              </a:r>
            </a:p>
          </p:txBody>
        </p:sp>
        <p:grpSp>
          <p:nvGrpSpPr>
            <p:cNvPr id="48" name="Group 47"/>
            <p:cNvGrpSpPr/>
            <p:nvPr/>
          </p:nvGrpSpPr>
          <p:grpSpPr>
            <a:xfrm>
              <a:off x="380581" y="3414252"/>
              <a:ext cx="365760" cy="365760"/>
              <a:chOff x="-1048300" y="2758696"/>
              <a:chExt cx="365760" cy="365760"/>
            </a:xfrm>
          </p:grpSpPr>
          <p:sp>
            <p:nvSpPr>
              <p:cNvPr id="49" name="Oval 48"/>
              <p:cNvSpPr/>
              <p:nvPr/>
            </p:nvSpPr>
            <p:spPr bwMode="gray">
              <a:xfrm>
                <a:off x="-1048300" y="2758696"/>
                <a:ext cx="365760" cy="365760"/>
              </a:xfrm>
              <a:prstGeom prst="ellipse">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50" name="Picture 2" descr="http://abco.advisory.com/DSS/eab-icons/Warnin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895138" y="2804416"/>
                <a:ext cx="59436"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Group 56"/>
            <p:cNvGrpSpPr/>
            <p:nvPr/>
          </p:nvGrpSpPr>
          <p:grpSpPr>
            <a:xfrm>
              <a:off x="3331478" y="3414252"/>
              <a:ext cx="365760" cy="365760"/>
              <a:chOff x="-1048300" y="2758696"/>
              <a:chExt cx="365760" cy="365760"/>
            </a:xfrm>
          </p:grpSpPr>
          <p:sp>
            <p:nvSpPr>
              <p:cNvPr id="58" name="Oval 57"/>
              <p:cNvSpPr/>
              <p:nvPr/>
            </p:nvSpPr>
            <p:spPr bwMode="gray">
              <a:xfrm>
                <a:off x="-1048300" y="2758696"/>
                <a:ext cx="365760" cy="365760"/>
              </a:xfrm>
              <a:prstGeom prst="ellipse">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59" name="Picture 2" descr="http://abco.advisory.com/DSS/eab-icons/Warnin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895138" y="2804416"/>
                <a:ext cx="59436" cy="27432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9" name="TextBox 68"/>
          <p:cNvSpPr txBox="1"/>
          <p:nvPr/>
        </p:nvSpPr>
        <p:spPr bwMode="gray">
          <a:xfrm>
            <a:off x="269874" y="1043194"/>
            <a:ext cx="3692525" cy="153888"/>
          </a:xfrm>
          <a:prstGeom prst="rect">
            <a:avLst/>
          </a:prstGeom>
          <a:noFill/>
        </p:spPr>
        <p:txBody>
          <a:bodyPr wrap="square" lIns="0" tIns="0" rIns="0" bIns="0" rtlCol="0">
            <a:spAutoFit/>
          </a:bodyPr>
          <a:lstStyle/>
          <a:p>
            <a:pPr>
              <a:spcBef>
                <a:spcPts val="500"/>
              </a:spcBef>
            </a:pPr>
            <a:r>
              <a:rPr lang="en-US" sz="1000" b="1" dirty="0"/>
              <a:t>Common Faculty Concerns About Course Redesign</a:t>
            </a:r>
          </a:p>
        </p:txBody>
      </p:sp>
    </p:spTree>
    <p:extLst>
      <p:ext uri="{BB962C8B-B14F-4D97-AF65-F5344CB8AC3E}">
        <p14:creationId xmlns:p14="http://schemas.microsoft.com/office/powerpoint/2010/main" val="197374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Intentional Blurring of Boundaries Reflects Holistic Student Goals</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4023360" y="4677489"/>
            <a:ext cx="2377440" cy="123111"/>
          </a:xfrm>
        </p:spPr>
        <p:txBody>
          <a:bodyPr/>
          <a:lstStyle/>
          <a:p>
            <a:pPr algn="r"/>
            <a:r>
              <a:rPr lang="en-US" dirty="0"/>
              <a:t>Source: EAB interviews and analysis.</a:t>
            </a:r>
          </a:p>
        </p:txBody>
      </p:sp>
      <p:sp>
        <p:nvSpPr>
          <p:cNvPr id="6" name="Title 5"/>
          <p:cNvSpPr>
            <a:spLocks noGrp="1"/>
          </p:cNvSpPr>
          <p:nvPr>
            <p:ph type="title"/>
          </p:nvPr>
        </p:nvSpPr>
        <p:spPr/>
        <p:txBody>
          <a:bodyPr/>
          <a:lstStyle/>
          <a:p>
            <a:r>
              <a:rPr lang="en-US" dirty="0"/>
              <a:t>A Networked Approach to Ownership</a:t>
            </a:r>
          </a:p>
        </p:txBody>
      </p:sp>
      <p:sp>
        <p:nvSpPr>
          <p:cNvPr id="9" name="Oval 8"/>
          <p:cNvSpPr/>
          <p:nvPr/>
        </p:nvSpPr>
        <p:spPr bwMode="gray">
          <a:xfrm>
            <a:off x="2900149" y="1163762"/>
            <a:ext cx="600502" cy="566382"/>
          </a:xfrm>
          <a:prstGeom prst="ellipse">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1" name="Picture 3" descr="L:\public\share\ABC Templates and Resources\Template Resources (EAB)\Art Icons Logos (EAB)\Icons (EAB)\Person_Exec_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3386" y="1242616"/>
            <a:ext cx="287175" cy="3603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bwMode="gray">
          <a:xfrm>
            <a:off x="2921777" y="1606299"/>
            <a:ext cx="558402" cy="192084"/>
          </a:xfrm>
          <a:prstGeom prst="rect">
            <a:avLst/>
          </a:prstGeom>
          <a:solidFill>
            <a:schemeClr val="accent5"/>
          </a:solidFill>
          <a:ln w="12700">
            <a:solidFill>
              <a:schemeClr val="accent5"/>
            </a:solidFill>
          </a:ln>
        </p:spPr>
        <p:txBody>
          <a:bodyPr wrap="square" lIns="0" tIns="0" rIns="0" bIns="0" rtlCol="0" anchor="ctr">
            <a:noAutofit/>
          </a:bodyPr>
          <a:lstStyle/>
          <a:p>
            <a:pPr algn="ctr">
              <a:spcBef>
                <a:spcPts val="500"/>
              </a:spcBef>
            </a:pPr>
            <a:r>
              <a:rPr lang="en-US" sz="900" dirty="0">
                <a:solidFill>
                  <a:schemeClr val="bg1"/>
                </a:solidFill>
              </a:rPr>
              <a:t>Provost</a:t>
            </a:r>
          </a:p>
        </p:txBody>
      </p:sp>
      <p:sp>
        <p:nvSpPr>
          <p:cNvPr id="12" name="Rounded Rectangle 11"/>
          <p:cNvSpPr/>
          <p:nvPr/>
        </p:nvSpPr>
        <p:spPr bwMode="gray">
          <a:xfrm>
            <a:off x="2084118" y="1838482"/>
            <a:ext cx="2233720" cy="2593075"/>
          </a:xfrm>
          <a:prstGeom prst="roundRect">
            <a:avLst/>
          </a:prstGeom>
          <a:noFill/>
          <a:ln w="12700">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 name="TextBox 12"/>
          <p:cNvSpPr txBox="1"/>
          <p:nvPr/>
        </p:nvSpPr>
        <p:spPr bwMode="gray">
          <a:xfrm>
            <a:off x="2270092" y="1905004"/>
            <a:ext cx="1853761" cy="276999"/>
          </a:xfrm>
          <a:prstGeom prst="rect">
            <a:avLst/>
          </a:prstGeom>
          <a:noFill/>
        </p:spPr>
        <p:txBody>
          <a:bodyPr wrap="square" lIns="0" tIns="0" rIns="0" bIns="0" rtlCol="0">
            <a:spAutoFit/>
          </a:bodyPr>
          <a:lstStyle/>
          <a:p>
            <a:pPr algn="ctr">
              <a:spcBef>
                <a:spcPts val="500"/>
              </a:spcBef>
            </a:pPr>
            <a:r>
              <a:rPr lang="en-US" sz="900" b="1" dirty="0"/>
              <a:t>Academic and Career Development Strategy</a:t>
            </a:r>
          </a:p>
        </p:txBody>
      </p:sp>
      <p:sp>
        <p:nvSpPr>
          <p:cNvPr id="24" name="Pentagon 23"/>
          <p:cNvSpPr/>
          <p:nvPr/>
        </p:nvSpPr>
        <p:spPr bwMode="gray">
          <a:xfrm>
            <a:off x="362944" y="2309429"/>
            <a:ext cx="2080005" cy="228600"/>
          </a:xfrm>
          <a:prstGeom prst="homePlat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25" name="Pentagon 24"/>
          <p:cNvSpPr/>
          <p:nvPr/>
        </p:nvSpPr>
        <p:spPr bwMode="gray">
          <a:xfrm>
            <a:off x="358938" y="2804498"/>
            <a:ext cx="2080005" cy="228600"/>
          </a:xfrm>
          <a:prstGeom prst="homePlat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26" name="Pentagon 25"/>
          <p:cNvSpPr/>
          <p:nvPr/>
        </p:nvSpPr>
        <p:spPr bwMode="gray">
          <a:xfrm>
            <a:off x="358938" y="3307326"/>
            <a:ext cx="2080005" cy="228600"/>
          </a:xfrm>
          <a:prstGeom prst="homePlat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27" name="Pentagon 26"/>
          <p:cNvSpPr/>
          <p:nvPr/>
        </p:nvSpPr>
        <p:spPr bwMode="gray">
          <a:xfrm>
            <a:off x="358938" y="3809055"/>
            <a:ext cx="2080005" cy="228600"/>
          </a:xfrm>
          <a:prstGeom prst="homePlat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28" name="Pentagon 27"/>
          <p:cNvSpPr/>
          <p:nvPr/>
        </p:nvSpPr>
        <p:spPr bwMode="gray">
          <a:xfrm rot="10800000">
            <a:off x="3930555" y="2549723"/>
            <a:ext cx="2097796" cy="228600"/>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29" name="Pentagon 28"/>
          <p:cNvSpPr/>
          <p:nvPr/>
        </p:nvSpPr>
        <p:spPr bwMode="gray">
          <a:xfrm rot="10800000">
            <a:off x="3926549" y="3051616"/>
            <a:ext cx="2097796" cy="228600"/>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30" name="Pentagon 29"/>
          <p:cNvSpPr/>
          <p:nvPr/>
        </p:nvSpPr>
        <p:spPr bwMode="gray">
          <a:xfrm rot="10800000">
            <a:off x="3926549" y="3561268"/>
            <a:ext cx="2097796" cy="228600"/>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31" name="Pentagon 30"/>
          <p:cNvSpPr/>
          <p:nvPr/>
        </p:nvSpPr>
        <p:spPr bwMode="gray">
          <a:xfrm rot="10800000">
            <a:off x="3930555" y="4049349"/>
            <a:ext cx="2097796" cy="228600"/>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32" name="TextBox 31"/>
          <p:cNvSpPr txBox="1"/>
          <p:nvPr/>
        </p:nvSpPr>
        <p:spPr bwMode="gray">
          <a:xfrm>
            <a:off x="369769" y="1910566"/>
            <a:ext cx="1591518" cy="276999"/>
          </a:xfrm>
          <a:prstGeom prst="rect">
            <a:avLst/>
          </a:prstGeom>
          <a:noFill/>
        </p:spPr>
        <p:txBody>
          <a:bodyPr wrap="square" lIns="0" tIns="0" rIns="0" bIns="0" rtlCol="0">
            <a:spAutoFit/>
          </a:bodyPr>
          <a:lstStyle/>
          <a:p>
            <a:pPr>
              <a:spcBef>
                <a:spcPts val="500"/>
              </a:spcBef>
            </a:pPr>
            <a:r>
              <a:rPr lang="en-US" sz="900" i="1" dirty="0"/>
              <a:t>Evolving “Parallel” Services to Meet Student Needs</a:t>
            </a:r>
          </a:p>
        </p:txBody>
      </p:sp>
      <p:sp>
        <p:nvSpPr>
          <p:cNvPr id="33" name="TextBox 32"/>
          <p:cNvSpPr txBox="1"/>
          <p:nvPr/>
        </p:nvSpPr>
        <p:spPr bwMode="gray">
          <a:xfrm>
            <a:off x="4436834" y="2185542"/>
            <a:ext cx="1591518" cy="276999"/>
          </a:xfrm>
          <a:prstGeom prst="rect">
            <a:avLst/>
          </a:prstGeom>
          <a:noFill/>
        </p:spPr>
        <p:txBody>
          <a:bodyPr wrap="square" lIns="0" tIns="0" rIns="0" bIns="0" rtlCol="0">
            <a:spAutoFit/>
          </a:bodyPr>
          <a:lstStyle/>
          <a:p>
            <a:pPr>
              <a:spcBef>
                <a:spcPts val="500"/>
              </a:spcBef>
            </a:pPr>
            <a:r>
              <a:rPr lang="en-US" sz="900" i="1" dirty="0"/>
              <a:t>Engaging the Academy in Experiential Learning</a:t>
            </a:r>
          </a:p>
        </p:txBody>
      </p:sp>
      <p:sp>
        <p:nvSpPr>
          <p:cNvPr id="14" name="TextBox 13"/>
          <p:cNvSpPr txBox="1"/>
          <p:nvPr/>
        </p:nvSpPr>
        <p:spPr bwMode="gray">
          <a:xfrm>
            <a:off x="651590" y="2345003"/>
            <a:ext cx="867225" cy="138499"/>
          </a:xfrm>
          <a:prstGeom prst="rect">
            <a:avLst/>
          </a:prstGeom>
          <a:noFill/>
        </p:spPr>
        <p:txBody>
          <a:bodyPr wrap="none" lIns="0" tIns="0" rIns="0" bIns="0" rtlCol="0">
            <a:spAutoFit/>
          </a:bodyPr>
          <a:lstStyle/>
          <a:p>
            <a:pPr algn="ctr">
              <a:spcBef>
                <a:spcPts val="500"/>
              </a:spcBef>
            </a:pPr>
            <a:r>
              <a:rPr lang="en-US" sz="900" dirty="0"/>
              <a:t>Student Affairs</a:t>
            </a:r>
          </a:p>
        </p:txBody>
      </p:sp>
      <p:sp>
        <p:nvSpPr>
          <p:cNvPr id="19" name="TextBox 18"/>
          <p:cNvSpPr txBox="1"/>
          <p:nvPr/>
        </p:nvSpPr>
        <p:spPr bwMode="gray">
          <a:xfrm>
            <a:off x="627546" y="2837589"/>
            <a:ext cx="915315" cy="138499"/>
          </a:xfrm>
          <a:prstGeom prst="rect">
            <a:avLst/>
          </a:prstGeom>
          <a:noFill/>
        </p:spPr>
        <p:txBody>
          <a:bodyPr wrap="none" lIns="0" tIns="0" rIns="0" bIns="0" rtlCol="0">
            <a:spAutoFit/>
          </a:bodyPr>
          <a:lstStyle/>
          <a:p>
            <a:pPr algn="ctr">
              <a:spcBef>
                <a:spcPts val="500"/>
              </a:spcBef>
            </a:pPr>
            <a:r>
              <a:rPr lang="en-US" sz="900" dirty="0"/>
              <a:t>Career Services</a:t>
            </a:r>
          </a:p>
        </p:txBody>
      </p:sp>
      <p:sp>
        <p:nvSpPr>
          <p:cNvPr id="16" name="TextBox 15"/>
          <p:cNvSpPr txBox="1"/>
          <p:nvPr/>
        </p:nvSpPr>
        <p:spPr bwMode="gray">
          <a:xfrm>
            <a:off x="629080" y="3341547"/>
            <a:ext cx="2243776" cy="138499"/>
          </a:xfrm>
          <a:prstGeom prst="rect">
            <a:avLst/>
          </a:prstGeom>
          <a:noFill/>
        </p:spPr>
        <p:txBody>
          <a:bodyPr wrap="square" lIns="0" tIns="0" rIns="0" bIns="0" rtlCol="0">
            <a:spAutoFit/>
          </a:bodyPr>
          <a:lstStyle/>
          <a:p>
            <a:pPr>
              <a:spcBef>
                <a:spcPts val="500"/>
              </a:spcBef>
            </a:pPr>
            <a:r>
              <a:rPr lang="en-US" sz="900" dirty="0"/>
              <a:t>Alumni Relations</a:t>
            </a:r>
          </a:p>
        </p:txBody>
      </p:sp>
      <p:sp>
        <p:nvSpPr>
          <p:cNvPr id="22" name="TextBox 21"/>
          <p:cNvSpPr txBox="1"/>
          <p:nvPr/>
        </p:nvSpPr>
        <p:spPr bwMode="gray">
          <a:xfrm>
            <a:off x="615432" y="3844782"/>
            <a:ext cx="2271074" cy="138499"/>
          </a:xfrm>
          <a:prstGeom prst="rect">
            <a:avLst/>
          </a:prstGeom>
          <a:noFill/>
        </p:spPr>
        <p:txBody>
          <a:bodyPr wrap="square" lIns="0" tIns="0" rIns="0" bIns="0" rtlCol="0">
            <a:spAutoFit/>
          </a:bodyPr>
          <a:lstStyle/>
          <a:p>
            <a:pPr>
              <a:spcBef>
                <a:spcPts val="500"/>
              </a:spcBef>
            </a:pPr>
            <a:r>
              <a:rPr lang="en-US" sz="900" dirty="0"/>
              <a:t>Enrollment Management</a:t>
            </a:r>
          </a:p>
        </p:txBody>
      </p:sp>
      <p:sp>
        <p:nvSpPr>
          <p:cNvPr id="15" name="TextBox 14"/>
          <p:cNvSpPr txBox="1"/>
          <p:nvPr/>
        </p:nvSpPr>
        <p:spPr bwMode="gray">
          <a:xfrm>
            <a:off x="4701251" y="2584111"/>
            <a:ext cx="1021113" cy="138499"/>
          </a:xfrm>
          <a:prstGeom prst="rect">
            <a:avLst/>
          </a:prstGeom>
          <a:noFill/>
        </p:spPr>
        <p:txBody>
          <a:bodyPr wrap="none" lIns="0" tIns="0" rIns="0" bIns="0" rtlCol="0">
            <a:spAutoFit/>
          </a:bodyPr>
          <a:lstStyle/>
          <a:p>
            <a:pPr algn="ctr">
              <a:spcBef>
                <a:spcPts val="500"/>
              </a:spcBef>
            </a:pPr>
            <a:r>
              <a:rPr lang="en-US" sz="900" dirty="0">
                <a:solidFill>
                  <a:schemeClr val="bg1"/>
                </a:solidFill>
              </a:rPr>
              <a:t>Deans and Chairs</a:t>
            </a:r>
          </a:p>
        </p:txBody>
      </p:sp>
      <p:sp>
        <p:nvSpPr>
          <p:cNvPr id="17" name="TextBox 16"/>
          <p:cNvSpPr txBox="1"/>
          <p:nvPr/>
        </p:nvSpPr>
        <p:spPr bwMode="gray">
          <a:xfrm>
            <a:off x="4542831" y="3091357"/>
            <a:ext cx="1187825" cy="138499"/>
          </a:xfrm>
          <a:prstGeom prst="rect">
            <a:avLst/>
          </a:prstGeom>
          <a:noFill/>
        </p:spPr>
        <p:txBody>
          <a:bodyPr wrap="none" lIns="0" tIns="0" rIns="0" bIns="0" rtlCol="0">
            <a:spAutoFit/>
          </a:bodyPr>
          <a:lstStyle/>
          <a:p>
            <a:pPr algn="ctr">
              <a:spcBef>
                <a:spcPts val="500"/>
              </a:spcBef>
            </a:pPr>
            <a:r>
              <a:rPr lang="en-US" sz="900" dirty="0">
                <a:solidFill>
                  <a:schemeClr val="bg1"/>
                </a:solidFill>
              </a:rPr>
              <a:t>Teaching &amp; Learning</a:t>
            </a:r>
          </a:p>
        </p:txBody>
      </p:sp>
      <p:sp>
        <p:nvSpPr>
          <p:cNvPr id="21" name="TextBox 20"/>
          <p:cNvSpPr txBox="1"/>
          <p:nvPr/>
        </p:nvSpPr>
        <p:spPr bwMode="gray">
          <a:xfrm>
            <a:off x="4635070" y="3597860"/>
            <a:ext cx="1085232" cy="138499"/>
          </a:xfrm>
          <a:prstGeom prst="rect">
            <a:avLst/>
          </a:prstGeom>
          <a:noFill/>
        </p:spPr>
        <p:txBody>
          <a:bodyPr wrap="none" lIns="0" tIns="0" rIns="0" bIns="0" rtlCol="0">
            <a:spAutoFit/>
          </a:bodyPr>
          <a:lstStyle/>
          <a:p>
            <a:pPr algn="ctr">
              <a:spcBef>
                <a:spcPts val="500"/>
              </a:spcBef>
            </a:pPr>
            <a:r>
              <a:rPr lang="en-US" sz="900" dirty="0">
                <a:solidFill>
                  <a:schemeClr val="bg1"/>
                </a:solidFill>
              </a:rPr>
              <a:t>Academic Advising</a:t>
            </a:r>
          </a:p>
        </p:txBody>
      </p:sp>
      <p:sp>
        <p:nvSpPr>
          <p:cNvPr id="23" name="TextBox 22"/>
          <p:cNvSpPr txBox="1"/>
          <p:nvPr/>
        </p:nvSpPr>
        <p:spPr bwMode="gray">
          <a:xfrm>
            <a:off x="4389568" y="4085423"/>
            <a:ext cx="1340111" cy="138499"/>
          </a:xfrm>
          <a:prstGeom prst="rect">
            <a:avLst/>
          </a:prstGeom>
          <a:noFill/>
        </p:spPr>
        <p:txBody>
          <a:bodyPr wrap="none" lIns="0" tIns="0" rIns="0" bIns="0" rtlCol="0">
            <a:spAutoFit/>
          </a:bodyPr>
          <a:lstStyle/>
          <a:p>
            <a:pPr algn="ctr">
              <a:spcBef>
                <a:spcPts val="500"/>
              </a:spcBef>
            </a:pPr>
            <a:r>
              <a:rPr lang="en-US" sz="900" dirty="0">
                <a:solidFill>
                  <a:schemeClr val="bg1"/>
                </a:solidFill>
              </a:rPr>
              <a:t>Undergraduate Studies</a:t>
            </a:r>
          </a:p>
        </p:txBody>
      </p:sp>
      <p:sp>
        <p:nvSpPr>
          <p:cNvPr id="35" name="TextBox 34"/>
          <p:cNvSpPr txBox="1"/>
          <p:nvPr/>
        </p:nvSpPr>
        <p:spPr bwMode="gray">
          <a:xfrm>
            <a:off x="2568142" y="2343740"/>
            <a:ext cx="1239122" cy="1915909"/>
          </a:xfrm>
          <a:prstGeom prst="rect">
            <a:avLst/>
          </a:prstGeom>
          <a:noFill/>
        </p:spPr>
        <p:txBody>
          <a:bodyPr wrap="none" lIns="0" tIns="0" rIns="0" bIns="0" rtlCol="0">
            <a:spAutoFit/>
          </a:bodyPr>
          <a:lstStyle/>
          <a:p>
            <a:pPr algn="ctr">
              <a:spcBef>
                <a:spcPts val="940"/>
              </a:spcBef>
            </a:pPr>
            <a:r>
              <a:rPr lang="en-US" sz="900" dirty="0"/>
              <a:t>Campus Involvement</a:t>
            </a:r>
          </a:p>
          <a:p>
            <a:pPr algn="ctr">
              <a:spcBef>
                <a:spcPts val="940"/>
              </a:spcBef>
            </a:pPr>
            <a:r>
              <a:rPr lang="en-US" sz="900" dirty="0"/>
              <a:t>Program Design</a:t>
            </a:r>
          </a:p>
          <a:p>
            <a:pPr algn="ctr">
              <a:spcBef>
                <a:spcPts val="940"/>
              </a:spcBef>
            </a:pPr>
            <a:r>
              <a:rPr lang="en-US" sz="900" dirty="0"/>
              <a:t>Career Advising</a:t>
            </a:r>
          </a:p>
          <a:p>
            <a:pPr algn="ctr">
              <a:spcBef>
                <a:spcPts val="940"/>
              </a:spcBef>
            </a:pPr>
            <a:r>
              <a:rPr lang="en-US" sz="900" dirty="0"/>
              <a:t>Active Learning</a:t>
            </a:r>
          </a:p>
          <a:p>
            <a:pPr algn="ctr">
              <a:spcBef>
                <a:spcPts val="940"/>
              </a:spcBef>
            </a:pPr>
            <a:r>
              <a:rPr lang="en-US" sz="900" dirty="0"/>
              <a:t>Career Mentoring</a:t>
            </a:r>
          </a:p>
          <a:p>
            <a:pPr algn="ctr">
              <a:spcBef>
                <a:spcPts val="940"/>
              </a:spcBef>
            </a:pPr>
            <a:r>
              <a:rPr lang="en-US" sz="900" dirty="0"/>
              <a:t>Curricular Planning</a:t>
            </a:r>
          </a:p>
          <a:p>
            <a:pPr algn="ctr">
              <a:spcBef>
                <a:spcPts val="940"/>
              </a:spcBef>
            </a:pPr>
            <a:r>
              <a:rPr lang="en-US" sz="900" dirty="0"/>
              <a:t>Outcomes Marketing</a:t>
            </a:r>
          </a:p>
          <a:p>
            <a:pPr algn="ctr">
              <a:spcBef>
                <a:spcPts val="940"/>
              </a:spcBef>
            </a:pPr>
            <a:r>
              <a:rPr lang="en-US" sz="900" dirty="0"/>
              <a:t>Service Learning</a:t>
            </a:r>
          </a:p>
        </p:txBody>
      </p:sp>
      <p:cxnSp>
        <p:nvCxnSpPr>
          <p:cNvPr id="8" name="Elbow Connector 7"/>
          <p:cNvCxnSpPr/>
          <p:nvPr/>
        </p:nvCxnSpPr>
        <p:spPr bwMode="gray">
          <a:xfrm rot="10800000" flipV="1">
            <a:off x="201388" y="1462108"/>
            <a:ext cx="162995" cy="1463040"/>
          </a:xfrm>
          <a:prstGeom prst="bentConnector2">
            <a:avLst/>
          </a:prstGeom>
          <a:ln w="12700">
            <a:solidFill>
              <a:schemeClr val="accent3"/>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201387" y="2918798"/>
            <a:ext cx="162995" cy="0"/>
          </a:xfrm>
          <a:prstGeom prst="line">
            <a:avLst/>
          </a:prstGeom>
          <a:ln w="12700">
            <a:solidFill>
              <a:schemeClr val="accent3"/>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bwMode="gray">
          <a:xfrm>
            <a:off x="465019" y="1183342"/>
            <a:ext cx="1714348" cy="556563"/>
          </a:xfrm>
          <a:prstGeom prst="rect">
            <a:avLst/>
          </a:prstGeom>
          <a:noFill/>
        </p:spPr>
        <p:txBody>
          <a:bodyPr wrap="square" lIns="0" tIns="0" rIns="0" bIns="0" rtlCol="0">
            <a:spAutoFit/>
          </a:bodyPr>
          <a:lstStyle/>
          <a:p>
            <a:pPr>
              <a:spcBef>
                <a:spcPts val="500"/>
              </a:spcBef>
            </a:pPr>
            <a:r>
              <a:rPr lang="en-US" sz="800" dirty="0"/>
              <a:t>Only 55% report to Student Affairs, down from 68% in 2008</a:t>
            </a:r>
            <a:r>
              <a:rPr lang="en-US" sz="800" baseline="30000" dirty="0"/>
              <a:t>1</a:t>
            </a:r>
            <a:r>
              <a:rPr lang="en-US" sz="800" dirty="0"/>
              <a:t> </a:t>
            </a:r>
          </a:p>
          <a:p>
            <a:pPr>
              <a:spcBef>
                <a:spcPts val="500"/>
              </a:spcBef>
            </a:pPr>
            <a:r>
              <a:rPr lang="en-US" sz="800" dirty="0"/>
              <a:t>41% have recently changed their name or rebranded</a:t>
            </a:r>
            <a:r>
              <a:rPr lang="en-US" sz="800" baseline="30000" dirty="0"/>
              <a:t>2</a:t>
            </a:r>
          </a:p>
        </p:txBody>
      </p:sp>
      <p:sp>
        <p:nvSpPr>
          <p:cNvPr id="40" name="Text Placeholder 4"/>
          <p:cNvSpPr>
            <a:spLocks noGrp="1"/>
          </p:cNvSpPr>
          <p:nvPr>
            <p:ph type="body" sz="quarter" idx="19"/>
          </p:nvPr>
        </p:nvSpPr>
        <p:spPr>
          <a:xfrm>
            <a:off x="0" y="4147344"/>
            <a:ext cx="2025650" cy="487313"/>
          </a:xfrm>
        </p:spPr>
        <p:txBody>
          <a:bodyPr/>
          <a:lstStyle/>
          <a:p>
            <a:r>
              <a:rPr lang="en-US" dirty="0"/>
              <a:t>NACE, “Career Services Offices: Office Structure and Organizational Design,” 2016.</a:t>
            </a:r>
          </a:p>
          <a:p>
            <a:r>
              <a:rPr lang="en-US" dirty="0"/>
              <a:t>York College of Pennsylvania, “2014 National Professionalism Survey, Career Development Report”.</a:t>
            </a:r>
          </a:p>
          <a:p>
            <a:r>
              <a:rPr lang="en-US" dirty="0"/>
              <a:t>HERI Surveys of Undergraduate Teaching Faculty, 2004-05 and 2013-14.</a:t>
            </a:r>
          </a:p>
        </p:txBody>
      </p:sp>
      <p:cxnSp>
        <p:nvCxnSpPr>
          <p:cNvPr id="41" name="Elbow Connector 40"/>
          <p:cNvCxnSpPr/>
          <p:nvPr/>
        </p:nvCxnSpPr>
        <p:spPr bwMode="gray">
          <a:xfrm rot="10800000" flipH="1" flipV="1">
            <a:off x="6023116" y="1470213"/>
            <a:ext cx="162995" cy="1188720"/>
          </a:xfrm>
          <a:prstGeom prst="bentConnector2">
            <a:avLst/>
          </a:prstGeom>
          <a:ln w="12700">
            <a:solidFill>
              <a:schemeClr val="accent3"/>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gray">
          <a:xfrm>
            <a:off x="6029465" y="2665283"/>
            <a:ext cx="162995" cy="0"/>
          </a:xfrm>
          <a:prstGeom prst="line">
            <a:avLst/>
          </a:prstGeom>
          <a:ln w="12700">
            <a:solidFill>
              <a:schemeClr val="accent3"/>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bwMode="gray">
          <a:xfrm>
            <a:off x="4314003" y="1183826"/>
            <a:ext cx="1654997" cy="615553"/>
          </a:xfrm>
          <a:prstGeom prst="rect">
            <a:avLst/>
          </a:prstGeom>
          <a:noFill/>
        </p:spPr>
        <p:txBody>
          <a:bodyPr wrap="square" lIns="0" tIns="0" rIns="0" bIns="0" rtlCol="0">
            <a:spAutoFit/>
          </a:bodyPr>
          <a:lstStyle/>
          <a:p>
            <a:pPr>
              <a:spcBef>
                <a:spcPts val="500"/>
              </a:spcBef>
            </a:pPr>
            <a:r>
              <a:rPr lang="en-US" sz="800" dirty="0"/>
              <a:t>82% of faculty believe it is “essential” or “very important” to prepare students for post-graduation employment, up from 73% in 2005</a:t>
            </a:r>
            <a:r>
              <a:rPr lang="en-US" sz="800" baseline="30000" dirty="0"/>
              <a:t>3</a:t>
            </a:r>
            <a:r>
              <a:rPr lang="en-US" sz="800" dirty="0"/>
              <a:t> </a:t>
            </a:r>
          </a:p>
        </p:txBody>
      </p:sp>
    </p:spTree>
    <p:extLst>
      <p:ext uri="{BB962C8B-B14F-4D97-AF65-F5344CB8AC3E}">
        <p14:creationId xmlns:p14="http://schemas.microsoft.com/office/powerpoint/2010/main" val="1286378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2740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66700" y="640267"/>
            <a:ext cx="5867400" cy="184666"/>
          </a:xfrm>
        </p:spPr>
        <p:txBody>
          <a:bodyPr/>
          <a:lstStyle/>
          <a:p>
            <a:r>
              <a:rPr lang="en-US" dirty="0"/>
              <a:t>Moving Beyond Registration to Put Student Success at the Core</a:t>
            </a:r>
          </a:p>
        </p:txBody>
      </p:sp>
      <p:sp>
        <p:nvSpPr>
          <p:cNvPr id="4" name="Text Placeholder 3"/>
          <p:cNvSpPr>
            <a:spLocks noGrp="1"/>
          </p:cNvSpPr>
          <p:nvPr>
            <p:ph type="body" sz="quarter" idx="12"/>
          </p:nvPr>
        </p:nvSpPr>
        <p:spPr/>
        <p:txBody>
          <a:bodyPr/>
          <a:lstStyle/>
          <a:p>
            <a:r>
              <a:rPr lang="en-US" dirty="0"/>
              <a:t>How Has the Role of the Advisor Evolved?</a:t>
            </a:r>
          </a:p>
        </p:txBody>
      </p:sp>
      <p:sp>
        <p:nvSpPr>
          <p:cNvPr id="5" name="Text Placeholder 4"/>
          <p:cNvSpPr>
            <a:spLocks noGrp="1"/>
          </p:cNvSpPr>
          <p:nvPr>
            <p:ph type="body" sz="quarter" idx="13"/>
          </p:nvPr>
        </p:nvSpPr>
        <p:spPr>
          <a:xfrm>
            <a:off x="4081645" y="4677489"/>
            <a:ext cx="2319155" cy="123111"/>
          </a:xfrm>
        </p:spPr>
        <p:txBody>
          <a:bodyPr/>
          <a:lstStyle/>
          <a:p>
            <a:r>
              <a:rPr lang="en-US" dirty="0"/>
              <a:t>Source: EAB interviews and analysis.</a:t>
            </a:r>
          </a:p>
        </p:txBody>
      </p:sp>
      <p:sp>
        <p:nvSpPr>
          <p:cNvPr id="6" name="Text Placeholder 5"/>
          <p:cNvSpPr>
            <a:spLocks noGrp="1"/>
          </p:cNvSpPr>
          <p:nvPr>
            <p:ph type="body" sz="quarter" idx="14"/>
          </p:nvPr>
        </p:nvSpPr>
        <p:spPr/>
        <p:txBody>
          <a:bodyPr/>
          <a:lstStyle/>
          <a:p>
            <a:endParaRPr lang="en-US"/>
          </a:p>
        </p:txBody>
      </p:sp>
      <p:sp>
        <p:nvSpPr>
          <p:cNvPr id="10" name="Oval 9"/>
          <p:cNvSpPr/>
          <p:nvPr/>
        </p:nvSpPr>
        <p:spPr bwMode="gray">
          <a:xfrm flipH="1">
            <a:off x="373118" y="1731699"/>
            <a:ext cx="2468880" cy="2468880"/>
          </a:xfrm>
          <a:prstGeom prst="ellipse">
            <a:avLst/>
          </a:prstGeom>
          <a:solidFill>
            <a:schemeClr val="bg2"/>
          </a:solid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18" name="TextBox 17"/>
          <p:cNvSpPr txBox="1"/>
          <p:nvPr/>
        </p:nvSpPr>
        <p:spPr bwMode="gray">
          <a:xfrm flipH="1">
            <a:off x="1061000" y="1864398"/>
            <a:ext cx="1093116" cy="315205"/>
          </a:xfrm>
          <a:prstGeom prst="rect">
            <a:avLst/>
          </a:prstGeom>
          <a:noFill/>
        </p:spPr>
        <p:txBody>
          <a:bodyPr wrap="square" lIns="0" tIns="0" rIns="0" bIns="0" rtlCol="0" anchor="t" anchorCtr="0">
            <a:spAutoFit/>
          </a:bodyPr>
          <a:lstStyle/>
          <a:p>
            <a:pPr marL="0" lvl="1" algn="ctr"/>
            <a:r>
              <a:rPr lang="en-US" sz="800" b="1" dirty="0"/>
              <a:t>Student Success</a:t>
            </a:r>
          </a:p>
          <a:p>
            <a:pPr marL="0" lvl="1" algn="ctr"/>
            <a:r>
              <a:rPr lang="en-US" sz="700" dirty="0"/>
              <a:t>Early alert response</a:t>
            </a:r>
          </a:p>
          <a:p>
            <a:pPr marL="0" lvl="1" algn="ctr"/>
            <a:r>
              <a:rPr lang="en-US" sz="700" dirty="0"/>
              <a:t>Case management</a:t>
            </a:r>
          </a:p>
        </p:txBody>
      </p:sp>
      <p:sp>
        <p:nvSpPr>
          <p:cNvPr id="12" name="TextBox 11"/>
          <p:cNvSpPr txBox="1"/>
          <p:nvPr/>
        </p:nvSpPr>
        <p:spPr bwMode="gray">
          <a:xfrm>
            <a:off x="373119" y="1090452"/>
            <a:ext cx="2494440" cy="441146"/>
          </a:xfrm>
          <a:prstGeom prst="rect">
            <a:avLst/>
          </a:prstGeom>
          <a:noFill/>
        </p:spPr>
        <p:txBody>
          <a:bodyPr wrap="square" lIns="0" tIns="0" rIns="0" bIns="0" rtlCol="0">
            <a:spAutoFit/>
          </a:bodyPr>
          <a:lstStyle/>
          <a:p>
            <a:pPr>
              <a:spcBef>
                <a:spcPts val="200"/>
              </a:spcBef>
            </a:pPr>
            <a:r>
              <a:rPr lang="en-US" sz="900" b="1" dirty="0"/>
              <a:t>How Many Advisors View Their Role…</a:t>
            </a:r>
          </a:p>
          <a:p>
            <a:pPr>
              <a:spcBef>
                <a:spcPts val="200"/>
              </a:spcBef>
            </a:pPr>
            <a:r>
              <a:rPr lang="en-US" sz="900" dirty="0"/>
              <a:t>Student success often seen by advisors as an add-on responsibility to registration</a:t>
            </a:r>
          </a:p>
        </p:txBody>
      </p:sp>
      <p:grpSp>
        <p:nvGrpSpPr>
          <p:cNvPr id="20" name="Group 19"/>
          <p:cNvGrpSpPr/>
          <p:nvPr/>
        </p:nvGrpSpPr>
        <p:grpSpPr>
          <a:xfrm>
            <a:off x="1911983" y="3267830"/>
            <a:ext cx="1216225" cy="1097280"/>
            <a:chOff x="1911983" y="3079278"/>
            <a:chExt cx="1216225" cy="1097280"/>
          </a:xfrm>
          <a:solidFill>
            <a:schemeClr val="bg2"/>
          </a:solidFill>
        </p:grpSpPr>
        <p:sp>
          <p:nvSpPr>
            <p:cNvPr id="8" name="Oval 7"/>
            <p:cNvSpPr/>
            <p:nvPr/>
          </p:nvSpPr>
          <p:spPr bwMode="gray">
            <a:xfrm>
              <a:off x="1972346" y="3079278"/>
              <a:ext cx="1095498" cy="1097280"/>
            </a:xfrm>
            <a:prstGeom prst="ellipse">
              <a:avLst/>
            </a:prstGeom>
            <a:grpFill/>
            <a:ln w="12700">
              <a:solidFill>
                <a:schemeClr val="accent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21" name="TextBox 20"/>
            <p:cNvSpPr txBox="1"/>
            <p:nvPr/>
          </p:nvSpPr>
          <p:spPr bwMode="gray">
            <a:xfrm flipH="1">
              <a:off x="1911983" y="3358614"/>
              <a:ext cx="1216225" cy="538609"/>
            </a:xfrm>
            <a:prstGeom prst="rect">
              <a:avLst/>
            </a:prstGeom>
            <a:noFill/>
          </p:spPr>
          <p:txBody>
            <a:bodyPr wrap="square" lIns="0" tIns="0" rIns="0" bIns="0" rtlCol="0" anchor="t" anchorCtr="0">
              <a:spAutoFit/>
            </a:bodyPr>
            <a:lstStyle/>
            <a:p>
              <a:pPr marL="0" lvl="1" algn="ctr"/>
              <a:r>
                <a:rPr lang="en-US" sz="700" b="1" dirty="0"/>
                <a:t>Specializations</a:t>
              </a:r>
            </a:p>
            <a:p>
              <a:pPr marL="0" lvl="1" algn="ctr"/>
              <a:r>
                <a:rPr lang="en-US" sz="700" dirty="0"/>
                <a:t>First-year seminars</a:t>
              </a:r>
            </a:p>
            <a:p>
              <a:pPr marL="0" lvl="1" algn="ctr"/>
              <a:r>
                <a:rPr lang="en-US" sz="700" dirty="0"/>
                <a:t>Personal counseling</a:t>
              </a:r>
            </a:p>
            <a:p>
              <a:pPr marL="0" lvl="1" algn="ctr"/>
              <a:r>
                <a:rPr lang="en-US" sz="700" dirty="0"/>
                <a:t>Financial advising</a:t>
              </a:r>
            </a:p>
            <a:p>
              <a:pPr marL="0" lvl="1" algn="ctr"/>
              <a:r>
                <a:rPr lang="en-US" sz="700" dirty="0"/>
                <a:t>Career advising</a:t>
              </a:r>
            </a:p>
          </p:txBody>
        </p:sp>
      </p:grpSp>
      <p:sp>
        <p:nvSpPr>
          <p:cNvPr id="11" name="Oval 10"/>
          <p:cNvSpPr/>
          <p:nvPr/>
        </p:nvSpPr>
        <p:spPr bwMode="gray">
          <a:xfrm flipH="1">
            <a:off x="876038" y="2234619"/>
            <a:ext cx="1463040" cy="1463040"/>
          </a:xfrm>
          <a:prstGeom prst="ellipse">
            <a:avLst/>
          </a:pr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19" name="TextBox 18"/>
          <p:cNvSpPr txBox="1"/>
          <p:nvPr/>
        </p:nvSpPr>
        <p:spPr bwMode="gray">
          <a:xfrm flipH="1">
            <a:off x="1139322" y="2765554"/>
            <a:ext cx="936472" cy="401171"/>
          </a:xfrm>
          <a:prstGeom prst="rect">
            <a:avLst/>
          </a:prstGeom>
          <a:noFill/>
        </p:spPr>
        <p:txBody>
          <a:bodyPr wrap="square" lIns="0" tIns="0" rIns="0" bIns="0" rtlCol="0" anchor="t" anchorCtr="0">
            <a:spAutoFit/>
          </a:bodyPr>
          <a:lstStyle/>
          <a:p>
            <a:pPr marL="0" lvl="1" algn="ctr"/>
            <a:r>
              <a:rPr lang="en-US" sz="1000" b="1" dirty="0"/>
              <a:t>Registration</a:t>
            </a:r>
          </a:p>
          <a:p>
            <a:pPr marL="0" lvl="1" algn="ctr"/>
            <a:r>
              <a:rPr lang="en-US" sz="900" dirty="0"/>
              <a:t>Course planning</a:t>
            </a:r>
          </a:p>
          <a:p>
            <a:pPr marL="0" lvl="1" algn="ctr"/>
            <a:r>
              <a:rPr lang="en-US" sz="900" dirty="0"/>
              <a:t>Major guidanc</a:t>
            </a:r>
            <a:r>
              <a:rPr lang="en-US" sz="800" dirty="0"/>
              <a:t>e</a:t>
            </a:r>
          </a:p>
        </p:txBody>
      </p:sp>
      <p:sp>
        <p:nvSpPr>
          <p:cNvPr id="32" name="Oval 31"/>
          <p:cNvSpPr/>
          <p:nvPr/>
        </p:nvSpPr>
        <p:spPr bwMode="gray">
          <a:xfrm>
            <a:off x="3611601" y="1737419"/>
            <a:ext cx="1095498" cy="1097280"/>
          </a:xfrm>
          <a:prstGeom prst="ellipse">
            <a:avLst/>
          </a:prstGeom>
          <a:solidFill>
            <a:schemeClr val="bg2"/>
          </a:solidFill>
          <a:ln w="12700">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37" name="Oval 36"/>
          <p:cNvSpPr/>
          <p:nvPr/>
        </p:nvSpPr>
        <p:spPr bwMode="gray">
          <a:xfrm>
            <a:off x="3611601" y="3103299"/>
            <a:ext cx="1095498" cy="1097280"/>
          </a:xfrm>
          <a:prstGeom prst="ellipse">
            <a:avLst/>
          </a:prstGeom>
          <a:solidFill>
            <a:schemeClr val="bg2"/>
          </a:solidFill>
          <a:ln w="12700">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40" name="Oval 39"/>
          <p:cNvSpPr/>
          <p:nvPr/>
        </p:nvSpPr>
        <p:spPr bwMode="gray">
          <a:xfrm>
            <a:off x="4890214" y="3103299"/>
            <a:ext cx="1095498" cy="1097280"/>
          </a:xfrm>
          <a:prstGeom prst="ellipse">
            <a:avLst/>
          </a:prstGeom>
          <a:solidFill>
            <a:schemeClr val="bg2"/>
          </a:solidFill>
          <a:ln w="12700">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43" name="Oval 42"/>
          <p:cNvSpPr/>
          <p:nvPr/>
        </p:nvSpPr>
        <p:spPr bwMode="gray">
          <a:xfrm>
            <a:off x="4890214" y="1737419"/>
            <a:ext cx="1095498" cy="1097280"/>
          </a:xfrm>
          <a:prstGeom prst="ellipse">
            <a:avLst/>
          </a:prstGeom>
          <a:solidFill>
            <a:schemeClr val="bg2"/>
          </a:solidFill>
          <a:ln w="12700">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grpSp>
        <p:nvGrpSpPr>
          <p:cNvPr id="45" name="Group 44"/>
          <p:cNvGrpSpPr/>
          <p:nvPr/>
        </p:nvGrpSpPr>
        <p:grpSpPr>
          <a:xfrm>
            <a:off x="3884256" y="2054599"/>
            <a:ext cx="1828800" cy="1828800"/>
            <a:chOff x="2860247" y="1090452"/>
            <a:chExt cx="1095498" cy="1097280"/>
          </a:xfrm>
        </p:grpSpPr>
        <p:sp>
          <p:nvSpPr>
            <p:cNvPr id="46" name="Oval 45"/>
            <p:cNvSpPr/>
            <p:nvPr/>
          </p:nvSpPr>
          <p:spPr bwMode="gray">
            <a:xfrm>
              <a:off x="2860247" y="1090452"/>
              <a:ext cx="1095498" cy="1097280"/>
            </a:xfrm>
            <a:prstGeom prst="ellipse">
              <a:avLst/>
            </a:prstGeom>
            <a:solidFill>
              <a:schemeClr val="accent1"/>
            </a:solidFill>
            <a:ln w="12700">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47" name="TextBox 46"/>
            <p:cNvSpPr txBox="1"/>
            <p:nvPr/>
          </p:nvSpPr>
          <p:spPr bwMode="gray">
            <a:xfrm flipH="1">
              <a:off x="2950797" y="1509826"/>
              <a:ext cx="914400" cy="258532"/>
            </a:xfrm>
            <a:prstGeom prst="rect">
              <a:avLst/>
            </a:prstGeom>
            <a:noFill/>
            <a:ln>
              <a:noFill/>
            </a:ln>
          </p:spPr>
          <p:txBody>
            <a:bodyPr wrap="square" lIns="0" tIns="0" rIns="0" bIns="0" rtlCol="0" anchor="t" anchorCtr="0">
              <a:spAutoFit/>
            </a:bodyPr>
            <a:lstStyle/>
            <a:p>
              <a:pPr marL="0" lvl="1" algn="ctr"/>
              <a:r>
                <a:rPr lang="en-US" sz="1050" b="1" dirty="0"/>
                <a:t>Student </a:t>
              </a:r>
              <a:br>
                <a:rPr lang="en-US" sz="1050" b="1" dirty="0"/>
              </a:br>
              <a:r>
                <a:rPr lang="en-US" sz="1050" b="1" dirty="0"/>
                <a:t>Success</a:t>
              </a:r>
              <a:endParaRPr lang="en-US" sz="1050" dirty="0"/>
            </a:p>
          </p:txBody>
        </p:sp>
      </p:grpSp>
      <p:sp>
        <p:nvSpPr>
          <p:cNvPr id="48" name="Oval 47"/>
          <p:cNvSpPr/>
          <p:nvPr/>
        </p:nvSpPr>
        <p:spPr bwMode="gray">
          <a:xfrm>
            <a:off x="3611601" y="1737419"/>
            <a:ext cx="1095498" cy="1097280"/>
          </a:xfrm>
          <a:prstGeom prst="ellipse">
            <a:avLst/>
          </a:prstGeom>
          <a:noFill/>
          <a:ln w="12700">
            <a:solidFill>
              <a:schemeClr val="bg2"/>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49" name="Oval 48"/>
          <p:cNvSpPr/>
          <p:nvPr/>
        </p:nvSpPr>
        <p:spPr bwMode="gray">
          <a:xfrm>
            <a:off x="4890214" y="3103299"/>
            <a:ext cx="1095498" cy="1097280"/>
          </a:xfrm>
          <a:prstGeom prst="ellipse">
            <a:avLst/>
          </a:prstGeom>
          <a:noFill/>
          <a:ln w="12700">
            <a:solidFill>
              <a:schemeClr val="bg2"/>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50" name="Oval 49"/>
          <p:cNvSpPr/>
          <p:nvPr/>
        </p:nvSpPr>
        <p:spPr bwMode="gray">
          <a:xfrm>
            <a:off x="3611601" y="3103299"/>
            <a:ext cx="1095498" cy="1097280"/>
          </a:xfrm>
          <a:prstGeom prst="ellipse">
            <a:avLst/>
          </a:prstGeom>
          <a:noFill/>
          <a:ln w="12700">
            <a:solidFill>
              <a:schemeClr val="bg2"/>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51" name="Oval 50"/>
          <p:cNvSpPr/>
          <p:nvPr/>
        </p:nvSpPr>
        <p:spPr bwMode="gray">
          <a:xfrm>
            <a:off x="4890214" y="1737419"/>
            <a:ext cx="1095498" cy="1097280"/>
          </a:xfrm>
          <a:prstGeom prst="ellipse">
            <a:avLst/>
          </a:prstGeom>
          <a:noFill/>
          <a:ln w="12700">
            <a:solidFill>
              <a:schemeClr val="bg2"/>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41" name="TextBox 40"/>
          <p:cNvSpPr txBox="1"/>
          <p:nvPr/>
        </p:nvSpPr>
        <p:spPr bwMode="gray">
          <a:xfrm flipH="1">
            <a:off x="4980763" y="3528829"/>
            <a:ext cx="914400" cy="246221"/>
          </a:xfrm>
          <a:prstGeom prst="rect">
            <a:avLst/>
          </a:prstGeom>
          <a:noFill/>
        </p:spPr>
        <p:txBody>
          <a:bodyPr wrap="square" lIns="0" tIns="0" rIns="0" bIns="0" rtlCol="0" anchor="t" anchorCtr="0">
            <a:spAutoFit/>
          </a:bodyPr>
          <a:lstStyle/>
          <a:p>
            <a:pPr marL="0" lvl="1" algn="ctr"/>
            <a:r>
              <a:rPr lang="en-US" sz="800" b="1" dirty="0"/>
              <a:t>Academic </a:t>
            </a:r>
            <a:br>
              <a:rPr lang="en-US" sz="800" b="1" dirty="0"/>
            </a:br>
            <a:r>
              <a:rPr lang="en-US" sz="800" b="1" dirty="0"/>
              <a:t>Performance</a:t>
            </a:r>
            <a:endParaRPr lang="en-US" sz="800" dirty="0"/>
          </a:p>
        </p:txBody>
      </p:sp>
      <p:sp>
        <p:nvSpPr>
          <p:cNvPr id="52" name="TextBox 51"/>
          <p:cNvSpPr txBox="1"/>
          <p:nvPr/>
        </p:nvSpPr>
        <p:spPr bwMode="gray">
          <a:xfrm>
            <a:off x="3551436" y="1104352"/>
            <a:ext cx="2494440" cy="441146"/>
          </a:xfrm>
          <a:prstGeom prst="rect">
            <a:avLst/>
          </a:prstGeom>
          <a:noFill/>
        </p:spPr>
        <p:txBody>
          <a:bodyPr wrap="square" lIns="0" tIns="0" rIns="0" bIns="0" rtlCol="0">
            <a:spAutoFit/>
          </a:bodyPr>
          <a:lstStyle/>
          <a:p>
            <a:pPr>
              <a:spcBef>
                <a:spcPts val="200"/>
              </a:spcBef>
            </a:pPr>
            <a:r>
              <a:rPr lang="en-US" sz="900" b="1" dirty="0"/>
              <a:t>…And How That Role is Evolving</a:t>
            </a:r>
          </a:p>
          <a:p>
            <a:pPr>
              <a:spcBef>
                <a:spcPts val="200"/>
              </a:spcBef>
            </a:pPr>
            <a:r>
              <a:rPr lang="en-US" sz="900" dirty="0"/>
              <a:t>Advisors increasingly asked to play many roles, with student success at the center </a:t>
            </a:r>
          </a:p>
        </p:txBody>
      </p:sp>
      <p:sp>
        <p:nvSpPr>
          <p:cNvPr id="33" name="TextBox 32"/>
          <p:cNvSpPr txBox="1"/>
          <p:nvPr/>
        </p:nvSpPr>
        <p:spPr bwMode="gray">
          <a:xfrm flipH="1">
            <a:off x="3702150" y="2224504"/>
            <a:ext cx="914400" cy="123111"/>
          </a:xfrm>
          <a:prstGeom prst="rect">
            <a:avLst/>
          </a:prstGeom>
          <a:noFill/>
        </p:spPr>
        <p:txBody>
          <a:bodyPr wrap="square" lIns="0" tIns="0" rIns="0" bIns="0" rtlCol="0" anchor="t" anchorCtr="0">
            <a:spAutoFit/>
          </a:bodyPr>
          <a:lstStyle/>
          <a:p>
            <a:pPr marL="0" lvl="1" algn="ctr"/>
            <a:r>
              <a:rPr lang="en-US" sz="800" b="1" dirty="0"/>
              <a:t>Registration</a:t>
            </a:r>
            <a:endParaRPr lang="en-US" sz="800" dirty="0"/>
          </a:p>
        </p:txBody>
      </p:sp>
      <p:sp>
        <p:nvSpPr>
          <p:cNvPr id="44" name="TextBox 43"/>
          <p:cNvSpPr txBox="1"/>
          <p:nvPr/>
        </p:nvSpPr>
        <p:spPr bwMode="gray">
          <a:xfrm flipH="1">
            <a:off x="4980763" y="2162949"/>
            <a:ext cx="914400" cy="246221"/>
          </a:xfrm>
          <a:prstGeom prst="rect">
            <a:avLst/>
          </a:prstGeom>
          <a:noFill/>
        </p:spPr>
        <p:txBody>
          <a:bodyPr wrap="square" lIns="0" tIns="0" rIns="0" bIns="0" rtlCol="0" anchor="t" anchorCtr="0">
            <a:spAutoFit/>
          </a:bodyPr>
          <a:lstStyle/>
          <a:p>
            <a:pPr marL="0" lvl="1" algn="ctr"/>
            <a:r>
              <a:rPr lang="en-US" sz="800" b="1" dirty="0"/>
              <a:t>Financial</a:t>
            </a:r>
            <a:br>
              <a:rPr lang="en-US" sz="800" b="1" dirty="0"/>
            </a:br>
            <a:r>
              <a:rPr lang="en-US" sz="800" b="1" dirty="0"/>
              <a:t>Well-Being</a:t>
            </a:r>
            <a:endParaRPr lang="en-US" sz="800" dirty="0"/>
          </a:p>
        </p:txBody>
      </p:sp>
      <p:sp>
        <p:nvSpPr>
          <p:cNvPr id="38" name="TextBox 37"/>
          <p:cNvSpPr txBox="1"/>
          <p:nvPr/>
        </p:nvSpPr>
        <p:spPr bwMode="gray">
          <a:xfrm flipH="1">
            <a:off x="3702150" y="3590384"/>
            <a:ext cx="914400" cy="123111"/>
          </a:xfrm>
          <a:prstGeom prst="rect">
            <a:avLst/>
          </a:prstGeom>
          <a:noFill/>
        </p:spPr>
        <p:txBody>
          <a:bodyPr wrap="square" lIns="0" tIns="0" rIns="0" bIns="0" rtlCol="0" anchor="t" anchorCtr="0">
            <a:spAutoFit/>
          </a:bodyPr>
          <a:lstStyle/>
          <a:p>
            <a:pPr marL="0" lvl="1" algn="ctr"/>
            <a:r>
              <a:rPr lang="en-US" sz="800" b="1" dirty="0"/>
              <a:t>Engagement</a:t>
            </a:r>
            <a:endParaRPr lang="en-US" sz="800" dirty="0"/>
          </a:p>
        </p:txBody>
      </p:sp>
      <p:sp>
        <p:nvSpPr>
          <p:cNvPr id="7" name="Text Placeholder 6"/>
          <p:cNvSpPr>
            <a:spLocks noGrp="1"/>
          </p:cNvSpPr>
          <p:nvPr>
            <p:ph type="body" sz="quarter" idx="10"/>
          </p:nvPr>
        </p:nvSpPr>
        <p:spPr/>
        <p:txBody>
          <a:bodyPr/>
          <a:lstStyle/>
          <a:p>
            <a:r>
              <a:rPr lang="en-US" dirty="0"/>
              <a:t>Competency #1: Academic Advising</a:t>
            </a:r>
          </a:p>
        </p:txBody>
      </p:sp>
    </p:spTree>
    <p:extLst>
      <p:ext uri="{BB962C8B-B14F-4D97-AF65-F5344CB8AC3E}">
        <p14:creationId xmlns:p14="http://schemas.microsoft.com/office/powerpoint/2010/main" val="2915199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gray">
          <a:xfrm flipH="1">
            <a:off x="1526712" y="2559142"/>
            <a:ext cx="1234440" cy="468866"/>
          </a:xfrm>
          <a:prstGeom prst="rect">
            <a:avLst/>
          </a:prstGeom>
          <a:solidFill>
            <a:srgbClr val="FFC00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sp>
        <p:nvSpPr>
          <p:cNvPr id="70" name="Rectangle 69"/>
          <p:cNvSpPr/>
          <p:nvPr/>
        </p:nvSpPr>
        <p:spPr bwMode="gray">
          <a:xfrm flipH="1">
            <a:off x="2824257" y="2559142"/>
            <a:ext cx="1234440" cy="468866"/>
          </a:xfrm>
          <a:prstGeom prst="rect">
            <a:avLst/>
          </a:prstGeom>
          <a:solidFill>
            <a:srgbClr val="FFC00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sp>
        <p:nvSpPr>
          <p:cNvPr id="66" name="Rectangle 65"/>
          <p:cNvSpPr/>
          <p:nvPr/>
        </p:nvSpPr>
        <p:spPr bwMode="gray">
          <a:xfrm flipH="1">
            <a:off x="232870" y="3149155"/>
            <a:ext cx="1234440" cy="468866"/>
          </a:xfrm>
          <a:prstGeom prst="rect">
            <a:avLst/>
          </a:prstGeom>
          <a:solidFill>
            <a:srgbClr val="00B05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sp>
        <p:nvSpPr>
          <p:cNvPr id="67" name="Rectangle 66"/>
          <p:cNvSpPr/>
          <p:nvPr/>
        </p:nvSpPr>
        <p:spPr bwMode="gray">
          <a:xfrm flipH="1">
            <a:off x="1527461" y="3149155"/>
            <a:ext cx="1234440" cy="468866"/>
          </a:xfrm>
          <a:prstGeom prst="rect">
            <a:avLst/>
          </a:prstGeom>
          <a:solidFill>
            <a:srgbClr val="00B05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sp>
        <p:nvSpPr>
          <p:cNvPr id="68" name="Rectangle 67"/>
          <p:cNvSpPr/>
          <p:nvPr/>
        </p:nvSpPr>
        <p:spPr bwMode="gray">
          <a:xfrm flipH="1">
            <a:off x="2822052" y="3149155"/>
            <a:ext cx="1234440" cy="468866"/>
          </a:xfrm>
          <a:prstGeom prst="rect">
            <a:avLst/>
          </a:prstGeom>
          <a:solidFill>
            <a:srgbClr val="00B05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sp>
        <p:nvSpPr>
          <p:cNvPr id="2" name="Text Placeholder 1"/>
          <p:cNvSpPr>
            <a:spLocks noGrp="1"/>
          </p:cNvSpPr>
          <p:nvPr>
            <p:ph type="body" sz="quarter" idx="10"/>
          </p:nvPr>
        </p:nvSpPr>
        <p:spPr>
          <a:xfrm>
            <a:off x="262272" y="97401"/>
            <a:ext cx="2543175" cy="123111"/>
          </a:xfrm>
        </p:spPr>
        <p:txBody>
          <a:bodyPr/>
          <a:lstStyle/>
          <a:p>
            <a:endParaRPr lang="en-US" dirty="0"/>
          </a:p>
        </p:txBody>
      </p:sp>
      <p:sp>
        <p:nvSpPr>
          <p:cNvPr id="3" name="Text Placeholder 2"/>
          <p:cNvSpPr>
            <a:spLocks noGrp="1"/>
          </p:cNvSpPr>
          <p:nvPr>
            <p:ph type="body" sz="quarter" idx="11"/>
          </p:nvPr>
        </p:nvSpPr>
        <p:spPr>
          <a:xfrm>
            <a:off x="266700" y="640267"/>
            <a:ext cx="5867400" cy="184666"/>
          </a:xfrm>
        </p:spPr>
        <p:txBody>
          <a:bodyPr/>
          <a:lstStyle/>
          <a:p>
            <a:r>
              <a:rPr lang="en-US" dirty="0"/>
              <a:t>Improving Efficiency to Extend More Care to More Students</a:t>
            </a:r>
          </a:p>
        </p:txBody>
      </p:sp>
      <p:sp>
        <p:nvSpPr>
          <p:cNvPr id="4" name="Text Placeholder 3"/>
          <p:cNvSpPr>
            <a:spLocks noGrp="1"/>
          </p:cNvSpPr>
          <p:nvPr>
            <p:ph type="body" sz="quarter" idx="12"/>
          </p:nvPr>
        </p:nvSpPr>
        <p:spPr>
          <a:noFill/>
        </p:spPr>
        <p:txBody>
          <a:bodyPr/>
          <a:lstStyle/>
          <a:p>
            <a:r>
              <a:rPr lang="en-US" dirty="0"/>
              <a:t>Population Health Management</a:t>
            </a:r>
          </a:p>
        </p:txBody>
      </p:sp>
      <p:sp>
        <p:nvSpPr>
          <p:cNvPr id="6" name="Text Placeholder 5"/>
          <p:cNvSpPr>
            <a:spLocks noGrp="1"/>
          </p:cNvSpPr>
          <p:nvPr>
            <p:ph type="body" sz="quarter" idx="14"/>
          </p:nvPr>
        </p:nvSpPr>
        <p:spPr/>
        <p:txBody>
          <a:bodyPr/>
          <a:lstStyle/>
          <a:p>
            <a:endParaRPr lang="en-US" dirty="0"/>
          </a:p>
        </p:txBody>
      </p:sp>
      <p:sp>
        <p:nvSpPr>
          <p:cNvPr id="132" name="TextBox 131"/>
          <p:cNvSpPr txBox="1"/>
          <p:nvPr/>
        </p:nvSpPr>
        <p:spPr bwMode="gray">
          <a:xfrm>
            <a:off x="1546320" y="1585738"/>
            <a:ext cx="1188720" cy="138499"/>
          </a:xfrm>
          <a:prstGeom prst="rect">
            <a:avLst/>
          </a:prstGeom>
          <a:noFill/>
          <a:ln>
            <a:noFill/>
            <a:prstDash val="dash"/>
          </a:ln>
        </p:spPr>
        <p:txBody>
          <a:bodyPr wrap="square" lIns="0" tIns="0" rIns="0" bIns="0" rtlCol="0">
            <a:spAutoFit/>
          </a:bodyPr>
          <a:lstStyle/>
          <a:p>
            <a:pPr algn="ctr">
              <a:spcBef>
                <a:spcPts val="500"/>
              </a:spcBef>
            </a:pPr>
            <a:r>
              <a:rPr lang="en-US" sz="900" b="1" dirty="0">
                <a:solidFill>
                  <a:schemeClr val="accent3"/>
                </a:solidFill>
              </a:rPr>
              <a:t>Moderate Risk </a:t>
            </a:r>
          </a:p>
        </p:txBody>
      </p:sp>
      <p:sp>
        <p:nvSpPr>
          <p:cNvPr id="133" name="TextBox 132"/>
          <p:cNvSpPr txBox="1"/>
          <p:nvPr/>
        </p:nvSpPr>
        <p:spPr bwMode="gray">
          <a:xfrm>
            <a:off x="2904247" y="1585738"/>
            <a:ext cx="1188720" cy="138499"/>
          </a:xfrm>
          <a:prstGeom prst="rect">
            <a:avLst/>
          </a:prstGeom>
          <a:noFill/>
          <a:ln>
            <a:noFill/>
            <a:prstDash val="dash"/>
          </a:ln>
        </p:spPr>
        <p:txBody>
          <a:bodyPr wrap="square" lIns="0" tIns="0" rIns="0" bIns="0" rtlCol="0">
            <a:spAutoFit/>
          </a:bodyPr>
          <a:lstStyle/>
          <a:p>
            <a:pPr algn="ctr">
              <a:spcBef>
                <a:spcPts val="500"/>
              </a:spcBef>
            </a:pPr>
            <a:r>
              <a:rPr lang="en-US" sz="900" b="1" dirty="0">
                <a:solidFill>
                  <a:schemeClr val="accent3"/>
                </a:solidFill>
              </a:rPr>
              <a:t>High Risk </a:t>
            </a:r>
          </a:p>
        </p:txBody>
      </p:sp>
      <p:sp>
        <p:nvSpPr>
          <p:cNvPr id="134" name="TextBox 133"/>
          <p:cNvSpPr txBox="1"/>
          <p:nvPr/>
        </p:nvSpPr>
        <p:spPr bwMode="gray">
          <a:xfrm>
            <a:off x="232870" y="1585738"/>
            <a:ext cx="1188720" cy="276999"/>
          </a:xfrm>
          <a:prstGeom prst="rect">
            <a:avLst/>
          </a:prstGeom>
          <a:noFill/>
          <a:ln>
            <a:noFill/>
            <a:prstDash val="dash"/>
          </a:ln>
        </p:spPr>
        <p:txBody>
          <a:bodyPr wrap="square" lIns="0" tIns="0" rIns="0" bIns="0" rtlCol="0">
            <a:spAutoFit/>
          </a:bodyPr>
          <a:lstStyle/>
          <a:p>
            <a:pPr algn="ctr">
              <a:spcBef>
                <a:spcPts val="500"/>
              </a:spcBef>
            </a:pPr>
            <a:r>
              <a:rPr lang="en-US" sz="900" b="1" dirty="0">
                <a:solidFill>
                  <a:schemeClr val="accent3"/>
                </a:solidFill>
              </a:rPr>
              <a:t>Low Risk</a:t>
            </a:r>
            <a:br>
              <a:rPr lang="en-US" sz="900" b="1" dirty="0">
                <a:solidFill>
                  <a:schemeClr val="accent3"/>
                </a:solidFill>
              </a:rPr>
            </a:br>
            <a:r>
              <a:rPr lang="en-US" sz="900" b="1" dirty="0">
                <a:solidFill>
                  <a:schemeClr val="accent3"/>
                </a:solidFill>
              </a:rPr>
              <a:t> </a:t>
            </a:r>
          </a:p>
        </p:txBody>
      </p:sp>
      <p:graphicFrame>
        <p:nvGraphicFramePr>
          <p:cNvPr id="135" name="Diagram 134"/>
          <p:cNvGraphicFramePr/>
          <p:nvPr/>
        </p:nvGraphicFramePr>
        <p:xfrm>
          <a:off x="524555" y="1113704"/>
          <a:ext cx="664091" cy="414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6" name="Diagram 135"/>
          <p:cNvGraphicFramePr/>
          <p:nvPr/>
        </p:nvGraphicFramePr>
        <p:xfrm>
          <a:off x="1808634" y="1113704"/>
          <a:ext cx="664091" cy="4149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7" name="Diagram 136"/>
          <p:cNvGraphicFramePr/>
          <p:nvPr/>
        </p:nvGraphicFramePr>
        <p:xfrm>
          <a:off x="3166561" y="1113704"/>
          <a:ext cx="664091" cy="41495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8" name="TextBox 137"/>
          <p:cNvSpPr txBox="1"/>
          <p:nvPr/>
        </p:nvSpPr>
        <p:spPr bwMode="gray">
          <a:xfrm>
            <a:off x="4283818" y="3223944"/>
            <a:ext cx="1840495" cy="323165"/>
          </a:xfrm>
          <a:prstGeom prst="rect">
            <a:avLst/>
          </a:prstGeom>
          <a:noFill/>
        </p:spPr>
        <p:txBody>
          <a:bodyPr wrap="square" lIns="0" tIns="0" rIns="0" bIns="0" rtlCol="0" anchor="ctr">
            <a:spAutoFit/>
          </a:bodyPr>
          <a:lstStyle/>
          <a:p>
            <a:pPr marL="0" lvl="1"/>
            <a:r>
              <a:rPr lang="en-US" sz="700" b="1" dirty="0">
                <a:solidFill>
                  <a:schemeClr val="accent4"/>
                </a:solidFill>
              </a:rPr>
              <a:t>Enable Effective Self-Direction</a:t>
            </a:r>
          </a:p>
          <a:p>
            <a:pPr marL="0" lvl="1"/>
            <a:r>
              <a:rPr lang="en-US" sz="700" dirty="0"/>
              <a:t>Provide easy access to information to leverage students themselves</a:t>
            </a:r>
          </a:p>
        </p:txBody>
      </p:sp>
      <p:sp>
        <p:nvSpPr>
          <p:cNvPr id="139" name="TextBox 138"/>
          <p:cNvSpPr txBox="1"/>
          <p:nvPr/>
        </p:nvSpPr>
        <p:spPr bwMode="gray">
          <a:xfrm>
            <a:off x="4283818" y="2033149"/>
            <a:ext cx="1968088" cy="323165"/>
          </a:xfrm>
          <a:prstGeom prst="rect">
            <a:avLst/>
          </a:prstGeom>
          <a:noFill/>
        </p:spPr>
        <p:txBody>
          <a:bodyPr wrap="square" lIns="0" tIns="0" rIns="0" bIns="0" rtlCol="0" anchor="ctr">
            <a:spAutoFit/>
          </a:bodyPr>
          <a:lstStyle/>
          <a:p>
            <a:pPr>
              <a:spcBef>
                <a:spcPts val="500"/>
              </a:spcBef>
            </a:pPr>
            <a:r>
              <a:rPr lang="en-US" sz="700" b="1" dirty="0">
                <a:solidFill>
                  <a:schemeClr val="accent4"/>
                </a:solidFill>
              </a:rPr>
              <a:t>Coordinate Efficient High-Touch Care</a:t>
            </a:r>
          </a:p>
          <a:p>
            <a:pPr marL="0" lvl="1"/>
            <a:r>
              <a:rPr lang="en-US" sz="700" dirty="0"/>
              <a:t>Work closely with students and manage their interactions with support offices</a:t>
            </a:r>
          </a:p>
        </p:txBody>
      </p:sp>
      <p:sp>
        <p:nvSpPr>
          <p:cNvPr id="140" name="TextBox 139"/>
          <p:cNvSpPr txBox="1"/>
          <p:nvPr/>
        </p:nvSpPr>
        <p:spPr bwMode="gray">
          <a:xfrm>
            <a:off x="4283818" y="2630757"/>
            <a:ext cx="1968086" cy="323165"/>
          </a:xfrm>
          <a:prstGeom prst="rect">
            <a:avLst/>
          </a:prstGeom>
          <a:noFill/>
        </p:spPr>
        <p:txBody>
          <a:bodyPr wrap="square" lIns="0" tIns="0" rIns="0" bIns="0" rtlCol="0" anchor="ctr">
            <a:spAutoFit/>
          </a:bodyPr>
          <a:lstStyle/>
          <a:p>
            <a:r>
              <a:rPr lang="en-US" sz="700" b="1" dirty="0">
                <a:solidFill>
                  <a:schemeClr val="accent4"/>
                </a:solidFill>
              </a:rPr>
              <a:t>Proactively Monitor and Intervene</a:t>
            </a:r>
            <a:br>
              <a:rPr lang="en-US" sz="700" b="1" dirty="0">
                <a:solidFill>
                  <a:schemeClr val="accent4"/>
                </a:solidFill>
              </a:rPr>
            </a:br>
            <a:r>
              <a:rPr lang="en-US" sz="700" dirty="0"/>
              <a:t>Create an analytics “safety net” to catch common problems before they escalate</a:t>
            </a:r>
            <a:endParaRPr lang="en-US" sz="700" b="1" dirty="0"/>
          </a:p>
        </p:txBody>
      </p:sp>
      <p:sp>
        <p:nvSpPr>
          <p:cNvPr id="145" name="TextBox 144"/>
          <p:cNvSpPr txBox="1"/>
          <p:nvPr/>
        </p:nvSpPr>
        <p:spPr bwMode="gray">
          <a:xfrm>
            <a:off x="4316964" y="1431849"/>
            <a:ext cx="1663289" cy="276999"/>
          </a:xfrm>
          <a:prstGeom prst="rect">
            <a:avLst/>
          </a:prstGeom>
          <a:noFill/>
          <a:ln>
            <a:noFill/>
            <a:prstDash val="dash"/>
          </a:ln>
        </p:spPr>
        <p:txBody>
          <a:bodyPr wrap="square" lIns="0" tIns="0" rIns="0" bIns="0" rtlCol="0">
            <a:spAutoFit/>
          </a:bodyPr>
          <a:lstStyle>
            <a:defPPr>
              <a:defRPr lang="en-US"/>
            </a:defPPr>
            <a:lvl1pPr algn="ctr">
              <a:spcBef>
                <a:spcPts val="500"/>
              </a:spcBef>
              <a:defRPr sz="1000" b="1">
                <a:solidFill>
                  <a:schemeClr val="accent3"/>
                </a:solidFill>
              </a:defRPr>
            </a:lvl1pPr>
          </a:lstStyle>
          <a:p>
            <a:r>
              <a:rPr lang="en-US" sz="900" dirty="0">
                <a:solidFill>
                  <a:schemeClr val="accent4"/>
                </a:solidFill>
              </a:rPr>
              <a:t>Differentiated </a:t>
            </a:r>
            <a:br>
              <a:rPr lang="en-US" sz="900" dirty="0">
                <a:solidFill>
                  <a:schemeClr val="accent4"/>
                </a:solidFill>
              </a:rPr>
            </a:br>
            <a:r>
              <a:rPr lang="en-US" sz="900" dirty="0">
                <a:solidFill>
                  <a:schemeClr val="accent4"/>
                </a:solidFill>
              </a:rPr>
              <a:t>Care Strategies</a:t>
            </a:r>
          </a:p>
        </p:txBody>
      </p:sp>
      <p:sp>
        <p:nvSpPr>
          <p:cNvPr id="88" name="Rectangle 87"/>
          <p:cNvSpPr/>
          <p:nvPr/>
        </p:nvSpPr>
        <p:spPr bwMode="gray">
          <a:xfrm flipH="1">
            <a:off x="2822052" y="1960298"/>
            <a:ext cx="1234440" cy="468866"/>
          </a:xfrm>
          <a:prstGeom prst="rect">
            <a:avLst/>
          </a:prstGeom>
          <a:solidFill>
            <a:srgbClr val="C0000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sp>
        <p:nvSpPr>
          <p:cNvPr id="91" name="TextBox 90"/>
          <p:cNvSpPr txBox="1"/>
          <p:nvPr/>
        </p:nvSpPr>
        <p:spPr bwMode="gray">
          <a:xfrm flipH="1">
            <a:off x="2914251" y="2057543"/>
            <a:ext cx="687132" cy="283216"/>
          </a:xfrm>
          <a:prstGeom prst="rect">
            <a:avLst/>
          </a:prstGeom>
          <a:noFill/>
        </p:spPr>
        <p:txBody>
          <a:bodyPr wrap="square" lIns="0" tIns="0" rIns="0" bIns="0" rtlCol="0">
            <a:spAutoFit/>
          </a:bodyPr>
          <a:lstStyle/>
          <a:p>
            <a:pPr>
              <a:spcBef>
                <a:spcPts val="500"/>
              </a:spcBef>
            </a:pPr>
            <a:r>
              <a:rPr lang="en-US" sz="700" b="1" dirty="0">
                <a:solidFill>
                  <a:schemeClr val="bg1"/>
                </a:solidFill>
              </a:rPr>
              <a:t>High-Touch Care</a:t>
            </a:r>
          </a:p>
        </p:txBody>
      </p:sp>
      <p:sp>
        <p:nvSpPr>
          <p:cNvPr id="92" name="TextBox 91"/>
          <p:cNvSpPr txBox="1"/>
          <p:nvPr/>
        </p:nvSpPr>
        <p:spPr bwMode="gray">
          <a:xfrm flipH="1">
            <a:off x="1628177" y="2650729"/>
            <a:ext cx="794847" cy="283216"/>
          </a:xfrm>
          <a:prstGeom prst="rect">
            <a:avLst/>
          </a:prstGeom>
          <a:noFill/>
        </p:spPr>
        <p:txBody>
          <a:bodyPr wrap="square" lIns="0" tIns="0" rIns="0" bIns="0" rtlCol="0">
            <a:spAutoFit/>
          </a:bodyPr>
          <a:lstStyle/>
          <a:p>
            <a:pPr>
              <a:spcBef>
                <a:spcPts val="500"/>
              </a:spcBef>
            </a:pPr>
            <a:r>
              <a:rPr lang="en-US" sz="700" b="1" dirty="0">
                <a:solidFill>
                  <a:schemeClr val="bg1"/>
                </a:solidFill>
              </a:rPr>
              <a:t>Proactive Intervention</a:t>
            </a:r>
          </a:p>
        </p:txBody>
      </p:sp>
      <p:sp>
        <p:nvSpPr>
          <p:cNvPr id="93" name="TextBox 92"/>
          <p:cNvSpPr txBox="1"/>
          <p:nvPr/>
        </p:nvSpPr>
        <p:spPr bwMode="gray">
          <a:xfrm flipH="1">
            <a:off x="307388" y="3243918"/>
            <a:ext cx="794847" cy="215444"/>
          </a:xfrm>
          <a:prstGeom prst="rect">
            <a:avLst/>
          </a:prstGeom>
          <a:noFill/>
        </p:spPr>
        <p:txBody>
          <a:bodyPr wrap="square" lIns="0" tIns="0" rIns="0" bIns="0" rtlCol="0">
            <a:spAutoFit/>
          </a:bodyPr>
          <a:lstStyle/>
          <a:p>
            <a:pPr>
              <a:spcBef>
                <a:spcPts val="500"/>
              </a:spcBef>
            </a:pPr>
            <a:r>
              <a:rPr lang="en-US" sz="700" b="1" dirty="0">
                <a:solidFill>
                  <a:schemeClr val="bg1"/>
                </a:solidFill>
              </a:rPr>
              <a:t>Preventative Measures</a:t>
            </a:r>
          </a:p>
        </p:txBody>
      </p:sp>
      <p:sp>
        <p:nvSpPr>
          <p:cNvPr id="95" name="TextBox 94"/>
          <p:cNvSpPr txBox="1"/>
          <p:nvPr/>
        </p:nvSpPr>
        <p:spPr bwMode="gray">
          <a:xfrm flipH="1">
            <a:off x="2914251" y="3243918"/>
            <a:ext cx="794847" cy="215444"/>
          </a:xfrm>
          <a:prstGeom prst="rect">
            <a:avLst/>
          </a:prstGeom>
          <a:noFill/>
        </p:spPr>
        <p:txBody>
          <a:bodyPr wrap="square" lIns="0" tIns="0" rIns="0" bIns="0" rtlCol="0">
            <a:spAutoFit/>
          </a:bodyPr>
          <a:lstStyle/>
          <a:p>
            <a:pPr>
              <a:spcBef>
                <a:spcPts val="500"/>
              </a:spcBef>
            </a:pPr>
            <a:r>
              <a:rPr lang="en-US" sz="700" b="1" dirty="0">
                <a:solidFill>
                  <a:schemeClr val="bg1"/>
                </a:solidFill>
              </a:rPr>
              <a:t>Preventative Measures</a:t>
            </a:r>
          </a:p>
        </p:txBody>
      </p:sp>
      <p:sp>
        <p:nvSpPr>
          <p:cNvPr id="96" name="TextBox 95"/>
          <p:cNvSpPr txBox="1"/>
          <p:nvPr/>
        </p:nvSpPr>
        <p:spPr bwMode="gray">
          <a:xfrm flipH="1">
            <a:off x="1628177" y="3243918"/>
            <a:ext cx="794847" cy="215444"/>
          </a:xfrm>
          <a:prstGeom prst="rect">
            <a:avLst/>
          </a:prstGeom>
          <a:noFill/>
        </p:spPr>
        <p:txBody>
          <a:bodyPr wrap="square" lIns="0" tIns="0" rIns="0" bIns="0" rtlCol="0">
            <a:spAutoFit/>
          </a:bodyPr>
          <a:lstStyle/>
          <a:p>
            <a:pPr>
              <a:spcBef>
                <a:spcPts val="500"/>
              </a:spcBef>
            </a:pPr>
            <a:r>
              <a:rPr lang="en-US" sz="700" b="1" dirty="0">
                <a:solidFill>
                  <a:schemeClr val="bg1"/>
                </a:solidFill>
              </a:rPr>
              <a:t>Preventative Measures</a:t>
            </a:r>
          </a:p>
        </p:txBody>
      </p:sp>
      <p:sp>
        <p:nvSpPr>
          <p:cNvPr id="97" name="TextBox 96"/>
          <p:cNvSpPr txBox="1"/>
          <p:nvPr/>
        </p:nvSpPr>
        <p:spPr bwMode="gray">
          <a:xfrm flipH="1">
            <a:off x="2914251" y="2650729"/>
            <a:ext cx="794847" cy="283216"/>
          </a:xfrm>
          <a:prstGeom prst="rect">
            <a:avLst/>
          </a:prstGeom>
          <a:noFill/>
        </p:spPr>
        <p:txBody>
          <a:bodyPr wrap="square" lIns="0" tIns="0" rIns="0" bIns="0" rtlCol="0">
            <a:spAutoFit/>
          </a:bodyPr>
          <a:lstStyle/>
          <a:p>
            <a:pPr>
              <a:spcBef>
                <a:spcPts val="500"/>
              </a:spcBef>
            </a:pPr>
            <a:r>
              <a:rPr lang="en-US" sz="700" b="1" dirty="0">
                <a:solidFill>
                  <a:schemeClr val="bg1"/>
                </a:solidFill>
              </a:rPr>
              <a:t>Proactive Intervention</a:t>
            </a:r>
          </a:p>
        </p:txBody>
      </p:sp>
      <p:sp>
        <p:nvSpPr>
          <p:cNvPr id="98" name="Rectangle 97"/>
          <p:cNvSpPr/>
          <p:nvPr/>
        </p:nvSpPr>
        <p:spPr bwMode="gray">
          <a:xfrm>
            <a:off x="1540139" y="1960298"/>
            <a:ext cx="1205381" cy="468866"/>
          </a:xfrm>
          <a:prstGeom prst="rect">
            <a:avLst/>
          </a:prstGeom>
          <a:solidFill>
            <a:schemeClr val="bg1"/>
          </a:solidFill>
          <a:ln w="12700">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sp>
        <p:nvSpPr>
          <p:cNvPr id="102" name="Rectangle 101"/>
          <p:cNvSpPr/>
          <p:nvPr/>
        </p:nvSpPr>
        <p:spPr bwMode="gray">
          <a:xfrm>
            <a:off x="232870" y="1960298"/>
            <a:ext cx="1230737" cy="468866"/>
          </a:xfrm>
          <a:prstGeom prst="rect">
            <a:avLst/>
          </a:prstGeom>
          <a:solidFill>
            <a:schemeClr val="bg1"/>
          </a:solidFill>
          <a:ln w="12700">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sp>
        <p:nvSpPr>
          <p:cNvPr id="103" name="Rectangle 102"/>
          <p:cNvSpPr/>
          <p:nvPr/>
        </p:nvSpPr>
        <p:spPr bwMode="gray">
          <a:xfrm>
            <a:off x="232870" y="2559142"/>
            <a:ext cx="1230737" cy="468866"/>
          </a:xfrm>
          <a:prstGeom prst="rect">
            <a:avLst/>
          </a:prstGeom>
          <a:noFill/>
          <a:ln w="12700">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sp>
        <p:nvSpPr>
          <p:cNvPr id="104" name="TextBox 103"/>
          <p:cNvSpPr txBox="1"/>
          <p:nvPr/>
        </p:nvSpPr>
        <p:spPr bwMode="gray">
          <a:xfrm>
            <a:off x="904308" y="2071266"/>
            <a:ext cx="1205381" cy="240408"/>
          </a:xfrm>
          <a:prstGeom prst="rect">
            <a:avLst/>
          </a:prstGeom>
          <a:solidFill>
            <a:schemeClr val="bg1"/>
          </a:solidFill>
        </p:spPr>
        <p:txBody>
          <a:bodyPr wrap="square" lIns="0" tIns="0" rIns="0" bIns="0" rtlCol="0" anchor="ctr">
            <a:spAutoFit/>
          </a:bodyPr>
          <a:lstStyle/>
          <a:p>
            <a:pPr algn="ctr">
              <a:spcBef>
                <a:spcPts val="500"/>
              </a:spcBef>
            </a:pPr>
            <a:r>
              <a:rPr lang="en-US" sz="800" i="1" dirty="0"/>
              <a:t>Time and Cost Savings</a:t>
            </a:r>
          </a:p>
        </p:txBody>
      </p:sp>
      <p:grpSp>
        <p:nvGrpSpPr>
          <p:cNvPr id="99" name="Group 98"/>
          <p:cNvGrpSpPr/>
          <p:nvPr/>
        </p:nvGrpSpPr>
        <p:grpSpPr>
          <a:xfrm>
            <a:off x="1325273" y="3216009"/>
            <a:ext cx="120538" cy="120538"/>
            <a:chOff x="5021264" y="1378291"/>
            <a:chExt cx="182880" cy="182880"/>
          </a:xfrm>
        </p:grpSpPr>
        <p:sp>
          <p:nvSpPr>
            <p:cNvPr id="130" name="Oval 129"/>
            <p:cNvSpPr/>
            <p:nvPr/>
          </p:nvSpPr>
          <p:spPr bwMode="gray">
            <a:xfrm>
              <a:off x="5021264" y="1378291"/>
              <a:ext cx="182880" cy="182880"/>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pic>
          <p:nvPicPr>
            <p:cNvPr id="131" name="Picture 2" descr="C:\Users\venite\Desktop\EAB Icons\Money.png"/>
            <p:cNvPicPr>
              <a:picLocks noChangeAspect="1" noChangeArrowheads="1"/>
            </p:cNvPicPr>
            <p:nvPr/>
          </p:nvPicPr>
          <p:blipFill>
            <a:blip r:embed="rId1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076128" y="1402849"/>
              <a:ext cx="73152" cy="133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0" name="Group 99"/>
          <p:cNvGrpSpPr/>
          <p:nvPr/>
        </p:nvGrpSpPr>
        <p:grpSpPr>
          <a:xfrm>
            <a:off x="2611479" y="2625303"/>
            <a:ext cx="120538" cy="120538"/>
            <a:chOff x="5021264" y="1378291"/>
            <a:chExt cx="182880" cy="182880"/>
          </a:xfrm>
        </p:grpSpPr>
        <p:sp>
          <p:nvSpPr>
            <p:cNvPr id="128" name="Oval 127"/>
            <p:cNvSpPr/>
            <p:nvPr/>
          </p:nvSpPr>
          <p:spPr bwMode="gray">
            <a:xfrm>
              <a:off x="5021264" y="1378291"/>
              <a:ext cx="182880" cy="182880"/>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pic>
          <p:nvPicPr>
            <p:cNvPr id="129" name="Picture 2" descr="C:\Users\venite\Desktop\EAB Icons\Money.png"/>
            <p:cNvPicPr>
              <a:picLocks noChangeAspect="1" noChangeArrowheads="1"/>
            </p:cNvPicPr>
            <p:nvPr/>
          </p:nvPicPr>
          <p:blipFill>
            <a:blip r:embed="rId1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076128" y="1402849"/>
              <a:ext cx="73152" cy="133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1" name="Group 100"/>
          <p:cNvGrpSpPr/>
          <p:nvPr/>
        </p:nvGrpSpPr>
        <p:grpSpPr>
          <a:xfrm>
            <a:off x="2461706" y="2625303"/>
            <a:ext cx="120538" cy="120538"/>
            <a:chOff x="5021264" y="1378291"/>
            <a:chExt cx="182880" cy="182880"/>
          </a:xfrm>
        </p:grpSpPr>
        <p:sp>
          <p:nvSpPr>
            <p:cNvPr id="126" name="Oval 125"/>
            <p:cNvSpPr/>
            <p:nvPr/>
          </p:nvSpPr>
          <p:spPr bwMode="gray">
            <a:xfrm>
              <a:off x="5021264" y="1378291"/>
              <a:ext cx="182880" cy="182880"/>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pic>
          <p:nvPicPr>
            <p:cNvPr id="127" name="Picture 2" descr="C:\Users\venite\Desktop\EAB Icons\Money.png"/>
            <p:cNvPicPr>
              <a:picLocks noChangeAspect="1" noChangeArrowheads="1"/>
            </p:cNvPicPr>
            <p:nvPr/>
          </p:nvPicPr>
          <p:blipFill>
            <a:blip r:embed="rId1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076128" y="1402849"/>
              <a:ext cx="73152" cy="133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 name="Group 104"/>
          <p:cNvGrpSpPr/>
          <p:nvPr/>
        </p:nvGrpSpPr>
        <p:grpSpPr>
          <a:xfrm>
            <a:off x="3900527" y="2625303"/>
            <a:ext cx="120538" cy="120538"/>
            <a:chOff x="5021264" y="1378291"/>
            <a:chExt cx="182880" cy="182880"/>
          </a:xfrm>
        </p:grpSpPr>
        <p:sp>
          <p:nvSpPr>
            <p:cNvPr id="124" name="Oval 123"/>
            <p:cNvSpPr/>
            <p:nvPr/>
          </p:nvSpPr>
          <p:spPr bwMode="gray">
            <a:xfrm>
              <a:off x="5021264" y="1378291"/>
              <a:ext cx="182880" cy="182880"/>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pic>
          <p:nvPicPr>
            <p:cNvPr id="125" name="Picture 2" descr="C:\Users\venite\Desktop\EAB Icons\Money.png"/>
            <p:cNvPicPr>
              <a:picLocks noChangeAspect="1" noChangeArrowheads="1"/>
            </p:cNvPicPr>
            <p:nvPr/>
          </p:nvPicPr>
          <p:blipFill>
            <a:blip r:embed="rId1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076128" y="1402849"/>
              <a:ext cx="73152" cy="133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105"/>
          <p:cNvGrpSpPr/>
          <p:nvPr/>
        </p:nvGrpSpPr>
        <p:grpSpPr>
          <a:xfrm>
            <a:off x="3753980" y="2625303"/>
            <a:ext cx="120538" cy="120538"/>
            <a:chOff x="5021264" y="1378291"/>
            <a:chExt cx="182880" cy="182880"/>
          </a:xfrm>
        </p:grpSpPr>
        <p:sp>
          <p:nvSpPr>
            <p:cNvPr id="122" name="Oval 121"/>
            <p:cNvSpPr/>
            <p:nvPr/>
          </p:nvSpPr>
          <p:spPr bwMode="gray">
            <a:xfrm>
              <a:off x="5021264" y="1378291"/>
              <a:ext cx="182880" cy="182880"/>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pic>
          <p:nvPicPr>
            <p:cNvPr id="123" name="Picture 2" descr="C:\Users\venite\Desktop\EAB Icons\Money.png"/>
            <p:cNvPicPr>
              <a:picLocks noChangeAspect="1" noChangeArrowheads="1"/>
            </p:cNvPicPr>
            <p:nvPr/>
          </p:nvPicPr>
          <p:blipFill>
            <a:blip r:embed="rId1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076128" y="1402849"/>
              <a:ext cx="73152" cy="133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7" name="Group 106"/>
          <p:cNvGrpSpPr/>
          <p:nvPr/>
        </p:nvGrpSpPr>
        <p:grpSpPr>
          <a:xfrm>
            <a:off x="2611479" y="3216009"/>
            <a:ext cx="120538" cy="120538"/>
            <a:chOff x="5021264" y="1378291"/>
            <a:chExt cx="182880" cy="182880"/>
          </a:xfrm>
        </p:grpSpPr>
        <p:sp>
          <p:nvSpPr>
            <p:cNvPr id="120" name="Oval 119"/>
            <p:cNvSpPr/>
            <p:nvPr/>
          </p:nvSpPr>
          <p:spPr bwMode="gray">
            <a:xfrm>
              <a:off x="5021264" y="1378291"/>
              <a:ext cx="182880" cy="182880"/>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pic>
          <p:nvPicPr>
            <p:cNvPr id="121" name="Picture 2" descr="C:\Users\venite\Desktop\EAB Icons\Money.png"/>
            <p:cNvPicPr>
              <a:picLocks noChangeAspect="1" noChangeArrowheads="1"/>
            </p:cNvPicPr>
            <p:nvPr/>
          </p:nvPicPr>
          <p:blipFill>
            <a:blip r:embed="rId1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076128" y="1402849"/>
              <a:ext cx="73152" cy="133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8" name="Group 107"/>
          <p:cNvGrpSpPr/>
          <p:nvPr/>
        </p:nvGrpSpPr>
        <p:grpSpPr>
          <a:xfrm>
            <a:off x="3900527" y="3216009"/>
            <a:ext cx="120538" cy="120538"/>
            <a:chOff x="5021264" y="1378291"/>
            <a:chExt cx="182880" cy="182880"/>
          </a:xfrm>
        </p:grpSpPr>
        <p:sp>
          <p:nvSpPr>
            <p:cNvPr id="118" name="Oval 117"/>
            <p:cNvSpPr/>
            <p:nvPr/>
          </p:nvSpPr>
          <p:spPr bwMode="gray">
            <a:xfrm>
              <a:off x="5021264" y="1378291"/>
              <a:ext cx="182880" cy="182880"/>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pic>
          <p:nvPicPr>
            <p:cNvPr id="119" name="Picture 2" descr="C:\Users\venite\Desktop\EAB Icons\Money.png"/>
            <p:cNvPicPr>
              <a:picLocks noChangeAspect="1" noChangeArrowheads="1"/>
            </p:cNvPicPr>
            <p:nvPr/>
          </p:nvPicPr>
          <p:blipFill>
            <a:blip r:embed="rId1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076128" y="1402849"/>
              <a:ext cx="73152" cy="133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9" name="Group 108"/>
          <p:cNvGrpSpPr/>
          <p:nvPr/>
        </p:nvGrpSpPr>
        <p:grpSpPr>
          <a:xfrm>
            <a:off x="3900527" y="2033722"/>
            <a:ext cx="120538" cy="120538"/>
            <a:chOff x="5021264" y="1378291"/>
            <a:chExt cx="182880" cy="182880"/>
          </a:xfrm>
        </p:grpSpPr>
        <p:sp>
          <p:nvSpPr>
            <p:cNvPr id="116" name="Oval 115"/>
            <p:cNvSpPr/>
            <p:nvPr/>
          </p:nvSpPr>
          <p:spPr bwMode="gray">
            <a:xfrm>
              <a:off x="5021264" y="1378291"/>
              <a:ext cx="182880" cy="182880"/>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pic>
          <p:nvPicPr>
            <p:cNvPr id="117" name="Picture 2" descr="C:\Users\venite\Desktop\EAB Icons\Money.png"/>
            <p:cNvPicPr>
              <a:picLocks noChangeAspect="1" noChangeArrowheads="1"/>
            </p:cNvPicPr>
            <p:nvPr/>
          </p:nvPicPr>
          <p:blipFill>
            <a:blip r:embed="rId1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076128" y="1402849"/>
              <a:ext cx="73152" cy="133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0" name="Group 109"/>
          <p:cNvGrpSpPr/>
          <p:nvPr/>
        </p:nvGrpSpPr>
        <p:grpSpPr>
          <a:xfrm>
            <a:off x="3753980" y="2033722"/>
            <a:ext cx="120538" cy="120538"/>
            <a:chOff x="5021264" y="1378291"/>
            <a:chExt cx="182880" cy="182880"/>
          </a:xfrm>
        </p:grpSpPr>
        <p:sp>
          <p:nvSpPr>
            <p:cNvPr id="114" name="Oval 113"/>
            <p:cNvSpPr/>
            <p:nvPr/>
          </p:nvSpPr>
          <p:spPr bwMode="gray">
            <a:xfrm>
              <a:off x="5021264" y="1378291"/>
              <a:ext cx="182880" cy="182880"/>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pic>
          <p:nvPicPr>
            <p:cNvPr id="115" name="Picture 2" descr="C:\Users\venite\Desktop\EAB Icons\Money.png"/>
            <p:cNvPicPr>
              <a:picLocks noChangeAspect="1" noChangeArrowheads="1"/>
            </p:cNvPicPr>
            <p:nvPr/>
          </p:nvPicPr>
          <p:blipFill>
            <a:blip r:embed="rId1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076128" y="1402849"/>
              <a:ext cx="73152" cy="133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p:cNvGrpSpPr/>
          <p:nvPr/>
        </p:nvGrpSpPr>
        <p:grpSpPr>
          <a:xfrm>
            <a:off x="3601383" y="2031795"/>
            <a:ext cx="120538" cy="120538"/>
            <a:chOff x="5021264" y="1378291"/>
            <a:chExt cx="182880" cy="182880"/>
          </a:xfrm>
        </p:grpSpPr>
        <p:sp>
          <p:nvSpPr>
            <p:cNvPr id="112" name="Oval 111"/>
            <p:cNvSpPr/>
            <p:nvPr/>
          </p:nvSpPr>
          <p:spPr bwMode="gray">
            <a:xfrm>
              <a:off x="5021264" y="1378291"/>
              <a:ext cx="182880" cy="182880"/>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800" dirty="0" err="1">
                <a:solidFill>
                  <a:schemeClr val="bg1"/>
                </a:solidFill>
              </a:endParaRPr>
            </a:p>
          </p:txBody>
        </p:sp>
        <p:pic>
          <p:nvPicPr>
            <p:cNvPr id="113" name="Picture 2" descr="C:\Users\venite\Desktop\EAB Icons\Money.png"/>
            <p:cNvPicPr>
              <a:picLocks noChangeAspect="1" noChangeArrowheads="1"/>
            </p:cNvPicPr>
            <p:nvPr/>
          </p:nvPicPr>
          <p:blipFill>
            <a:blip r:embed="rId1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076128" y="1402849"/>
              <a:ext cx="73152" cy="13376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2" name="Straight Arrow Connector 141"/>
          <p:cNvCxnSpPr/>
          <p:nvPr/>
        </p:nvCxnSpPr>
        <p:spPr bwMode="gray">
          <a:xfrm flipH="1">
            <a:off x="4058698" y="2194731"/>
            <a:ext cx="182880" cy="0"/>
          </a:xfrm>
          <a:prstGeom prst="straightConnector1">
            <a:avLst/>
          </a:prstGeom>
          <a:ln w="12700">
            <a:solidFill>
              <a:schemeClr val="accent4"/>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bwMode="gray">
          <a:xfrm flipH="1">
            <a:off x="4058697" y="3385526"/>
            <a:ext cx="182880" cy="0"/>
          </a:xfrm>
          <a:prstGeom prst="straightConnector1">
            <a:avLst/>
          </a:prstGeom>
          <a:ln w="12700">
            <a:solidFill>
              <a:schemeClr val="accent4"/>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bwMode="gray">
          <a:xfrm flipH="1">
            <a:off x="4058698" y="2792339"/>
            <a:ext cx="182880" cy="0"/>
          </a:xfrm>
          <a:prstGeom prst="straightConnector1">
            <a:avLst/>
          </a:prstGeom>
          <a:ln w="12700">
            <a:solidFill>
              <a:schemeClr val="accent4"/>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grpSp>
        <p:nvGrpSpPr>
          <p:cNvPr id="71" name="Group 70"/>
          <p:cNvGrpSpPr>
            <a:grpSpLocks/>
          </p:cNvGrpSpPr>
          <p:nvPr/>
        </p:nvGrpSpPr>
        <p:grpSpPr bwMode="gray">
          <a:xfrm>
            <a:off x="2673218" y="3982523"/>
            <a:ext cx="1054365" cy="429081"/>
            <a:chOff x="2541698" y="2945165"/>
            <a:chExt cx="3098864" cy="1329291"/>
          </a:xfrm>
        </p:grpSpPr>
        <p:sp>
          <p:nvSpPr>
            <p:cNvPr id="72" name="Rounded Rectangle 76"/>
            <p:cNvSpPr/>
            <p:nvPr/>
          </p:nvSpPr>
          <p:spPr bwMode="gray">
            <a:xfrm>
              <a:off x="2960551" y="2969449"/>
              <a:ext cx="813164" cy="1164702"/>
            </a:xfrm>
            <a:custGeom>
              <a:avLst/>
              <a:gdLst>
                <a:gd name="connsiteX0" fmla="*/ 0 w 813163"/>
                <a:gd name="connsiteY0" fmla="*/ 0 h 1164016"/>
                <a:gd name="connsiteX1" fmla="*/ 0 w 813163"/>
                <a:gd name="connsiteY1" fmla="*/ 0 h 1164016"/>
                <a:gd name="connsiteX2" fmla="*/ 813163 w 813163"/>
                <a:gd name="connsiteY2" fmla="*/ 0 h 1164016"/>
                <a:gd name="connsiteX3" fmla="*/ 813163 w 813163"/>
                <a:gd name="connsiteY3" fmla="*/ 0 h 1164016"/>
                <a:gd name="connsiteX4" fmla="*/ 813163 w 813163"/>
                <a:gd name="connsiteY4" fmla="*/ 1164016 h 1164016"/>
                <a:gd name="connsiteX5" fmla="*/ 813163 w 813163"/>
                <a:gd name="connsiteY5" fmla="*/ 1164016 h 1164016"/>
                <a:gd name="connsiteX6" fmla="*/ 0 w 813163"/>
                <a:gd name="connsiteY6" fmla="*/ 1164016 h 1164016"/>
                <a:gd name="connsiteX7" fmla="*/ 0 w 813163"/>
                <a:gd name="connsiteY7" fmla="*/ 1164016 h 1164016"/>
                <a:gd name="connsiteX8" fmla="*/ 0 w 813163"/>
                <a:gd name="connsiteY8" fmla="*/ 0 h 1164016"/>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0 w 813163"/>
                <a:gd name="connsiteY8" fmla="*/ 1164016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246743 w 813163"/>
                <a:gd name="connsiteY8" fmla="*/ 87856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0 w 813163"/>
                <a:gd name="connsiteY8"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99545 w 813163"/>
                <a:gd name="connsiteY8" fmla="*/ 36399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163" h="1164703">
                  <a:moveTo>
                    <a:pt x="0" y="0"/>
                  </a:moveTo>
                  <a:lnTo>
                    <a:pt x="0" y="0"/>
                  </a:lnTo>
                  <a:lnTo>
                    <a:pt x="813163" y="0"/>
                  </a:lnTo>
                  <a:lnTo>
                    <a:pt x="813163" y="0"/>
                  </a:lnTo>
                  <a:lnTo>
                    <a:pt x="813163" y="1164016"/>
                  </a:lnTo>
                  <a:lnTo>
                    <a:pt x="813163" y="1164016"/>
                  </a:lnTo>
                  <a:lnTo>
                    <a:pt x="501107" y="1164703"/>
                  </a:lnTo>
                  <a:lnTo>
                    <a:pt x="246743" y="878569"/>
                  </a:lnTo>
                  <a:cubicBezTo>
                    <a:pt x="308147" y="711077"/>
                    <a:pt x="471151" y="809681"/>
                    <a:pt x="430955" y="376094"/>
                  </a:cubicBezTo>
                  <a:cubicBezTo>
                    <a:pt x="321170" y="74138"/>
                    <a:pt x="143652" y="125365"/>
                    <a:pt x="0" y="0"/>
                  </a:cubicBez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3" name="Rounded Rectangle 72">
              <a:hlinkClick r:id="rId19"/>
            </p:cNvPr>
            <p:cNvSpPr/>
            <p:nvPr/>
          </p:nvSpPr>
          <p:spPr bwMode="gray">
            <a:xfrm>
              <a:off x="3400856" y="2969447"/>
              <a:ext cx="2239706" cy="1164704"/>
            </a:xfrm>
            <a:prstGeom prst="roundRect">
              <a:avLst>
                <a:gd name="adj" fmla="val 1906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spcBef>
                  <a:spcPts val="500"/>
                </a:spcBef>
              </a:pPr>
              <a:r>
                <a:rPr lang="en-US" sz="700" b="1" dirty="0">
                  <a:solidFill>
                    <a:schemeClr val="tx1"/>
                  </a:solidFill>
                </a:rPr>
                <a:t>Learn more</a:t>
              </a:r>
              <a:endParaRPr lang="en-US" sz="700" dirty="0">
                <a:solidFill>
                  <a:schemeClr val="tx1"/>
                </a:solidFill>
              </a:endParaRPr>
            </a:p>
          </p:txBody>
        </p:sp>
        <p:grpSp>
          <p:nvGrpSpPr>
            <p:cNvPr id="74" name="Group 73"/>
            <p:cNvGrpSpPr/>
            <p:nvPr/>
          </p:nvGrpSpPr>
          <p:grpSpPr bwMode="gray">
            <a:xfrm>
              <a:off x="2541698" y="2945165"/>
              <a:ext cx="1005950" cy="1329291"/>
              <a:chOff x="2432083" y="2557025"/>
              <a:chExt cx="767195" cy="1013794"/>
            </a:xfrm>
          </p:grpSpPr>
          <p:sp>
            <p:nvSpPr>
              <p:cNvPr id="75" name="Isosceles Triangle 68"/>
              <p:cNvSpPr/>
              <p:nvPr/>
            </p:nvSpPr>
            <p:spPr bwMode="gray">
              <a:xfrm rot="9000000">
                <a:off x="2432083" y="2557025"/>
                <a:ext cx="767195" cy="1013794"/>
              </a:xfrm>
              <a:custGeom>
                <a:avLst/>
                <a:gdLst/>
                <a:ahLst/>
                <a:cxnLst/>
                <a:rect l="l" t="t" r="r" b="b"/>
                <a:pathLst>
                  <a:path w="1873257" h="2475376">
                    <a:moveTo>
                      <a:pt x="468473" y="2349735"/>
                    </a:moveTo>
                    <a:cubicBezTo>
                      <a:pt x="20488" y="2091091"/>
                      <a:pt x="-133004" y="1518253"/>
                      <a:pt x="125641" y="1070267"/>
                    </a:cubicBezTo>
                    <a:cubicBezTo>
                      <a:pt x="264533" y="829698"/>
                      <a:pt x="494028" y="674054"/>
                      <a:pt x="746144" y="623768"/>
                    </a:cubicBezTo>
                    <a:cubicBezTo>
                      <a:pt x="746199" y="415845"/>
                      <a:pt x="746254" y="207923"/>
                      <a:pt x="746309" y="0"/>
                    </a:cubicBezTo>
                    <a:lnTo>
                      <a:pt x="991600" y="607293"/>
                    </a:lnTo>
                    <a:cubicBezTo>
                      <a:pt x="991742" y="607274"/>
                      <a:pt x="991883" y="607284"/>
                      <a:pt x="992024" y="607294"/>
                    </a:cubicBezTo>
                    <a:lnTo>
                      <a:pt x="992026" y="608348"/>
                    </a:lnTo>
                    <a:lnTo>
                      <a:pt x="992838" y="610359"/>
                    </a:lnTo>
                    <a:lnTo>
                      <a:pt x="992030" y="610485"/>
                    </a:lnTo>
                    <a:lnTo>
                      <a:pt x="992417" y="805507"/>
                    </a:lnTo>
                    <a:cubicBezTo>
                      <a:pt x="718841" y="782347"/>
                      <a:pt x="444463" y="916113"/>
                      <a:pt x="298007" y="1169782"/>
                    </a:cubicBezTo>
                    <a:cubicBezTo>
                      <a:pt x="94323" y="1522573"/>
                      <a:pt x="215198" y="1973685"/>
                      <a:pt x="567989" y="2177370"/>
                    </a:cubicBezTo>
                    <a:cubicBezTo>
                      <a:pt x="920780" y="2381054"/>
                      <a:pt x="1371892" y="2260178"/>
                      <a:pt x="1575576" y="1907387"/>
                    </a:cubicBezTo>
                    <a:cubicBezTo>
                      <a:pt x="1722033" y="1653718"/>
                      <a:pt x="1700688" y="1349217"/>
                      <a:pt x="1543843" y="1123873"/>
                    </a:cubicBezTo>
                    <a:lnTo>
                      <a:pt x="1715698" y="1025107"/>
                    </a:lnTo>
                    <a:cubicBezTo>
                      <a:pt x="1907567" y="1309539"/>
                      <a:pt x="1931167" y="1689548"/>
                      <a:pt x="1747942" y="2006903"/>
                    </a:cubicBezTo>
                    <a:cubicBezTo>
                      <a:pt x="1489297" y="2454889"/>
                      <a:pt x="916459" y="2608380"/>
                      <a:pt x="468473" y="2349735"/>
                    </a:cubicBezTo>
                    <a:close/>
                  </a:path>
                </a:pathLst>
              </a:cu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6" name="Picture 75"/>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gray">
              <a:xfrm>
                <a:off x="2610224" y="2771014"/>
                <a:ext cx="282599" cy="510723"/>
              </a:xfrm>
              <a:prstGeom prst="rect">
                <a:avLst/>
              </a:prstGeom>
              <a:ln>
                <a:noFill/>
              </a:ln>
            </p:spPr>
          </p:pic>
        </p:grpSp>
      </p:grpSp>
      <p:sp>
        <p:nvSpPr>
          <p:cNvPr id="7" name="Text Placeholder 6"/>
          <p:cNvSpPr>
            <a:spLocks noGrp="1"/>
          </p:cNvSpPr>
          <p:nvPr>
            <p:ph type="body" sz="quarter" idx="13"/>
          </p:nvPr>
        </p:nvSpPr>
        <p:spPr>
          <a:xfrm>
            <a:off x="5148608" y="4672977"/>
            <a:ext cx="1252192" cy="127623"/>
          </a:xfrm>
        </p:spPr>
        <p:txBody>
          <a:bodyPr/>
          <a:lstStyle/>
          <a:p>
            <a:r>
              <a:rPr lang="en-US" dirty="0"/>
              <a:t>Source: EAB interviews and analysis</a:t>
            </a:r>
          </a:p>
        </p:txBody>
      </p:sp>
      <p:pic>
        <p:nvPicPr>
          <p:cNvPr id="1026" name="Picture 2" descr="C:\Users\venite\Desktop\EAB Icons\Powerpoint_slide_Presentation.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5998" y="3968463"/>
            <a:ext cx="568784" cy="457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bwMode="gray">
          <a:xfrm>
            <a:off x="1049786" y="4002138"/>
            <a:ext cx="1512323" cy="389850"/>
          </a:xfrm>
          <a:prstGeom prst="rect">
            <a:avLst/>
          </a:prstGeom>
          <a:noFill/>
        </p:spPr>
        <p:txBody>
          <a:bodyPr wrap="square" lIns="0" tIns="0" rIns="0" bIns="0" rtlCol="0">
            <a:spAutoFit/>
          </a:bodyPr>
          <a:lstStyle/>
          <a:p>
            <a:pPr>
              <a:spcBef>
                <a:spcPts val="200"/>
              </a:spcBef>
            </a:pPr>
            <a:r>
              <a:rPr lang="en-US" sz="800" b="1" dirty="0"/>
              <a:t>PHM White Paper</a:t>
            </a:r>
          </a:p>
          <a:p>
            <a:pPr marL="171450" indent="-171450">
              <a:spcBef>
                <a:spcPts val="200"/>
              </a:spcBef>
              <a:buFont typeface="Arial" charset="0"/>
              <a:buChar char="•"/>
            </a:pPr>
            <a:r>
              <a:rPr lang="en-US" sz="700" dirty="0"/>
              <a:t>Understand the theory</a:t>
            </a:r>
          </a:p>
          <a:p>
            <a:pPr marL="171450" indent="-171450">
              <a:spcBef>
                <a:spcPts val="200"/>
              </a:spcBef>
              <a:buFont typeface="Arial" charset="0"/>
              <a:buChar char="•"/>
            </a:pPr>
            <a:r>
              <a:rPr lang="en-US" sz="700" dirty="0"/>
              <a:t>Make the case to peers</a:t>
            </a:r>
          </a:p>
        </p:txBody>
      </p:sp>
      <p:cxnSp>
        <p:nvCxnSpPr>
          <p:cNvPr id="10" name="Straight Connector 9"/>
          <p:cNvCxnSpPr/>
          <p:nvPr/>
        </p:nvCxnSpPr>
        <p:spPr bwMode="gray">
          <a:xfrm>
            <a:off x="274320" y="3837112"/>
            <a:ext cx="5852160" cy="0"/>
          </a:xfrm>
          <a:prstGeom prst="line">
            <a:avLst/>
          </a:prstGeom>
          <a:ln w="12700">
            <a:solidFill>
              <a:schemeClr val="accent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bwMode="gray">
          <a:xfrm>
            <a:off x="4739580" y="4002138"/>
            <a:ext cx="1512323" cy="389850"/>
          </a:xfrm>
          <a:prstGeom prst="rect">
            <a:avLst/>
          </a:prstGeom>
          <a:noFill/>
        </p:spPr>
        <p:txBody>
          <a:bodyPr wrap="square" lIns="0" tIns="0" rIns="0" bIns="0" rtlCol="0">
            <a:spAutoFit/>
          </a:bodyPr>
          <a:lstStyle/>
          <a:p>
            <a:pPr>
              <a:spcBef>
                <a:spcPts val="200"/>
              </a:spcBef>
            </a:pPr>
            <a:r>
              <a:rPr lang="en-US" sz="800" b="1" dirty="0"/>
              <a:t>PHM Diagnostic</a:t>
            </a:r>
          </a:p>
          <a:p>
            <a:pPr marL="171450" indent="-171450">
              <a:spcBef>
                <a:spcPts val="200"/>
              </a:spcBef>
              <a:buFont typeface="Arial" charset="0"/>
              <a:buChar char="•"/>
            </a:pPr>
            <a:r>
              <a:rPr lang="en-US" sz="700" dirty="0"/>
              <a:t>Assess your readiness</a:t>
            </a:r>
          </a:p>
          <a:p>
            <a:pPr marL="171450" indent="-171450">
              <a:spcBef>
                <a:spcPts val="200"/>
              </a:spcBef>
              <a:buFont typeface="Arial" charset="0"/>
              <a:buChar char="•"/>
            </a:pPr>
            <a:r>
              <a:rPr lang="en-US" sz="700" dirty="0"/>
              <a:t>Decide where to start</a:t>
            </a:r>
          </a:p>
        </p:txBody>
      </p:sp>
      <p:pic>
        <p:nvPicPr>
          <p:cNvPr id="1027" name="Picture 3" descr="C:\Users\venite\Desktop\EAB Icons\Scorecard_check.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98932" y="3968463"/>
            <a:ext cx="5256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207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91763" y="1627596"/>
            <a:ext cx="2141227" cy="1264046"/>
            <a:chOff x="591763" y="1627596"/>
            <a:chExt cx="2141227" cy="1264046"/>
          </a:xfrm>
        </p:grpSpPr>
        <p:pic>
          <p:nvPicPr>
            <p:cNvPr id="9" name="Picture 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1763" y="1627596"/>
              <a:ext cx="365760" cy="235306"/>
            </a:xfrm>
            <a:prstGeom prst="rect">
              <a:avLst/>
            </a:prstGeom>
          </p:spPr>
        </p:pic>
        <p:pic>
          <p:nvPicPr>
            <p:cNvPr id="20" name="Picture 1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79497" y="1627596"/>
              <a:ext cx="365760" cy="235306"/>
            </a:xfrm>
            <a:prstGeom prst="rect">
              <a:avLst/>
            </a:prstGeom>
          </p:spPr>
        </p:pic>
        <p:pic>
          <p:nvPicPr>
            <p:cNvPr id="21" name="Picture 2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5630" y="1627596"/>
              <a:ext cx="365760" cy="235306"/>
            </a:xfrm>
            <a:prstGeom prst="rect">
              <a:avLst/>
            </a:prstGeom>
          </p:spPr>
        </p:pic>
        <p:pic>
          <p:nvPicPr>
            <p:cNvPr id="24" name="Picture 2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67229" y="1627596"/>
              <a:ext cx="365760" cy="235306"/>
            </a:xfrm>
            <a:prstGeom prst="rect">
              <a:avLst/>
            </a:prstGeom>
          </p:spPr>
        </p:pic>
        <p:pic>
          <p:nvPicPr>
            <p:cNvPr id="41" name="Picture 4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23364" y="1627596"/>
              <a:ext cx="365760" cy="235306"/>
            </a:xfrm>
            <a:prstGeom prst="rect">
              <a:avLst/>
            </a:prstGeom>
          </p:spPr>
        </p:pic>
        <p:pic>
          <p:nvPicPr>
            <p:cNvPr id="88" name="Picture 8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1763" y="1970509"/>
              <a:ext cx="365760" cy="235306"/>
            </a:xfrm>
            <a:prstGeom prst="rect">
              <a:avLst/>
            </a:prstGeom>
          </p:spPr>
        </p:pic>
        <p:pic>
          <p:nvPicPr>
            <p:cNvPr id="89" name="Picture 8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79497" y="1970509"/>
              <a:ext cx="365760" cy="235306"/>
            </a:xfrm>
            <a:prstGeom prst="rect">
              <a:avLst/>
            </a:prstGeom>
          </p:spPr>
        </p:pic>
        <p:pic>
          <p:nvPicPr>
            <p:cNvPr id="90" name="Picture 8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5630" y="1970509"/>
              <a:ext cx="365760" cy="235306"/>
            </a:xfrm>
            <a:prstGeom prst="rect">
              <a:avLst/>
            </a:prstGeom>
          </p:spPr>
        </p:pic>
        <p:pic>
          <p:nvPicPr>
            <p:cNvPr id="91" name="Picture 9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67229" y="1970509"/>
              <a:ext cx="365760" cy="235306"/>
            </a:xfrm>
            <a:prstGeom prst="rect">
              <a:avLst/>
            </a:prstGeom>
          </p:spPr>
        </p:pic>
        <p:pic>
          <p:nvPicPr>
            <p:cNvPr id="92" name="Picture 9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23364" y="1970509"/>
              <a:ext cx="365760" cy="235306"/>
            </a:xfrm>
            <a:prstGeom prst="rect">
              <a:avLst/>
            </a:prstGeom>
          </p:spPr>
        </p:pic>
        <p:pic>
          <p:nvPicPr>
            <p:cNvPr id="93" name="Picture 9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1764" y="2313422"/>
              <a:ext cx="365760" cy="235306"/>
            </a:xfrm>
            <a:prstGeom prst="rect">
              <a:avLst/>
            </a:prstGeom>
          </p:spPr>
        </p:pic>
        <p:pic>
          <p:nvPicPr>
            <p:cNvPr id="94" name="Picture 9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79498" y="2313422"/>
              <a:ext cx="365760" cy="235306"/>
            </a:xfrm>
            <a:prstGeom prst="rect">
              <a:avLst/>
            </a:prstGeom>
          </p:spPr>
        </p:pic>
        <p:pic>
          <p:nvPicPr>
            <p:cNvPr id="95" name="Picture 9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5631" y="2313422"/>
              <a:ext cx="365760" cy="235306"/>
            </a:xfrm>
            <a:prstGeom prst="rect">
              <a:avLst/>
            </a:prstGeom>
          </p:spPr>
        </p:pic>
        <p:pic>
          <p:nvPicPr>
            <p:cNvPr id="96" name="Picture 9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67230" y="2313422"/>
              <a:ext cx="365760" cy="235306"/>
            </a:xfrm>
            <a:prstGeom prst="rect">
              <a:avLst/>
            </a:prstGeom>
          </p:spPr>
        </p:pic>
        <p:pic>
          <p:nvPicPr>
            <p:cNvPr id="97" name="Picture 9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23365" y="2313422"/>
              <a:ext cx="365760" cy="235306"/>
            </a:xfrm>
            <a:prstGeom prst="rect">
              <a:avLst/>
            </a:prstGeom>
          </p:spPr>
        </p:pic>
        <p:pic>
          <p:nvPicPr>
            <p:cNvPr id="98" name="Picture 9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1763" y="2656336"/>
              <a:ext cx="365760" cy="235306"/>
            </a:xfrm>
            <a:prstGeom prst="rect">
              <a:avLst/>
            </a:prstGeom>
          </p:spPr>
        </p:pic>
        <p:pic>
          <p:nvPicPr>
            <p:cNvPr id="99" name="Picture 9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79497" y="2656336"/>
              <a:ext cx="365760" cy="235306"/>
            </a:xfrm>
            <a:prstGeom prst="rect">
              <a:avLst/>
            </a:prstGeom>
          </p:spPr>
        </p:pic>
        <p:pic>
          <p:nvPicPr>
            <p:cNvPr id="100" name="Picture 9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5630" y="2656336"/>
              <a:ext cx="365760" cy="235306"/>
            </a:xfrm>
            <a:prstGeom prst="rect">
              <a:avLst/>
            </a:prstGeom>
          </p:spPr>
        </p:pic>
        <p:pic>
          <p:nvPicPr>
            <p:cNvPr id="101" name="Picture 10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67229" y="2656336"/>
              <a:ext cx="365760" cy="235306"/>
            </a:xfrm>
            <a:prstGeom prst="rect">
              <a:avLst/>
            </a:prstGeom>
          </p:spPr>
        </p:pic>
        <p:pic>
          <p:nvPicPr>
            <p:cNvPr id="102" name="Picture 10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23364" y="2656336"/>
              <a:ext cx="365760" cy="235306"/>
            </a:xfrm>
            <a:prstGeom prst="rect">
              <a:avLst/>
            </a:prstGeom>
          </p:spPr>
        </p:pic>
      </p:grpSp>
      <p:grpSp>
        <p:nvGrpSpPr>
          <p:cNvPr id="140" name="Group 139"/>
          <p:cNvGrpSpPr/>
          <p:nvPr/>
        </p:nvGrpSpPr>
        <p:grpSpPr>
          <a:xfrm>
            <a:off x="591763" y="1627596"/>
            <a:ext cx="2141227" cy="1264046"/>
            <a:chOff x="591763" y="1627596"/>
            <a:chExt cx="2141227" cy="1264046"/>
          </a:xfrm>
        </p:grpSpPr>
        <p:pic>
          <p:nvPicPr>
            <p:cNvPr id="141" name="Picture 140"/>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91763" y="1627596"/>
              <a:ext cx="365760" cy="235306"/>
            </a:xfrm>
            <a:prstGeom prst="rect">
              <a:avLst/>
            </a:prstGeom>
          </p:spPr>
        </p:pic>
        <p:pic>
          <p:nvPicPr>
            <p:cNvPr id="142" name="Picture 14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79497" y="1627596"/>
              <a:ext cx="365760" cy="235306"/>
            </a:xfrm>
            <a:prstGeom prst="rect">
              <a:avLst/>
            </a:prstGeom>
          </p:spPr>
        </p:pic>
        <p:pic>
          <p:nvPicPr>
            <p:cNvPr id="143" name="Picture 14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5630" y="1627596"/>
              <a:ext cx="365760" cy="235306"/>
            </a:xfrm>
            <a:prstGeom prst="rect">
              <a:avLst/>
            </a:prstGeom>
          </p:spPr>
        </p:pic>
        <p:pic>
          <p:nvPicPr>
            <p:cNvPr id="144" name="Picture 14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67229" y="1627596"/>
              <a:ext cx="365760" cy="235306"/>
            </a:xfrm>
            <a:prstGeom prst="rect">
              <a:avLst/>
            </a:prstGeom>
          </p:spPr>
        </p:pic>
        <p:pic>
          <p:nvPicPr>
            <p:cNvPr id="145" name="Picture 14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23364" y="1627596"/>
              <a:ext cx="365760" cy="235306"/>
            </a:xfrm>
            <a:prstGeom prst="rect">
              <a:avLst/>
            </a:prstGeom>
          </p:spPr>
        </p:pic>
        <p:pic>
          <p:nvPicPr>
            <p:cNvPr id="146" name="Picture 145"/>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91763" y="1970509"/>
              <a:ext cx="365760" cy="235306"/>
            </a:xfrm>
            <a:prstGeom prst="rect">
              <a:avLst/>
            </a:prstGeom>
          </p:spPr>
        </p:pic>
        <p:pic>
          <p:nvPicPr>
            <p:cNvPr id="147" name="Picture 14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79497" y="1970509"/>
              <a:ext cx="365760" cy="235306"/>
            </a:xfrm>
            <a:prstGeom prst="rect">
              <a:avLst/>
            </a:prstGeom>
          </p:spPr>
        </p:pic>
        <p:pic>
          <p:nvPicPr>
            <p:cNvPr id="148" name="Picture 147"/>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5630" y="1970509"/>
              <a:ext cx="365760" cy="235306"/>
            </a:xfrm>
            <a:prstGeom prst="rect">
              <a:avLst/>
            </a:prstGeom>
          </p:spPr>
        </p:pic>
        <p:pic>
          <p:nvPicPr>
            <p:cNvPr id="149" name="Picture 14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67229" y="1970509"/>
              <a:ext cx="365760" cy="235306"/>
            </a:xfrm>
            <a:prstGeom prst="rect">
              <a:avLst/>
            </a:prstGeom>
          </p:spPr>
        </p:pic>
        <p:pic>
          <p:nvPicPr>
            <p:cNvPr id="150" name="Picture 14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23364" y="1970509"/>
              <a:ext cx="365760" cy="235306"/>
            </a:xfrm>
            <a:prstGeom prst="rect">
              <a:avLst/>
            </a:prstGeom>
          </p:spPr>
        </p:pic>
        <p:pic>
          <p:nvPicPr>
            <p:cNvPr id="151" name="Picture 150"/>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91764" y="2313422"/>
              <a:ext cx="365760" cy="235306"/>
            </a:xfrm>
            <a:prstGeom prst="rect">
              <a:avLst/>
            </a:prstGeom>
          </p:spPr>
        </p:pic>
        <p:pic>
          <p:nvPicPr>
            <p:cNvPr id="152" name="Picture 15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79498" y="2313422"/>
              <a:ext cx="365760" cy="235306"/>
            </a:xfrm>
            <a:prstGeom prst="rect">
              <a:avLst/>
            </a:prstGeom>
          </p:spPr>
        </p:pic>
        <p:pic>
          <p:nvPicPr>
            <p:cNvPr id="153" name="Picture 152"/>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5631" y="2313422"/>
              <a:ext cx="365760" cy="235306"/>
            </a:xfrm>
            <a:prstGeom prst="rect">
              <a:avLst/>
            </a:prstGeom>
          </p:spPr>
        </p:pic>
        <p:pic>
          <p:nvPicPr>
            <p:cNvPr id="154" name="Picture 15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67230" y="2313422"/>
              <a:ext cx="365760" cy="235306"/>
            </a:xfrm>
            <a:prstGeom prst="rect">
              <a:avLst/>
            </a:prstGeom>
          </p:spPr>
        </p:pic>
        <p:pic>
          <p:nvPicPr>
            <p:cNvPr id="155" name="Picture 15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23365" y="2313422"/>
              <a:ext cx="365760" cy="235306"/>
            </a:xfrm>
            <a:prstGeom prst="rect">
              <a:avLst/>
            </a:prstGeom>
          </p:spPr>
        </p:pic>
        <p:pic>
          <p:nvPicPr>
            <p:cNvPr id="156" name="Picture 155"/>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91763" y="2656336"/>
              <a:ext cx="365760" cy="235306"/>
            </a:xfrm>
            <a:prstGeom prst="rect">
              <a:avLst/>
            </a:prstGeom>
          </p:spPr>
        </p:pic>
        <p:pic>
          <p:nvPicPr>
            <p:cNvPr id="157" name="Picture 15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79497" y="2656336"/>
              <a:ext cx="365760" cy="235306"/>
            </a:xfrm>
            <a:prstGeom prst="rect">
              <a:avLst/>
            </a:prstGeom>
          </p:spPr>
        </p:pic>
        <p:pic>
          <p:nvPicPr>
            <p:cNvPr id="158" name="Picture 157"/>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5630" y="2656336"/>
              <a:ext cx="365760" cy="235306"/>
            </a:xfrm>
            <a:prstGeom prst="rect">
              <a:avLst/>
            </a:prstGeom>
          </p:spPr>
        </p:pic>
        <p:pic>
          <p:nvPicPr>
            <p:cNvPr id="159" name="Picture 15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67229" y="2656336"/>
              <a:ext cx="365760" cy="235306"/>
            </a:xfrm>
            <a:prstGeom prst="rect">
              <a:avLst/>
            </a:prstGeom>
          </p:spPr>
        </p:pic>
        <p:pic>
          <p:nvPicPr>
            <p:cNvPr id="160" name="Picture 15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23364" y="2656336"/>
              <a:ext cx="365760" cy="235306"/>
            </a:xfrm>
            <a:prstGeom prst="rect">
              <a:avLst/>
            </a:prstGeom>
          </p:spPr>
        </p:pic>
      </p:grpSp>
      <p:grpSp>
        <p:nvGrpSpPr>
          <p:cNvPr id="10" name="Group 9"/>
          <p:cNvGrpSpPr/>
          <p:nvPr/>
        </p:nvGrpSpPr>
        <p:grpSpPr>
          <a:xfrm>
            <a:off x="3657486" y="1638569"/>
            <a:ext cx="2107304" cy="1303060"/>
            <a:chOff x="3657486" y="1638569"/>
            <a:chExt cx="2107304" cy="1303060"/>
          </a:xfrm>
        </p:grpSpPr>
        <p:pic>
          <p:nvPicPr>
            <p:cNvPr id="11" name="Picture 1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57486" y="1638569"/>
              <a:ext cx="331838" cy="274320"/>
            </a:xfrm>
            <a:prstGeom prst="rect">
              <a:avLst/>
            </a:prstGeom>
          </p:spPr>
        </p:pic>
        <p:pic>
          <p:nvPicPr>
            <p:cNvPr id="64" name="Picture 6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05162" y="1638569"/>
              <a:ext cx="331838" cy="274320"/>
            </a:xfrm>
            <a:prstGeom prst="rect">
              <a:avLst/>
            </a:prstGeom>
          </p:spPr>
        </p:pic>
        <p:pic>
          <p:nvPicPr>
            <p:cNvPr id="65" name="Picture 6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47758" y="1638569"/>
              <a:ext cx="331838" cy="274320"/>
            </a:xfrm>
            <a:prstGeom prst="rect">
              <a:avLst/>
            </a:prstGeom>
          </p:spPr>
        </p:pic>
        <p:pic>
          <p:nvPicPr>
            <p:cNvPr id="66" name="Picture 6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90354" y="1638569"/>
              <a:ext cx="331838" cy="274320"/>
            </a:xfrm>
            <a:prstGeom prst="rect">
              <a:avLst/>
            </a:prstGeom>
          </p:spPr>
        </p:pic>
        <p:pic>
          <p:nvPicPr>
            <p:cNvPr id="67" name="Picture 6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2952" y="1638569"/>
              <a:ext cx="331838" cy="274320"/>
            </a:xfrm>
            <a:prstGeom prst="rect">
              <a:avLst/>
            </a:prstGeom>
          </p:spPr>
        </p:pic>
        <p:pic>
          <p:nvPicPr>
            <p:cNvPr id="68" name="Picture 6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57486" y="1978684"/>
              <a:ext cx="331838" cy="274320"/>
            </a:xfrm>
            <a:prstGeom prst="rect">
              <a:avLst/>
            </a:prstGeom>
          </p:spPr>
        </p:pic>
        <p:pic>
          <p:nvPicPr>
            <p:cNvPr id="69" name="Picture 68"/>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05162" y="1982882"/>
              <a:ext cx="331838" cy="274320"/>
            </a:xfrm>
            <a:prstGeom prst="rect">
              <a:avLst/>
            </a:prstGeom>
          </p:spPr>
        </p:pic>
        <p:pic>
          <p:nvPicPr>
            <p:cNvPr id="70" name="Picture 69"/>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47758" y="1982882"/>
              <a:ext cx="331838" cy="274320"/>
            </a:xfrm>
            <a:prstGeom prst="rect">
              <a:avLst/>
            </a:prstGeom>
          </p:spPr>
        </p:pic>
        <p:pic>
          <p:nvPicPr>
            <p:cNvPr id="71" name="Picture 7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90354" y="1982882"/>
              <a:ext cx="331838" cy="274320"/>
            </a:xfrm>
            <a:prstGeom prst="rect">
              <a:avLst/>
            </a:prstGeom>
          </p:spPr>
        </p:pic>
        <p:pic>
          <p:nvPicPr>
            <p:cNvPr id="72" name="Picture 7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2952" y="1978684"/>
              <a:ext cx="331838" cy="274320"/>
            </a:xfrm>
            <a:prstGeom prst="rect">
              <a:avLst/>
            </a:prstGeom>
          </p:spPr>
        </p:pic>
        <p:pic>
          <p:nvPicPr>
            <p:cNvPr id="73" name="Picture 7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57486" y="2320898"/>
              <a:ext cx="331838" cy="274320"/>
            </a:xfrm>
            <a:prstGeom prst="rect">
              <a:avLst/>
            </a:prstGeom>
          </p:spPr>
        </p:pic>
        <p:pic>
          <p:nvPicPr>
            <p:cNvPr id="74" name="Picture 7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05162" y="2325096"/>
              <a:ext cx="331838" cy="274320"/>
            </a:xfrm>
            <a:prstGeom prst="rect">
              <a:avLst/>
            </a:prstGeom>
          </p:spPr>
        </p:pic>
        <p:pic>
          <p:nvPicPr>
            <p:cNvPr id="75" name="Picture 7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47758" y="2325096"/>
              <a:ext cx="331838" cy="274320"/>
            </a:xfrm>
            <a:prstGeom prst="rect">
              <a:avLst/>
            </a:prstGeom>
          </p:spPr>
        </p:pic>
        <p:pic>
          <p:nvPicPr>
            <p:cNvPr id="76" name="Picture 7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90354" y="2325096"/>
              <a:ext cx="331838" cy="274320"/>
            </a:xfrm>
            <a:prstGeom prst="rect">
              <a:avLst/>
            </a:prstGeom>
          </p:spPr>
        </p:pic>
        <p:pic>
          <p:nvPicPr>
            <p:cNvPr id="77" name="Picture 7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2952" y="2320898"/>
              <a:ext cx="331838" cy="274320"/>
            </a:xfrm>
            <a:prstGeom prst="rect">
              <a:avLst/>
            </a:prstGeom>
          </p:spPr>
        </p:pic>
        <p:pic>
          <p:nvPicPr>
            <p:cNvPr id="78" name="Picture 7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57486" y="2667309"/>
              <a:ext cx="331838" cy="274320"/>
            </a:xfrm>
            <a:prstGeom prst="rect">
              <a:avLst/>
            </a:prstGeom>
          </p:spPr>
        </p:pic>
        <p:pic>
          <p:nvPicPr>
            <p:cNvPr id="79" name="Picture 78"/>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05162" y="2667309"/>
              <a:ext cx="331838" cy="274320"/>
            </a:xfrm>
            <a:prstGeom prst="rect">
              <a:avLst/>
            </a:prstGeom>
          </p:spPr>
        </p:pic>
        <p:pic>
          <p:nvPicPr>
            <p:cNvPr id="80" name="Picture 79"/>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47758" y="2667309"/>
              <a:ext cx="331838" cy="274320"/>
            </a:xfrm>
            <a:prstGeom prst="rect">
              <a:avLst/>
            </a:prstGeom>
          </p:spPr>
        </p:pic>
        <p:pic>
          <p:nvPicPr>
            <p:cNvPr id="81" name="Picture 8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90355" y="2667309"/>
              <a:ext cx="331838" cy="274320"/>
            </a:xfrm>
            <a:prstGeom prst="rect">
              <a:avLst/>
            </a:prstGeom>
          </p:spPr>
        </p:pic>
        <p:pic>
          <p:nvPicPr>
            <p:cNvPr id="82" name="Picture 8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2952" y="2667309"/>
              <a:ext cx="331838" cy="274320"/>
            </a:xfrm>
            <a:prstGeom prst="rect">
              <a:avLst/>
            </a:prstGeom>
          </p:spPr>
        </p:pic>
      </p:grpSp>
      <p:grpSp>
        <p:nvGrpSpPr>
          <p:cNvPr id="119" name="Group 118"/>
          <p:cNvGrpSpPr/>
          <p:nvPr/>
        </p:nvGrpSpPr>
        <p:grpSpPr>
          <a:xfrm>
            <a:off x="3657486" y="1638569"/>
            <a:ext cx="2107304" cy="1303060"/>
            <a:chOff x="3657486" y="1638569"/>
            <a:chExt cx="2107304" cy="1303060"/>
          </a:xfrm>
        </p:grpSpPr>
        <p:pic>
          <p:nvPicPr>
            <p:cNvPr id="120" name="Picture 119"/>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657486" y="1638569"/>
              <a:ext cx="331838" cy="274320"/>
            </a:xfrm>
            <a:prstGeom prst="rect">
              <a:avLst/>
            </a:prstGeom>
          </p:spPr>
        </p:pic>
        <p:pic>
          <p:nvPicPr>
            <p:cNvPr id="121" name="Picture 120"/>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105162" y="1638569"/>
              <a:ext cx="331838" cy="274320"/>
            </a:xfrm>
            <a:prstGeom prst="rect">
              <a:avLst/>
            </a:prstGeom>
          </p:spPr>
        </p:pic>
        <p:pic>
          <p:nvPicPr>
            <p:cNvPr id="122" name="Picture 12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47758" y="1638569"/>
              <a:ext cx="331838" cy="274320"/>
            </a:xfrm>
            <a:prstGeom prst="rect">
              <a:avLst/>
            </a:prstGeom>
          </p:spPr>
        </p:pic>
        <p:pic>
          <p:nvPicPr>
            <p:cNvPr id="123" name="Picture 12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90354" y="1638569"/>
              <a:ext cx="331838" cy="274320"/>
            </a:xfrm>
            <a:prstGeom prst="rect">
              <a:avLst/>
            </a:prstGeom>
          </p:spPr>
        </p:pic>
        <p:pic>
          <p:nvPicPr>
            <p:cNvPr id="124" name="Picture 12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2952" y="1638569"/>
              <a:ext cx="331838" cy="274320"/>
            </a:xfrm>
            <a:prstGeom prst="rect">
              <a:avLst/>
            </a:prstGeom>
          </p:spPr>
        </p:pic>
        <p:pic>
          <p:nvPicPr>
            <p:cNvPr id="125" name="Picture 124"/>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657486" y="1978684"/>
              <a:ext cx="331838" cy="274320"/>
            </a:xfrm>
            <a:prstGeom prst="rect">
              <a:avLst/>
            </a:prstGeom>
          </p:spPr>
        </p:pic>
        <p:pic>
          <p:nvPicPr>
            <p:cNvPr id="126" name="Picture 125"/>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105162" y="1982882"/>
              <a:ext cx="331838" cy="274320"/>
            </a:xfrm>
            <a:prstGeom prst="rect">
              <a:avLst/>
            </a:prstGeom>
          </p:spPr>
        </p:pic>
        <p:pic>
          <p:nvPicPr>
            <p:cNvPr id="127" name="Picture 12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47758" y="1982882"/>
              <a:ext cx="331838" cy="274320"/>
            </a:xfrm>
            <a:prstGeom prst="rect">
              <a:avLst/>
            </a:prstGeom>
          </p:spPr>
        </p:pic>
        <p:pic>
          <p:nvPicPr>
            <p:cNvPr id="128" name="Picture 12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90354" y="1982882"/>
              <a:ext cx="331838" cy="274320"/>
            </a:xfrm>
            <a:prstGeom prst="rect">
              <a:avLst/>
            </a:prstGeom>
          </p:spPr>
        </p:pic>
        <p:pic>
          <p:nvPicPr>
            <p:cNvPr id="129" name="Picture 128"/>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2952" y="1978684"/>
              <a:ext cx="331838" cy="274320"/>
            </a:xfrm>
            <a:prstGeom prst="rect">
              <a:avLst/>
            </a:prstGeom>
          </p:spPr>
        </p:pic>
        <p:pic>
          <p:nvPicPr>
            <p:cNvPr id="130" name="Picture 129"/>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657486" y="2320898"/>
              <a:ext cx="331838" cy="274320"/>
            </a:xfrm>
            <a:prstGeom prst="rect">
              <a:avLst/>
            </a:prstGeom>
          </p:spPr>
        </p:pic>
        <p:pic>
          <p:nvPicPr>
            <p:cNvPr id="131" name="Picture 130"/>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105162" y="2325096"/>
              <a:ext cx="331838" cy="274320"/>
            </a:xfrm>
            <a:prstGeom prst="rect">
              <a:avLst/>
            </a:prstGeom>
          </p:spPr>
        </p:pic>
        <p:pic>
          <p:nvPicPr>
            <p:cNvPr id="132" name="Picture 13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47758" y="2325096"/>
              <a:ext cx="331838" cy="274320"/>
            </a:xfrm>
            <a:prstGeom prst="rect">
              <a:avLst/>
            </a:prstGeom>
          </p:spPr>
        </p:pic>
        <p:pic>
          <p:nvPicPr>
            <p:cNvPr id="133" name="Picture 13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90354" y="2325096"/>
              <a:ext cx="331838" cy="274320"/>
            </a:xfrm>
            <a:prstGeom prst="rect">
              <a:avLst/>
            </a:prstGeom>
          </p:spPr>
        </p:pic>
        <p:pic>
          <p:nvPicPr>
            <p:cNvPr id="134" name="Picture 13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2952" y="2320898"/>
              <a:ext cx="331838" cy="274320"/>
            </a:xfrm>
            <a:prstGeom prst="rect">
              <a:avLst/>
            </a:prstGeom>
          </p:spPr>
        </p:pic>
        <p:pic>
          <p:nvPicPr>
            <p:cNvPr id="135" name="Picture 134"/>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657486" y="2667309"/>
              <a:ext cx="331838" cy="274320"/>
            </a:xfrm>
            <a:prstGeom prst="rect">
              <a:avLst/>
            </a:prstGeom>
          </p:spPr>
        </p:pic>
        <p:pic>
          <p:nvPicPr>
            <p:cNvPr id="136" name="Picture 135"/>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105162" y="2667309"/>
              <a:ext cx="331838" cy="274320"/>
            </a:xfrm>
            <a:prstGeom prst="rect">
              <a:avLst/>
            </a:prstGeom>
          </p:spPr>
        </p:pic>
        <p:pic>
          <p:nvPicPr>
            <p:cNvPr id="137" name="Picture 136"/>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47758" y="2667309"/>
              <a:ext cx="331838" cy="274320"/>
            </a:xfrm>
            <a:prstGeom prst="rect">
              <a:avLst/>
            </a:prstGeom>
          </p:spPr>
        </p:pic>
        <p:pic>
          <p:nvPicPr>
            <p:cNvPr id="138" name="Picture 13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90355" y="2667309"/>
              <a:ext cx="331838" cy="274320"/>
            </a:xfrm>
            <a:prstGeom prst="rect">
              <a:avLst/>
            </a:prstGeom>
          </p:spPr>
        </p:pic>
        <p:pic>
          <p:nvPicPr>
            <p:cNvPr id="139" name="Picture 138"/>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2952" y="2667309"/>
              <a:ext cx="331838" cy="274320"/>
            </a:xfrm>
            <a:prstGeom prst="rect">
              <a:avLst/>
            </a:prstGeom>
          </p:spPr>
        </p:pic>
      </p:grpSp>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a:xfrm>
            <a:off x="266700" y="640267"/>
            <a:ext cx="5867400" cy="184666"/>
          </a:xfrm>
        </p:spPr>
        <p:txBody>
          <a:bodyPr/>
          <a:lstStyle/>
          <a:p>
            <a:r>
              <a:rPr lang="en-US" dirty="0"/>
              <a:t>Many Institutions Now Making Major Investments in Advising Infrastructure</a:t>
            </a:r>
          </a:p>
        </p:txBody>
      </p:sp>
      <p:sp>
        <p:nvSpPr>
          <p:cNvPr id="4" name="Text Placeholder 3"/>
          <p:cNvSpPr>
            <a:spLocks noGrp="1"/>
          </p:cNvSpPr>
          <p:nvPr>
            <p:ph type="body" sz="quarter" idx="12"/>
          </p:nvPr>
        </p:nvSpPr>
        <p:spPr>
          <a:xfrm>
            <a:off x="266700" y="309824"/>
            <a:ext cx="5472363" cy="256480"/>
          </a:xfrm>
        </p:spPr>
        <p:txBody>
          <a:bodyPr/>
          <a:lstStyle/>
          <a:p>
            <a:r>
              <a:rPr lang="en-US" dirty="0"/>
              <a:t>Mobilizing for Success</a:t>
            </a:r>
          </a:p>
        </p:txBody>
      </p:sp>
      <p:sp>
        <p:nvSpPr>
          <p:cNvPr id="5" name="Text Placeholder 4"/>
          <p:cNvSpPr>
            <a:spLocks noGrp="1"/>
          </p:cNvSpPr>
          <p:nvPr>
            <p:ph type="body" sz="quarter" idx="13"/>
          </p:nvPr>
        </p:nvSpPr>
        <p:spPr>
          <a:xfrm>
            <a:off x="3426488" y="4523601"/>
            <a:ext cx="2974313" cy="276999"/>
          </a:xfrm>
        </p:spPr>
        <p:txBody>
          <a:bodyPr/>
          <a:lstStyle/>
          <a:p>
            <a:r>
              <a:rPr lang="en-US" dirty="0"/>
              <a:t>Sources: </a:t>
            </a:r>
            <a:r>
              <a:rPr lang="en-US" dirty="0" err="1"/>
              <a:t>Tyton</a:t>
            </a:r>
            <a:r>
              <a:rPr lang="en-US" dirty="0"/>
              <a:t> Partners, Driving Toward a Degree, </a:t>
            </a:r>
            <a:r>
              <a:rPr lang="en-US" dirty="0">
                <a:hlinkClick r:id="rId5"/>
              </a:rPr>
              <a:t>http://drivetodegree.org/dtd-wp/wp-content/uploads/2016/04/driving-toward-a-degree-2016.pdf</a:t>
            </a:r>
            <a:r>
              <a:rPr lang="en-US" dirty="0"/>
              <a:t>; EAB interviews and analysis.</a:t>
            </a:r>
          </a:p>
        </p:txBody>
      </p:sp>
      <p:sp>
        <p:nvSpPr>
          <p:cNvPr id="6" name="Text Placeholder 5"/>
          <p:cNvSpPr>
            <a:spLocks noGrp="1"/>
          </p:cNvSpPr>
          <p:nvPr>
            <p:ph type="body" sz="quarter" idx="14"/>
          </p:nvPr>
        </p:nvSpPr>
        <p:spPr/>
        <p:txBody>
          <a:bodyPr/>
          <a:lstStyle/>
          <a:p>
            <a:endParaRPr lang="en-US"/>
          </a:p>
        </p:txBody>
      </p:sp>
      <p:sp>
        <p:nvSpPr>
          <p:cNvPr id="27" name="TextBox 26"/>
          <p:cNvSpPr txBox="1"/>
          <p:nvPr/>
        </p:nvSpPr>
        <p:spPr bwMode="gray">
          <a:xfrm>
            <a:off x="1953950" y="1120261"/>
            <a:ext cx="2492901" cy="276999"/>
          </a:xfrm>
          <a:prstGeom prst="rect">
            <a:avLst/>
          </a:prstGeom>
          <a:noFill/>
        </p:spPr>
        <p:txBody>
          <a:bodyPr wrap="square" lIns="0" tIns="0" rIns="0" bIns="0" rtlCol="0">
            <a:spAutoFit/>
          </a:bodyPr>
          <a:lstStyle/>
          <a:p>
            <a:pPr algn="ctr">
              <a:spcBef>
                <a:spcPts val="500"/>
              </a:spcBef>
            </a:pPr>
            <a:r>
              <a:rPr lang="en-US" sz="900" b="1" dirty="0"/>
              <a:t>Institutional Investments in Advising </a:t>
            </a:r>
            <a:br>
              <a:rPr lang="en-US" sz="900" b="1" dirty="0"/>
            </a:br>
            <a:r>
              <a:rPr lang="en-US" sz="900" dirty="0"/>
              <a:t>Last Three Years (2013-2016)</a:t>
            </a:r>
            <a:endParaRPr lang="en-US" sz="900" b="1" dirty="0"/>
          </a:p>
        </p:txBody>
      </p:sp>
      <p:sp>
        <p:nvSpPr>
          <p:cNvPr id="8" name="TextBox 7"/>
          <p:cNvSpPr txBox="1"/>
          <p:nvPr/>
        </p:nvSpPr>
        <p:spPr bwMode="gray">
          <a:xfrm>
            <a:off x="591763" y="3664038"/>
            <a:ext cx="2365375" cy="746358"/>
          </a:xfrm>
          <a:prstGeom prst="rect">
            <a:avLst/>
          </a:prstGeom>
          <a:noFill/>
        </p:spPr>
        <p:txBody>
          <a:bodyPr wrap="square" lIns="0" tIns="0" rIns="0" bIns="0" rtlCol="0">
            <a:spAutoFit/>
          </a:bodyPr>
          <a:lstStyle/>
          <a:p>
            <a:pPr>
              <a:spcBef>
                <a:spcPts val="500"/>
              </a:spcBef>
            </a:pPr>
            <a:r>
              <a:rPr lang="en-US" sz="900" b="1" dirty="0"/>
              <a:t>Goals:</a:t>
            </a:r>
          </a:p>
          <a:p>
            <a:pPr marL="171450" indent="-171450">
              <a:spcBef>
                <a:spcPts val="500"/>
              </a:spcBef>
              <a:buFont typeface="Arial" charset="0"/>
              <a:buChar char="•"/>
            </a:pPr>
            <a:r>
              <a:rPr lang="en-US" sz="900" dirty="0"/>
              <a:t>Reduce advising ratios (300:1 target)</a:t>
            </a:r>
          </a:p>
          <a:p>
            <a:pPr marL="171450" indent="-171450">
              <a:spcBef>
                <a:spcPts val="500"/>
              </a:spcBef>
              <a:buFont typeface="Arial" charset="0"/>
              <a:buChar char="•"/>
            </a:pPr>
            <a:r>
              <a:rPr lang="en-US" sz="900" dirty="0"/>
              <a:t>Supplement faculty advising</a:t>
            </a:r>
          </a:p>
          <a:p>
            <a:pPr marL="171450" indent="-171450">
              <a:spcBef>
                <a:spcPts val="500"/>
              </a:spcBef>
              <a:buFont typeface="Arial" charset="0"/>
              <a:buChar char="•"/>
            </a:pPr>
            <a:r>
              <a:rPr lang="en-US" sz="900" dirty="0"/>
              <a:t>Install “success advisors” </a:t>
            </a:r>
          </a:p>
        </p:txBody>
      </p:sp>
      <p:sp>
        <p:nvSpPr>
          <p:cNvPr id="31" name="TextBox 30"/>
          <p:cNvSpPr txBox="1"/>
          <p:nvPr/>
        </p:nvSpPr>
        <p:spPr bwMode="gray">
          <a:xfrm>
            <a:off x="3696908" y="3664038"/>
            <a:ext cx="2365375" cy="746358"/>
          </a:xfrm>
          <a:prstGeom prst="rect">
            <a:avLst/>
          </a:prstGeom>
          <a:noFill/>
        </p:spPr>
        <p:txBody>
          <a:bodyPr wrap="square" lIns="0" tIns="0" rIns="0" bIns="0" rtlCol="0">
            <a:spAutoFit/>
          </a:bodyPr>
          <a:lstStyle/>
          <a:p>
            <a:pPr>
              <a:spcBef>
                <a:spcPts val="500"/>
              </a:spcBef>
            </a:pPr>
            <a:r>
              <a:rPr lang="en-US" sz="900" b="1" dirty="0"/>
              <a:t>Goals:</a:t>
            </a:r>
          </a:p>
          <a:p>
            <a:pPr marL="171450" indent="-171450">
              <a:spcBef>
                <a:spcPts val="500"/>
              </a:spcBef>
              <a:buFont typeface="Arial" charset="0"/>
              <a:buChar char="•"/>
            </a:pPr>
            <a:r>
              <a:rPr lang="en-US" sz="900" dirty="0"/>
              <a:t>Optimize advisor efforts</a:t>
            </a:r>
          </a:p>
          <a:p>
            <a:pPr marL="171450" indent="-171450">
              <a:spcBef>
                <a:spcPts val="500"/>
              </a:spcBef>
              <a:buFont typeface="Arial" charset="0"/>
              <a:buChar char="•"/>
            </a:pPr>
            <a:r>
              <a:rPr lang="en-US" sz="900" dirty="0"/>
              <a:t>Provide better customer service</a:t>
            </a:r>
          </a:p>
          <a:p>
            <a:pPr marL="171450" indent="-171450">
              <a:spcBef>
                <a:spcPts val="500"/>
              </a:spcBef>
              <a:buFont typeface="Arial" charset="0"/>
              <a:buChar char="•"/>
            </a:pPr>
            <a:r>
              <a:rPr lang="en-US" sz="900" dirty="0"/>
              <a:t>Network support offices</a:t>
            </a:r>
          </a:p>
        </p:txBody>
      </p:sp>
      <p:sp>
        <p:nvSpPr>
          <p:cNvPr id="18" name="TextBox 17"/>
          <p:cNvSpPr txBox="1"/>
          <p:nvPr/>
        </p:nvSpPr>
        <p:spPr bwMode="gray">
          <a:xfrm>
            <a:off x="558816" y="3011127"/>
            <a:ext cx="640080" cy="365760"/>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500"/>
              </a:spcBef>
              <a:spcAft>
                <a:spcPts val="0"/>
              </a:spcAft>
              <a:buClrTx/>
              <a:buSzTx/>
              <a:buFontTx/>
              <a:buNone/>
              <a:tabLst/>
              <a:defRPr/>
            </a:pPr>
            <a:r>
              <a:rPr kumimoji="0" lang="en-US" sz="2400" b="1" i="0" u="none" strike="noStrike" kern="0" cap="none" spc="0" normalizeH="0" baseline="0" noProof="0" dirty="0">
                <a:ln>
                  <a:noFill/>
                </a:ln>
                <a:solidFill>
                  <a:schemeClr val="accent5"/>
                </a:solidFill>
                <a:effectLst/>
                <a:uLnTx/>
                <a:uFillTx/>
                <a:latin typeface="+mj-lt"/>
              </a:rPr>
              <a:t>36%</a:t>
            </a:r>
            <a:r>
              <a:rPr kumimoji="0" lang="en-US" sz="2400" b="1" i="0" u="none" strike="noStrike" kern="0" cap="none" spc="0" normalizeH="0" baseline="0" noProof="0" dirty="0">
                <a:ln>
                  <a:noFill/>
                </a:ln>
                <a:solidFill>
                  <a:schemeClr val="accent6"/>
                </a:solidFill>
                <a:effectLst/>
                <a:uLnTx/>
                <a:uFillTx/>
                <a:latin typeface="+mj-lt"/>
              </a:rPr>
              <a:t> </a:t>
            </a:r>
          </a:p>
        </p:txBody>
      </p:sp>
      <p:sp>
        <p:nvSpPr>
          <p:cNvPr id="103" name="TextBox 102"/>
          <p:cNvSpPr txBox="1"/>
          <p:nvPr/>
        </p:nvSpPr>
        <p:spPr bwMode="gray">
          <a:xfrm>
            <a:off x="1256392" y="3054257"/>
            <a:ext cx="1554480" cy="365760"/>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500"/>
              </a:spcBef>
              <a:spcAft>
                <a:spcPts val="0"/>
              </a:spcAft>
              <a:buClrTx/>
              <a:buSzTx/>
              <a:buFontTx/>
              <a:buNone/>
              <a:tabLst/>
              <a:defRPr/>
            </a:pPr>
            <a:r>
              <a:rPr kumimoji="0" lang="en-US" sz="900" b="0" i="0" u="none" strike="noStrike" kern="0" cap="none" spc="0" normalizeH="0" noProof="0" dirty="0">
                <a:ln>
                  <a:noFill/>
                </a:ln>
                <a:solidFill>
                  <a:srgbClr val="525B63"/>
                </a:solidFill>
                <a:effectLst/>
                <a:uLnTx/>
                <a:uFillTx/>
              </a:rPr>
              <a:t>have invested in adding additional </a:t>
            </a:r>
            <a:r>
              <a:rPr kumimoji="0" lang="en-US" sz="900" b="1" i="0" u="none" strike="noStrike" kern="0" cap="none" spc="0" normalizeH="0" noProof="0" dirty="0">
                <a:ln>
                  <a:noFill/>
                </a:ln>
                <a:solidFill>
                  <a:srgbClr val="525B63"/>
                </a:solidFill>
                <a:effectLst/>
                <a:uLnTx/>
                <a:uFillTx/>
              </a:rPr>
              <a:t>advising staff</a:t>
            </a:r>
            <a:endParaRPr kumimoji="0" lang="en-US" sz="800" b="1" i="0" u="none" strike="noStrike" kern="0" cap="none" spc="0" normalizeH="0" baseline="0" noProof="0" dirty="0">
              <a:ln>
                <a:noFill/>
              </a:ln>
              <a:solidFill>
                <a:srgbClr val="525B63"/>
              </a:solidFill>
              <a:effectLst/>
              <a:uLnTx/>
              <a:uFillTx/>
            </a:endParaRPr>
          </a:p>
        </p:txBody>
      </p:sp>
      <p:sp>
        <p:nvSpPr>
          <p:cNvPr id="106" name="TextBox 105"/>
          <p:cNvSpPr txBox="1"/>
          <p:nvPr/>
        </p:nvSpPr>
        <p:spPr bwMode="gray">
          <a:xfrm>
            <a:off x="4309482" y="3054257"/>
            <a:ext cx="1554480" cy="365760"/>
          </a:xfrm>
          <a:prstGeom prst="rect">
            <a:avLst/>
          </a:prstGeom>
          <a:noFill/>
        </p:spPr>
        <p:txBody>
          <a:bodyPr wrap="square" lIns="0" tIns="0" rIns="0" bIns="0" rtlCol="0">
            <a:spAutoFit/>
          </a:bodyPr>
          <a:lstStyle/>
          <a:p>
            <a:pPr lvl="0" defTabSz="914400">
              <a:spcBef>
                <a:spcPts val="500"/>
              </a:spcBef>
              <a:defRPr/>
            </a:pPr>
            <a:r>
              <a:rPr lang="en-US" sz="900" kern="0" dirty="0">
                <a:solidFill>
                  <a:srgbClr val="525B63"/>
                </a:solidFill>
              </a:rPr>
              <a:t>have invested in new </a:t>
            </a:r>
            <a:r>
              <a:rPr lang="en-US" sz="900" b="1" kern="0" dirty="0">
                <a:solidFill>
                  <a:srgbClr val="525B63"/>
                </a:solidFill>
              </a:rPr>
              <a:t>advising technologies</a:t>
            </a:r>
            <a:endParaRPr kumimoji="0" lang="en-US" sz="800" b="1" i="0" u="none" strike="noStrike" kern="0" cap="none" spc="0" normalizeH="0" baseline="0" noProof="0" dirty="0">
              <a:ln>
                <a:noFill/>
              </a:ln>
              <a:solidFill>
                <a:srgbClr val="525B63"/>
              </a:solidFill>
              <a:effectLst/>
              <a:uLnTx/>
              <a:uFillTx/>
            </a:endParaRPr>
          </a:p>
        </p:txBody>
      </p:sp>
      <p:sp>
        <p:nvSpPr>
          <p:cNvPr id="107" name="TextBox 106"/>
          <p:cNvSpPr txBox="1"/>
          <p:nvPr/>
        </p:nvSpPr>
        <p:spPr bwMode="gray">
          <a:xfrm>
            <a:off x="3611730" y="3011127"/>
            <a:ext cx="640080" cy="365760"/>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500"/>
              </a:spcBef>
              <a:spcAft>
                <a:spcPts val="0"/>
              </a:spcAft>
              <a:buClrTx/>
              <a:buSzTx/>
              <a:buFontTx/>
              <a:buNone/>
              <a:tabLst/>
              <a:defRPr/>
            </a:pPr>
            <a:r>
              <a:rPr kumimoji="0" lang="en-US" sz="2400" b="1" i="0" u="none" strike="noStrike" kern="0" cap="none" spc="0" normalizeH="0" baseline="0" noProof="0" dirty="0">
                <a:ln>
                  <a:noFill/>
                </a:ln>
                <a:solidFill>
                  <a:schemeClr val="accent5"/>
                </a:solidFill>
                <a:effectLst/>
                <a:uLnTx/>
                <a:uFillTx/>
                <a:latin typeface="+mj-lt"/>
              </a:rPr>
              <a:t>44%</a:t>
            </a:r>
            <a:r>
              <a:rPr kumimoji="0" lang="en-US" sz="2400" b="1" i="0" u="none" strike="noStrike" kern="0" cap="none" spc="0" normalizeH="0" baseline="0" noProof="0" dirty="0">
                <a:ln>
                  <a:noFill/>
                </a:ln>
                <a:solidFill>
                  <a:schemeClr val="accent6"/>
                </a:solidFill>
                <a:effectLst/>
                <a:uLnTx/>
                <a:uFillTx/>
                <a:latin typeface="+mj-lt"/>
              </a:rPr>
              <a:t> </a:t>
            </a:r>
          </a:p>
        </p:txBody>
      </p:sp>
    </p:spTree>
    <p:extLst>
      <p:ext uri="{BB962C8B-B14F-4D97-AF65-F5344CB8AC3E}">
        <p14:creationId xmlns:p14="http://schemas.microsoft.com/office/powerpoint/2010/main" val="80461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wipe(down)">
                                      <p:cBhvr>
                                        <p:cTn id="17" dur="500"/>
                                        <p:tgtEl>
                                          <p:spTgt spid="14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fade">
                                      <p:cBhvr>
                                        <p:cTn id="24" dur="500"/>
                                        <p:tgtEl>
                                          <p:spTgt spid="10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25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250"/>
                                        <p:tgtEl>
                                          <p:spTgt spid="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250"/>
                                        <p:tgtEl>
                                          <p:spTgt spid="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3" end="3"/>
                                            </p:txEl>
                                          </p:spTgt>
                                        </p:tgtEl>
                                        <p:attrNameLst>
                                          <p:attrName>style.visibility</p:attrName>
                                        </p:attrNameLst>
                                      </p:cBhvr>
                                      <p:to>
                                        <p:strVal val="visible"/>
                                      </p:to>
                                    </p:set>
                                    <p:animEffect transition="in" filter="fade">
                                      <p:cBhvr>
                                        <p:cTn id="44" dur="250"/>
                                        <p:tgtEl>
                                          <p:spTgt spid="8">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19"/>
                                        </p:tgtEl>
                                        <p:attrNameLst>
                                          <p:attrName>style.visibility</p:attrName>
                                        </p:attrNameLst>
                                      </p:cBhvr>
                                      <p:to>
                                        <p:strVal val="visible"/>
                                      </p:to>
                                    </p:set>
                                    <p:animEffect transition="in" filter="wipe(down)">
                                      <p:cBhvr>
                                        <p:cTn id="54" dur="500"/>
                                        <p:tgtEl>
                                          <p:spTgt spid="119"/>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07"/>
                                        </p:tgtEl>
                                        <p:attrNameLst>
                                          <p:attrName>style.visibility</p:attrName>
                                        </p:attrNameLst>
                                      </p:cBhvr>
                                      <p:to>
                                        <p:strVal val="visible"/>
                                      </p:to>
                                    </p:set>
                                    <p:animEffect transition="in" filter="fade">
                                      <p:cBhvr>
                                        <p:cTn id="58" dur="500"/>
                                        <p:tgtEl>
                                          <p:spTgt spid="10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fade">
                                      <p:cBhvr>
                                        <p:cTn id="61" dur="500"/>
                                        <p:tgtEl>
                                          <p:spTgt spid="10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xEl>
                                              <p:pRg st="0" end="0"/>
                                            </p:txEl>
                                          </p:spTgt>
                                        </p:tgtEl>
                                        <p:attrNameLst>
                                          <p:attrName>style.visibility</p:attrName>
                                        </p:attrNameLst>
                                      </p:cBhvr>
                                      <p:to>
                                        <p:strVal val="visible"/>
                                      </p:to>
                                    </p:set>
                                    <p:animEffect transition="in" filter="fade">
                                      <p:cBhvr>
                                        <p:cTn id="66" dur="250"/>
                                        <p:tgtEl>
                                          <p:spTgt spid="3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1">
                                            <p:txEl>
                                              <p:pRg st="1" end="1"/>
                                            </p:txEl>
                                          </p:spTgt>
                                        </p:tgtEl>
                                        <p:attrNameLst>
                                          <p:attrName>style.visibility</p:attrName>
                                        </p:attrNameLst>
                                      </p:cBhvr>
                                      <p:to>
                                        <p:strVal val="visible"/>
                                      </p:to>
                                    </p:set>
                                    <p:animEffect transition="in" filter="fade">
                                      <p:cBhvr>
                                        <p:cTn id="71" dur="250"/>
                                        <p:tgtEl>
                                          <p:spTgt spid="31">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1">
                                            <p:txEl>
                                              <p:pRg st="2" end="2"/>
                                            </p:txEl>
                                          </p:spTgt>
                                        </p:tgtEl>
                                        <p:attrNameLst>
                                          <p:attrName>style.visibility</p:attrName>
                                        </p:attrNameLst>
                                      </p:cBhvr>
                                      <p:to>
                                        <p:strVal val="visible"/>
                                      </p:to>
                                    </p:set>
                                    <p:animEffect transition="in" filter="fade">
                                      <p:cBhvr>
                                        <p:cTn id="76" dur="250"/>
                                        <p:tgtEl>
                                          <p:spTgt spid="31">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1">
                                            <p:txEl>
                                              <p:pRg st="3" end="3"/>
                                            </p:txEl>
                                          </p:spTgt>
                                        </p:tgtEl>
                                        <p:attrNameLst>
                                          <p:attrName>style.visibility</p:attrName>
                                        </p:attrNameLst>
                                      </p:cBhvr>
                                      <p:to>
                                        <p:strVal val="visible"/>
                                      </p:to>
                                    </p:set>
                                    <p:animEffect transition="in" filter="fade">
                                      <p:cBhvr>
                                        <p:cTn id="81" dur="25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 grpId="0" uiExpand="1" build="p"/>
      <p:bldP spid="31" grpId="0" uiExpand="1" build="p"/>
      <p:bldP spid="18" grpId="0"/>
      <p:bldP spid="103" grpId="0"/>
      <p:bldP spid="106" grpId="0"/>
      <p:bldP spid="10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a:xfrm>
            <a:off x="266700" y="640267"/>
            <a:ext cx="5983980" cy="184666"/>
          </a:xfrm>
        </p:spPr>
        <p:txBody>
          <a:bodyPr/>
          <a:lstStyle/>
          <a:p>
            <a:r>
              <a:rPr lang="en-US" dirty="0"/>
              <a:t>Division of Advisees by Risk Accounts for Faculty Preference and Skill-Level</a:t>
            </a:r>
          </a:p>
        </p:txBody>
      </p:sp>
      <p:sp>
        <p:nvSpPr>
          <p:cNvPr id="4" name="Text Placeholder 3"/>
          <p:cNvSpPr>
            <a:spLocks noGrp="1"/>
          </p:cNvSpPr>
          <p:nvPr>
            <p:ph type="body" sz="quarter" idx="12"/>
          </p:nvPr>
        </p:nvSpPr>
        <p:spPr>
          <a:xfrm>
            <a:off x="266700" y="309824"/>
            <a:ext cx="6304221" cy="256480"/>
          </a:xfrm>
        </p:spPr>
        <p:txBody>
          <a:bodyPr/>
          <a:lstStyle/>
          <a:p>
            <a:r>
              <a:rPr lang="en-US" dirty="0"/>
              <a:t>Positioning “The Willing” for Greater Impact</a:t>
            </a:r>
          </a:p>
        </p:txBody>
      </p:sp>
      <p:sp>
        <p:nvSpPr>
          <p:cNvPr id="5" name="Text Placeholder 4"/>
          <p:cNvSpPr>
            <a:spLocks noGrp="1"/>
          </p:cNvSpPr>
          <p:nvPr>
            <p:ph type="body" sz="quarter" idx="13"/>
          </p:nvPr>
        </p:nvSpPr>
        <p:spPr/>
        <p:txBody>
          <a:bodyPr/>
          <a:lstStyle/>
          <a:p>
            <a:endParaRPr lang="en-US" dirty="0"/>
          </a:p>
        </p:txBody>
      </p:sp>
      <p:sp>
        <p:nvSpPr>
          <p:cNvPr id="6" name="Text Placeholder 5"/>
          <p:cNvSpPr>
            <a:spLocks noGrp="1"/>
          </p:cNvSpPr>
          <p:nvPr>
            <p:ph type="body" sz="quarter" idx="14"/>
          </p:nvPr>
        </p:nvSpPr>
        <p:spPr>
          <a:xfrm>
            <a:off x="118754" y="4356135"/>
            <a:ext cx="2004960" cy="230832"/>
          </a:xfrm>
        </p:spPr>
        <p:txBody>
          <a:bodyPr/>
          <a:lstStyle/>
          <a:p>
            <a:endParaRPr lang="en-US" dirty="0"/>
          </a:p>
        </p:txBody>
      </p:sp>
      <p:sp>
        <p:nvSpPr>
          <p:cNvPr id="34" name="TextBox 33"/>
          <p:cNvSpPr txBox="1"/>
          <p:nvPr/>
        </p:nvSpPr>
        <p:spPr bwMode="gray">
          <a:xfrm>
            <a:off x="264475" y="3981733"/>
            <a:ext cx="2322675" cy="138499"/>
          </a:xfrm>
          <a:prstGeom prst="rect">
            <a:avLst/>
          </a:prstGeom>
          <a:noFill/>
        </p:spPr>
        <p:txBody>
          <a:bodyPr wrap="square" lIns="0" tIns="0" rIns="0" bIns="0" rtlCol="0">
            <a:spAutoFit/>
          </a:bodyPr>
          <a:lstStyle/>
          <a:p>
            <a:pPr algn="ctr">
              <a:spcBef>
                <a:spcPts val="500"/>
              </a:spcBef>
            </a:pPr>
            <a:r>
              <a:rPr lang="en-US" sz="900" b="1" i="1" dirty="0">
                <a:solidFill>
                  <a:schemeClr val="accent5"/>
                </a:solidFill>
              </a:rPr>
              <a:t>Proactive, High Engagement</a:t>
            </a:r>
          </a:p>
        </p:txBody>
      </p:sp>
      <p:sp>
        <p:nvSpPr>
          <p:cNvPr id="35" name="TextBox 34"/>
          <p:cNvSpPr txBox="1"/>
          <p:nvPr/>
        </p:nvSpPr>
        <p:spPr bwMode="gray">
          <a:xfrm>
            <a:off x="1001604" y="1056896"/>
            <a:ext cx="4430927" cy="338554"/>
          </a:xfrm>
          <a:prstGeom prst="rect">
            <a:avLst/>
          </a:prstGeom>
          <a:noFill/>
        </p:spPr>
        <p:txBody>
          <a:bodyPr wrap="square" lIns="0" tIns="0" rIns="0" bIns="0" rtlCol="0">
            <a:spAutoFit/>
          </a:bodyPr>
          <a:lstStyle/>
          <a:p>
            <a:pPr algn="ctr"/>
            <a:r>
              <a:rPr lang="en-US" sz="1100" b="1" dirty="0">
                <a:ea typeface="Verdana" panose="020B0604030504040204" pitchFamily="34" charset="0"/>
                <a:cs typeface="Verdana" panose="020B0604030504040204" pitchFamily="34" charset="0"/>
              </a:rPr>
              <a:t>UMass Dartmouth’s Psychology Department </a:t>
            </a:r>
            <a:br>
              <a:rPr lang="en-US" sz="1100" b="1" dirty="0">
                <a:ea typeface="Verdana" panose="020B0604030504040204" pitchFamily="34" charset="0"/>
                <a:cs typeface="Verdana" panose="020B0604030504040204" pitchFamily="34" charset="0"/>
              </a:rPr>
            </a:br>
            <a:r>
              <a:rPr lang="en-US" sz="1100" b="1" dirty="0">
                <a:ea typeface="Verdana" panose="020B0604030504040204" pitchFamily="34" charset="0"/>
                <a:cs typeface="Verdana" panose="020B0604030504040204" pitchFamily="34" charset="0"/>
              </a:rPr>
              <a:t>Reorganizing Around Specialized Advising Caseloads</a:t>
            </a:r>
          </a:p>
        </p:txBody>
      </p:sp>
      <p:grpSp>
        <p:nvGrpSpPr>
          <p:cNvPr id="11" name="Group 10"/>
          <p:cNvGrpSpPr/>
          <p:nvPr/>
        </p:nvGrpSpPr>
        <p:grpSpPr>
          <a:xfrm>
            <a:off x="1494385" y="1765493"/>
            <a:ext cx="1280160" cy="2083102"/>
            <a:chOff x="4787349" y="1360300"/>
            <a:chExt cx="1280160" cy="2083102"/>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362" y="1360300"/>
              <a:ext cx="407763" cy="516157"/>
            </a:xfrm>
            <a:prstGeom prst="rect">
              <a:avLst/>
            </a:prstGeom>
          </p:spPr>
        </p:pic>
        <p:sp>
          <p:nvSpPr>
            <p:cNvPr id="16" name="TextBox 15"/>
            <p:cNvSpPr txBox="1"/>
            <p:nvPr/>
          </p:nvSpPr>
          <p:spPr bwMode="gray">
            <a:xfrm>
              <a:off x="4822974" y="1951467"/>
              <a:ext cx="1167677" cy="169277"/>
            </a:xfrm>
            <a:prstGeom prst="rect">
              <a:avLst/>
            </a:prstGeom>
            <a:noFill/>
          </p:spPr>
          <p:txBody>
            <a:bodyPr wrap="square" lIns="0" tIns="0" rIns="0" bIns="0" rtlCol="0">
              <a:spAutoFit/>
            </a:bodyPr>
            <a:lstStyle/>
            <a:p>
              <a:r>
                <a:rPr lang="en-US" sz="1100" b="1" dirty="0"/>
                <a:t>Auditors</a:t>
              </a:r>
              <a:endParaRPr lang="en-US" sz="1000" b="1" dirty="0"/>
            </a:p>
          </p:txBody>
        </p:sp>
        <p:sp>
          <p:nvSpPr>
            <p:cNvPr id="29" name="TextBox 28"/>
            <p:cNvSpPr txBox="1"/>
            <p:nvPr/>
          </p:nvSpPr>
          <p:spPr bwMode="gray">
            <a:xfrm>
              <a:off x="4787349" y="3035533"/>
              <a:ext cx="1280160" cy="307777"/>
            </a:xfrm>
            <a:prstGeom prst="rect">
              <a:avLst/>
            </a:prstGeom>
            <a:noFill/>
          </p:spPr>
          <p:txBody>
            <a:bodyPr wrap="square" lIns="0" tIns="0" rIns="0" bIns="0" rtlCol="0">
              <a:spAutoFit/>
            </a:bodyPr>
            <a:lstStyle/>
            <a:p>
              <a:r>
                <a:rPr lang="en-US" sz="2000" dirty="0">
                  <a:solidFill>
                    <a:schemeClr val="accent6"/>
                  </a:solidFill>
                  <a:latin typeface="+mj-lt"/>
                </a:rPr>
                <a:t>0</a:t>
              </a:r>
              <a:endParaRPr lang="en-US" sz="1000" dirty="0">
                <a:solidFill>
                  <a:schemeClr val="accent6"/>
                </a:solidFill>
              </a:endParaRPr>
            </a:p>
          </p:txBody>
        </p:sp>
        <p:sp>
          <p:nvSpPr>
            <p:cNvPr id="30" name="TextBox 29"/>
            <p:cNvSpPr txBox="1"/>
            <p:nvPr/>
          </p:nvSpPr>
          <p:spPr bwMode="gray">
            <a:xfrm>
              <a:off x="4822974" y="2190522"/>
              <a:ext cx="1059127" cy="692497"/>
            </a:xfrm>
            <a:prstGeom prst="rect">
              <a:avLst/>
            </a:prstGeom>
            <a:noFill/>
          </p:spPr>
          <p:txBody>
            <a:bodyPr wrap="square" lIns="0" tIns="0" rIns="0" bIns="0" rtlCol="0">
              <a:spAutoFit/>
            </a:bodyPr>
            <a:lstStyle/>
            <a:p>
              <a:pPr>
                <a:spcBef>
                  <a:spcPts val="500"/>
                </a:spcBef>
              </a:pPr>
              <a:r>
                <a:rPr lang="en-US" sz="900" dirty="0"/>
                <a:t>Proactively identify off-path students and connect them with an advisor</a:t>
              </a:r>
            </a:p>
          </p:txBody>
        </p:sp>
        <p:sp>
          <p:nvSpPr>
            <p:cNvPr id="90" name="Rectangle 89"/>
            <p:cNvSpPr/>
            <p:nvPr/>
          </p:nvSpPr>
          <p:spPr>
            <a:xfrm>
              <a:off x="4899201" y="2935571"/>
              <a:ext cx="1055826" cy="507831"/>
            </a:xfrm>
            <a:prstGeom prst="rect">
              <a:avLst/>
            </a:prstGeom>
          </p:spPr>
          <p:txBody>
            <a:bodyPr wrap="square">
              <a:spAutoFit/>
            </a:bodyPr>
            <a:lstStyle/>
            <a:p>
              <a:pPr lvl="0"/>
              <a:r>
                <a:rPr lang="en-US" sz="900" dirty="0">
                  <a:solidFill>
                    <a:schemeClr val="accent6"/>
                  </a:solidFill>
                </a:rPr>
                <a:t>students </a:t>
              </a:r>
              <a:br>
                <a:rPr lang="en-US" sz="900" dirty="0">
                  <a:solidFill>
                    <a:schemeClr val="accent6"/>
                  </a:solidFill>
                </a:rPr>
              </a:br>
              <a:r>
                <a:rPr lang="en-US" sz="900" dirty="0">
                  <a:solidFill>
                    <a:schemeClr val="accent6"/>
                  </a:solidFill>
                </a:rPr>
                <a:t>in each caseload</a:t>
              </a:r>
            </a:p>
          </p:txBody>
        </p:sp>
      </p:grpSp>
      <p:grpSp>
        <p:nvGrpSpPr>
          <p:cNvPr id="18" name="Group 17"/>
          <p:cNvGrpSpPr/>
          <p:nvPr/>
        </p:nvGrpSpPr>
        <p:grpSpPr>
          <a:xfrm>
            <a:off x="361885" y="1794585"/>
            <a:ext cx="1280160" cy="2052360"/>
            <a:chOff x="4852731" y="1381967"/>
            <a:chExt cx="1280160" cy="2052360"/>
          </a:xfrm>
        </p:grpSpPr>
        <p:grpSp>
          <p:nvGrpSpPr>
            <p:cNvPr id="12" name="Group 11"/>
            <p:cNvGrpSpPr/>
            <p:nvPr/>
          </p:nvGrpSpPr>
          <p:grpSpPr>
            <a:xfrm>
              <a:off x="4852731" y="1381967"/>
              <a:ext cx="1280160" cy="2052360"/>
              <a:chOff x="3373155" y="1388027"/>
              <a:chExt cx="1280160" cy="2052360"/>
            </a:xfrm>
          </p:grpSpPr>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8924" y="1388027"/>
                <a:ext cx="340664" cy="460702"/>
              </a:xfrm>
              <a:prstGeom prst="rect">
                <a:avLst/>
              </a:prstGeom>
            </p:spPr>
          </p:pic>
          <p:sp>
            <p:nvSpPr>
              <p:cNvPr id="13" name="TextBox 12"/>
              <p:cNvSpPr txBox="1"/>
              <p:nvPr/>
            </p:nvSpPr>
            <p:spPr bwMode="gray">
              <a:xfrm>
                <a:off x="3373155" y="1951467"/>
                <a:ext cx="1171152" cy="169277"/>
              </a:xfrm>
              <a:prstGeom prst="rect">
                <a:avLst/>
              </a:prstGeom>
              <a:noFill/>
            </p:spPr>
            <p:txBody>
              <a:bodyPr wrap="square" lIns="0" tIns="0" rIns="0" bIns="0" rtlCol="0">
                <a:spAutoFit/>
              </a:bodyPr>
              <a:lstStyle/>
              <a:p>
                <a:r>
                  <a:rPr lang="en-US" sz="1100" b="1" dirty="0" err="1"/>
                  <a:t>Probationist</a:t>
                </a:r>
                <a:endParaRPr lang="en-US" sz="1100" b="1" dirty="0"/>
              </a:p>
            </p:txBody>
          </p:sp>
          <p:sp>
            <p:nvSpPr>
              <p:cNvPr id="31" name="TextBox 30"/>
              <p:cNvSpPr txBox="1"/>
              <p:nvPr/>
            </p:nvSpPr>
            <p:spPr bwMode="gray">
              <a:xfrm>
                <a:off x="3373155" y="3018870"/>
                <a:ext cx="1280160" cy="307777"/>
              </a:xfrm>
              <a:prstGeom prst="rect">
                <a:avLst/>
              </a:prstGeom>
              <a:noFill/>
            </p:spPr>
            <p:txBody>
              <a:bodyPr wrap="square" lIns="0" tIns="0" rIns="0" bIns="0" rtlCol="0">
                <a:spAutoFit/>
              </a:bodyPr>
              <a:lstStyle/>
              <a:p>
                <a:r>
                  <a:rPr lang="en-US" sz="2000" dirty="0">
                    <a:solidFill>
                      <a:schemeClr val="accent6"/>
                    </a:solidFill>
                    <a:latin typeface="+mj-lt"/>
                  </a:rPr>
                  <a:t>20</a:t>
                </a:r>
                <a:endParaRPr lang="en-US" sz="1000" dirty="0">
                  <a:solidFill>
                    <a:schemeClr val="accent6"/>
                  </a:solidFill>
                </a:endParaRPr>
              </a:p>
            </p:txBody>
          </p:sp>
          <p:sp>
            <p:nvSpPr>
              <p:cNvPr id="32" name="TextBox 31"/>
              <p:cNvSpPr txBox="1"/>
              <p:nvPr/>
            </p:nvSpPr>
            <p:spPr bwMode="gray">
              <a:xfrm>
                <a:off x="3373156" y="2190522"/>
                <a:ext cx="1094228" cy="692497"/>
              </a:xfrm>
              <a:prstGeom prst="rect">
                <a:avLst/>
              </a:prstGeom>
              <a:noFill/>
            </p:spPr>
            <p:txBody>
              <a:bodyPr wrap="square" lIns="0" tIns="0" rIns="0" bIns="0" rtlCol="0">
                <a:spAutoFit/>
              </a:bodyPr>
              <a:lstStyle/>
              <a:p>
                <a:pPr>
                  <a:spcBef>
                    <a:spcPts val="500"/>
                  </a:spcBef>
                </a:pPr>
                <a:r>
                  <a:rPr lang="en-US" sz="900" dirty="0"/>
                  <a:t>Responsible for intensive advising conversations </a:t>
                </a:r>
                <a:br>
                  <a:rPr lang="en-US" sz="900" dirty="0"/>
                </a:br>
                <a:r>
                  <a:rPr lang="en-US" sz="900" dirty="0"/>
                  <a:t>and contracts for probation students</a:t>
                </a:r>
              </a:p>
            </p:txBody>
          </p:sp>
          <p:sp>
            <p:nvSpPr>
              <p:cNvPr id="89" name="Rectangle 88"/>
              <p:cNvSpPr/>
              <p:nvPr/>
            </p:nvSpPr>
            <p:spPr>
              <a:xfrm>
                <a:off x="3614479" y="2932556"/>
                <a:ext cx="940017" cy="507831"/>
              </a:xfrm>
              <a:prstGeom prst="rect">
                <a:avLst/>
              </a:prstGeom>
            </p:spPr>
            <p:txBody>
              <a:bodyPr wrap="square">
                <a:spAutoFit/>
              </a:bodyPr>
              <a:lstStyle/>
              <a:p>
                <a:pPr lvl="0"/>
                <a:r>
                  <a:rPr lang="en-US" sz="900" dirty="0">
                    <a:solidFill>
                      <a:schemeClr val="accent6"/>
                    </a:solidFill>
                  </a:rPr>
                  <a:t>students </a:t>
                </a:r>
                <a:br>
                  <a:rPr lang="en-US" sz="900" dirty="0">
                    <a:solidFill>
                      <a:schemeClr val="accent6"/>
                    </a:solidFill>
                  </a:rPr>
                </a:br>
                <a:r>
                  <a:rPr lang="en-US" sz="900" dirty="0">
                    <a:solidFill>
                      <a:schemeClr val="accent6"/>
                    </a:solidFill>
                  </a:rPr>
                  <a:t>in each caseload</a:t>
                </a:r>
              </a:p>
            </p:txBody>
          </p:sp>
        </p:grpSp>
        <p:sp>
          <p:nvSpPr>
            <p:cNvPr id="40" name="TextBox 39"/>
            <p:cNvSpPr txBox="1"/>
            <p:nvPr/>
          </p:nvSpPr>
          <p:spPr bwMode="gray">
            <a:xfrm>
              <a:off x="5361162" y="1612318"/>
              <a:ext cx="262575" cy="169277"/>
            </a:xfrm>
            <a:prstGeom prst="rect">
              <a:avLst/>
            </a:prstGeom>
            <a:noFill/>
            <a:ln>
              <a:noFill/>
            </a:ln>
          </p:spPr>
          <p:txBody>
            <a:bodyPr wrap="square" lIns="0" tIns="0" rIns="0" bIns="0" rtlCol="0">
              <a:spAutoFit/>
            </a:bodyPr>
            <a:lstStyle/>
            <a:p>
              <a:pPr algn="ctr"/>
              <a:r>
                <a:rPr lang="en-US" sz="1100" b="1" dirty="0">
                  <a:solidFill>
                    <a:schemeClr val="accent5"/>
                  </a:solidFill>
                </a:rPr>
                <a:t>x1</a:t>
              </a:r>
            </a:p>
          </p:txBody>
        </p:sp>
      </p:grpSp>
      <p:grpSp>
        <p:nvGrpSpPr>
          <p:cNvPr id="14" name="Group 13"/>
          <p:cNvGrpSpPr/>
          <p:nvPr/>
        </p:nvGrpSpPr>
        <p:grpSpPr>
          <a:xfrm>
            <a:off x="4007459" y="1869789"/>
            <a:ext cx="1280160" cy="1979999"/>
            <a:chOff x="1786923" y="1463403"/>
            <a:chExt cx="1280160" cy="1979999"/>
          </a:xfrm>
        </p:grpSpPr>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5142" y="1463403"/>
              <a:ext cx="564394" cy="357451"/>
            </a:xfrm>
            <a:prstGeom prst="rect">
              <a:avLst/>
            </a:prstGeom>
          </p:spPr>
        </p:pic>
        <p:sp>
          <p:nvSpPr>
            <p:cNvPr id="10" name="TextBox 9"/>
            <p:cNvSpPr txBox="1"/>
            <p:nvPr/>
          </p:nvSpPr>
          <p:spPr bwMode="gray">
            <a:xfrm>
              <a:off x="1786923" y="1951467"/>
              <a:ext cx="1280160" cy="169277"/>
            </a:xfrm>
            <a:prstGeom prst="rect">
              <a:avLst/>
            </a:prstGeom>
            <a:noFill/>
          </p:spPr>
          <p:txBody>
            <a:bodyPr wrap="square" lIns="0" tIns="0" rIns="0" bIns="0" rtlCol="0">
              <a:spAutoFit/>
            </a:bodyPr>
            <a:lstStyle/>
            <a:p>
              <a:r>
                <a:rPr lang="en-US" sz="1100" b="1" dirty="0" err="1"/>
                <a:t>Transferists</a:t>
              </a:r>
              <a:endParaRPr lang="en-US" sz="1100" b="1" dirty="0"/>
            </a:p>
          </p:txBody>
        </p:sp>
        <p:sp>
          <p:nvSpPr>
            <p:cNvPr id="27" name="TextBox 26"/>
            <p:cNvSpPr txBox="1"/>
            <p:nvPr/>
          </p:nvSpPr>
          <p:spPr bwMode="gray">
            <a:xfrm>
              <a:off x="1786923" y="3035598"/>
              <a:ext cx="1280160" cy="307777"/>
            </a:xfrm>
            <a:prstGeom prst="rect">
              <a:avLst/>
            </a:prstGeom>
            <a:noFill/>
          </p:spPr>
          <p:txBody>
            <a:bodyPr wrap="square" lIns="0" tIns="0" rIns="0" bIns="0" rtlCol="0">
              <a:spAutoFit/>
            </a:bodyPr>
            <a:lstStyle/>
            <a:p>
              <a:r>
                <a:rPr lang="en-US" sz="2000" dirty="0">
                  <a:solidFill>
                    <a:schemeClr val="accent6"/>
                  </a:solidFill>
                  <a:latin typeface="+mj-lt"/>
                </a:rPr>
                <a:t>25</a:t>
              </a:r>
              <a:endParaRPr lang="en-US" sz="1000" dirty="0">
                <a:solidFill>
                  <a:schemeClr val="accent6"/>
                </a:solidFill>
              </a:endParaRPr>
            </a:p>
          </p:txBody>
        </p:sp>
        <p:sp>
          <p:nvSpPr>
            <p:cNvPr id="28" name="TextBox 27"/>
            <p:cNvSpPr txBox="1"/>
            <p:nvPr/>
          </p:nvSpPr>
          <p:spPr bwMode="gray">
            <a:xfrm>
              <a:off x="1786923" y="2190522"/>
              <a:ext cx="980247" cy="692497"/>
            </a:xfrm>
            <a:prstGeom prst="rect">
              <a:avLst/>
            </a:prstGeom>
            <a:noFill/>
          </p:spPr>
          <p:txBody>
            <a:bodyPr wrap="square" lIns="0" tIns="0" rIns="0" bIns="0" rtlCol="0">
              <a:spAutoFit/>
            </a:bodyPr>
            <a:lstStyle/>
            <a:p>
              <a:pPr>
                <a:spcBef>
                  <a:spcPts val="500"/>
                </a:spcBef>
              </a:pPr>
              <a:r>
                <a:rPr lang="en-US" sz="900" dirty="0"/>
                <a:t>Support transfer students with complex articulation needs</a:t>
              </a:r>
            </a:p>
          </p:txBody>
        </p:sp>
        <p:sp>
          <p:nvSpPr>
            <p:cNvPr id="88" name="Rectangle 87"/>
            <p:cNvSpPr/>
            <p:nvPr/>
          </p:nvSpPr>
          <p:spPr>
            <a:xfrm>
              <a:off x="2030055" y="2935571"/>
              <a:ext cx="998525" cy="507831"/>
            </a:xfrm>
            <a:prstGeom prst="rect">
              <a:avLst/>
            </a:prstGeom>
          </p:spPr>
          <p:txBody>
            <a:bodyPr wrap="square">
              <a:spAutoFit/>
            </a:bodyPr>
            <a:lstStyle/>
            <a:p>
              <a:pPr lvl="0"/>
              <a:r>
                <a:rPr lang="en-US" sz="900" dirty="0">
                  <a:solidFill>
                    <a:schemeClr val="accent6"/>
                  </a:solidFill>
                </a:rPr>
                <a:t>students </a:t>
              </a:r>
              <a:br>
                <a:rPr lang="en-US" sz="900" dirty="0">
                  <a:solidFill>
                    <a:schemeClr val="accent6"/>
                  </a:solidFill>
                </a:rPr>
              </a:br>
              <a:r>
                <a:rPr lang="en-US" sz="900" dirty="0">
                  <a:solidFill>
                    <a:schemeClr val="accent6"/>
                  </a:solidFill>
                </a:rPr>
                <a:t>in each caseload</a:t>
              </a:r>
            </a:p>
          </p:txBody>
        </p:sp>
      </p:grpSp>
      <p:grpSp>
        <p:nvGrpSpPr>
          <p:cNvPr id="15" name="Group 14"/>
          <p:cNvGrpSpPr/>
          <p:nvPr/>
        </p:nvGrpSpPr>
        <p:grpSpPr>
          <a:xfrm>
            <a:off x="5177054" y="1824800"/>
            <a:ext cx="1282193" cy="2022918"/>
            <a:chOff x="256413" y="1419242"/>
            <a:chExt cx="1282193" cy="2022918"/>
          </a:xfrm>
        </p:grpSpPr>
        <p:sp>
          <p:nvSpPr>
            <p:cNvPr id="7" name="TextBox 6"/>
            <p:cNvSpPr txBox="1"/>
            <p:nvPr/>
          </p:nvSpPr>
          <p:spPr bwMode="gray">
            <a:xfrm>
              <a:off x="256413" y="1951467"/>
              <a:ext cx="1282193" cy="169277"/>
            </a:xfrm>
            <a:prstGeom prst="rect">
              <a:avLst/>
            </a:prstGeom>
            <a:noFill/>
          </p:spPr>
          <p:txBody>
            <a:bodyPr wrap="square" lIns="0" tIns="0" rIns="0" bIns="0" rtlCol="0">
              <a:spAutoFit/>
            </a:bodyPr>
            <a:lstStyle/>
            <a:p>
              <a:r>
                <a:rPr lang="en-US" sz="1100" b="1" dirty="0">
                  <a:ea typeface="Verdana" panose="020B0604030504040204" pitchFamily="34" charset="0"/>
                  <a:cs typeface="Verdana" panose="020B0604030504040204" pitchFamily="34" charset="0"/>
                </a:rPr>
                <a:t>Generalists</a:t>
              </a:r>
            </a:p>
          </p:txBody>
        </p:sp>
        <p:sp>
          <p:nvSpPr>
            <p:cNvPr id="8" name="TextBox 7"/>
            <p:cNvSpPr txBox="1"/>
            <p:nvPr/>
          </p:nvSpPr>
          <p:spPr bwMode="gray">
            <a:xfrm>
              <a:off x="256413" y="3034356"/>
              <a:ext cx="1280160" cy="307777"/>
            </a:xfrm>
            <a:prstGeom prst="rect">
              <a:avLst/>
            </a:prstGeom>
            <a:noFill/>
          </p:spPr>
          <p:txBody>
            <a:bodyPr wrap="square" lIns="0" tIns="0" rIns="0" bIns="0" rtlCol="0">
              <a:spAutoFit/>
            </a:bodyPr>
            <a:lstStyle/>
            <a:p>
              <a:r>
                <a:rPr lang="en-US" sz="2000" dirty="0">
                  <a:solidFill>
                    <a:schemeClr val="accent6"/>
                  </a:solidFill>
                  <a:latin typeface="+mj-lt"/>
                </a:rPr>
                <a:t>40</a:t>
              </a:r>
              <a:endParaRPr lang="en-US" sz="2000" dirty="0">
                <a:solidFill>
                  <a:schemeClr val="accent2"/>
                </a:solidFill>
              </a:endParaRPr>
            </a:p>
          </p:txBody>
        </p:sp>
        <p:sp>
          <p:nvSpPr>
            <p:cNvPr id="9" name="TextBox 8"/>
            <p:cNvSpPr txBox="1"/>
            <p:nvPr/>
          </p:nvSpPr>
          <p:spPr bwMode="gray">
            <a:xfrm>
              <a:off x="256413" y="2190522"/>
              <a:ext cx="878740" cy="415498"/>
            </a:xfrm>
            <a:prstGeom prst="rect">
              <a:avLst/>
            </a:prstGeom>
            <a:noFill/>
          </p:spPr>
          <p:txBody>
            <a:bodyPr wrap="square" lIns="0" tIns="0" rIns="0" bIns="0" rtlCol="0">
              <a:spAutoFit/>
            </a:bodyPr>
            <a:lstStyle/>
            <a:p>
              <a:pPr>
                <a:spcBef>
                  <a:spcPts val="500"/>
                </a:spcBef>
              </a:pPr>
              <a:r>
                <a:rPr lang="en-US" sz="900" dirty="0"/>
                <a:t>Advise a larger cohort of lower risk students</a:t>
              </a: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874" y="1419242"/>
              <a:ext cx="469234" cy="445772"/>
            </a:xfrm>
            <a:prstGeom prst="rect">
              <a:avLst/>
            </a:prstGeom>
          </p:spPr>
        </p:pic>
        <p:sp>
          <p:nvSpPr>
            <p:cNvPr id="87" name="Rectangle 86"/>
            <p:cNvSpPr/>
            <p:nvPr/>
          </p:nvSpPr>
          <p:spPr>
            <a:xfrm>
              <a:off x="496407" y="2934329"/>
              <a:ext cx="833632" cy="507831"/>
            </a:xfrm>
            <a:prstGeom prst="rect">
              <a:avLst/>
            </a:prstGeom>
          </p:spPr>
          <p:txBody>
            <a:bodyPr wrap="square">
              <a:spAutoFit/>
            </a:bodyPr>
            <a:lstStyle/>
            <a:p>
              <a:pPr lvl="0"/>
              <a:r>
                <a:rPr lang="en-US" sz="900" dirty="0">
                  <a:solidFill>
                    <a:schemeClr val="accent6"/>
                  </a:solidFill>
                </a:rPr>
                <a:t>students </a:t>
              </a:r>
              <a:br>
                <a:rPr lang="en-US" sz="900" dirty="0">
                  <a:solidFill>
                    <a:schemeClr val="accent6"/>
                  </a:solidFill>
                </a:rPr>
              </a:br>
              <a:r>
                <a:rPr lang="en-US" sz="900" dirty="0">
                  <a:solidFill>
                    <a:schemeClr val="accent6"/>
                  </a:solidFill>
                </a:rPr>
                <a:t>in each caseload</a:t>
              </a:r>
            </a:p>
          </p:txBody>
        </p:sp>
      </p:grpSp>
      <p:grpSp>
        <p:nvGrpSpPr>
          <p:cNvPr id="48" name="Group 47"/>
          <p:cNvGrpSpPr/>
          <p:nvPr/>
        </p:nvGrpSpPr>
        <p:grpSpPr>
          <a:xfrm>
            <a:off x="2662819" y="1835318"/>
            <a:ext cx="1296516" cy="2005063"/>
            <a:chOff x="4787349" y="1424691"/>
            <a:chExt cx="1296516" cy="2005063"/>
          </a:xfrm>
        </p:grpSpPr>
        <p:pic>
          <p:nvPicPr>
            <p:cNvPr id="50" name="Picture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3362" y="1424691"/>
              <a:ext cx="407763" cy="387375"/>
            </a:xfrm>
            <a:prstGeom prst="rect">
              <a:avLst/>
            </a:prstGeom>
          </p:spPr>
        </p:pic>
        <p:sp>
          <p:nvSpPr>
            <p:cNvPr id="51" name="TextBox 50"/>
            <p:cNvSpPr txBox="1"/>
            <p:nvPr/>
          </p:nvSpPr>
          <p:spPr bwMode="gray">
            <a:xfrm>
              <a:off x="4822974" y="1951467"/>
              <a:ext cx="1167677" cy="169277"/>
            </a:xfrm>
            <a:prstGeom prst="rect">
              <a:avLst/>
            </a:prstGeom>
            <a:noFill/>
          </p:spPr>
          <p:txBody>
            <a:bodyPr wrap="square" lIns="0" tIns="0" rIns="0" bIns="0" rtlCol="0">
              <a:spAutoFit/>
            </a:bodyPr>
            <a:lstStyle/>
            <a:p>
              <a:r>
                <a:rPr lang="en-US" sz="1100" b="1" dirty="0" err="1"/>
                <a:t>Freshmanists</a:t>
              </a:r>
              <a:endParaRPr lang="en-US" sz="1100" b="1" dirty="0"/>
            </a:p>
          </p:txBody>
        </p:sp>
        <p:sp>
          <p:nvSpPr>
            <p:cNvPr id="52" name="TextBox 51"/>
            <p:cNvSpPr txBox="1"/>
            <p:nvPr/>
          </p:nvSpPr>
          <p:spPr bwMode="gray">
            <a:xfrm>
              <a:off x="4787349" y="3021885"/>
              <a:ext cx="1280160" cy="307777"/>
            </a:xfrm>
            <a:prstGeom prst="rect">
              <a:avLst/>
            </a:prstGeom>
            <a:noFill/>
          </p:spPr>
          <p:txBody>
            <a:bodyPr wrap="square" lIns="0" tIns="0" rIns="0" bIns="0" rtlCol="0">
              <a:spAutoFit/>
            </a:bodyPr>
            <a:lstStyle/>
            <a:p>
              <a:r>
                <a:rPr lang="en-US" sz="2000" dirty="0">
                  <a:solidFill>
                    <a:schemeClr val="accent6"/>
                  </a:solidFill>
                  <a:latin typeface="+mj-lt"/>
                </a:rPr>
                <a:t>30</a:t>
              </a:r>
              <a:endParaRPr lang="en-US" sz="1000" dirty="0">
                <a:solidFill>
                  <a:schemeClr val="accent6"/>
                </a:solidFill>
              </a:endParaRPr>
            </a:p>
          </p:txBody>
        </p:sp>
        <p:sp>
          <p:nvSpPr>
            <p:cNvPr id="53" name="TextBox 52"/>
            <p:cNvSpPr txBox="1"/>
            <p:nvPr/>
          </p:nvSpPr>
          <p:spPr bwMode="gray">
            <a:xfrm>
              <a:off x="4822974" y="2190522"/>
              <a:ext cx="1167677" cy="692497"/>
            </a:xfrm>
            <a:prstGeom prst="rect">
              <a:avLst/>
            </a:prstGeom>
            <a:noFill/>
          </p:spPr>
          <p:txBody>
            <a:bodyPr wrap="square" lIns="0" tIns="0" rIns="0" bIns="0" rtlCol="0">
              <a:spAutoFit/>
            </a:bodyPr>
            <a:lstStyle/>
            <a:p>
              <a:pPr>
                <a:spcBef>
                  <a:spcPts val="500"/>
                </a:spcBef>
              </a:pPr>
              <a:r>
                <a:rPr lang="en-US" sz="900" dirty="0"/>
                <a:t>Advise freshman Psychology majors and meets with students interested in declaring</a:t>
              </a:r>
            </a:p>
          </p:txBody>
        </p:sp>
        <p:sp>
          <p:nvSpPr>
            <p:cNvPr id="54" name="Rectangle 53"/>
            <p:cNvSpPr/>
            <p:nvPr/>
          </p:nvSpPr>
          <p:spPr>
            <a:xfrm>
              <a:off x="5028039" y="2921923"/>
              <a:ext cx="1055826" cy="507831"/>
            </a:xfrm>
            <a:prstGeom prst="rect">
              <a:avLst/>
            </a:prstGeom>
          </p:spPr>
          <p:txBody>
            <a:bodyPr wrap="square">
              <a:spAutoFit/>
            </a:bodyPr>
            <a:lstStyle/>
            <a:p>
              <a:pPr lvl="0"/>
              <a:r>
                <a:rPr lang="en-US" sz="900" dirty="0">
                  <a:solidFill>
                    <a:schemeClr val="accent6"/>
                  </a:solidFill>
                </a:rPr>
                <a:t>students </a:t>
              </a:r>
              <a:br>
                <a:rPr lang="en-US" sz="900" dirty="0">
                  <a:solidFill>
                    <a:schemeClr val="accent6"/>
                  </a:solidFill>
                </a:rPr>
              </a:br>
              <a:r>
                <a:rPr lang="en-US" sz="900" dirty="0">
                  <a:solidFill>
                    <a:schemeClr val="accent6"/>
                  </a:solidFill>
                </a:rPr>
                <a:t>in each caseload</a:t>
              </a:r>
            </a:p>
          </p:txBody>
        </p:sp>
      </p:grpSp>
      <p:sp>
        <p:nvSpPr>
          <p:cNvPr id="38" name="Rectangle 37"/>
          <p:cNvSpPr/>
          <p:nvPr/>
        </p:nvSpPr>
        <p:spPr bwMode="gray">
          <a:xfrm>
            <a:off x="264475" y="1614688"/>
            <a:ext cx="2322675" cy="2289802"/>
          </a:xfrm>
          <a:prstGeom prst="rect">
            <a:avLst/>
          </a:prstGeom>
          <a:noFill/>
          <a:ln w="9525">
            <a:solidFill>
              <a:schemeClr val="accent5"/>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026" name="Picture 2" descr="UMass Dartmouth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4424" y="4053545"/>
            <a:ext cx="2306567" cy="59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54"/>
          <p:cNvSpPr txBox="1"/>
          <p:nvPr/>
        </p:nvSpPr>
        <p:spPr bwMode="gray">
          <a:xfrm>
            <a:off x="1982560" y="2046884"/>
            <a:ext cx="262575" cy="169277"/>
          </a:xfrm>
          <a:prstGeom prst="rect">
            <a:avLst/>
          </a:prstGeom>
          <a:noFill/>
          <a:ln>
            <a:noFill/>
          </a:ln>
        </p:spPr>
        <p:txBody>
          <a:bodyPr wrap="square" lIns="0" tIns="0" rIns="0" bIns="0" rtlCol="0">
            <a:spAutoFit/>
          </a:bodyPr>
          <a:lstStyle/>
          <a:p>
            <a:pPr algn="ctr"/>
            <a:r>
              <a:rPr lang="en-US" sz="1100" b="1" dirty="0">
                <a:solidFill>
                  <a:schemeClr val="accent5"/>
                </a:solidFill>
              </a:rPr>
              <a:t>x2</a:t>
            </a:r>
          </a:p>
        </p:txBody>
      </p:sp>
      <p:sp>
        <p:nvSpPr>
          <p:cNvPr id="56" name="TextBox 55"/>
          <p:cNvSpPr txBox="1"/>
          <p:nvPr/>
        </p:nvSpPr>
        <p:spPr bwMode="gray">
          <a:xfrm>
            <a:off x="3217786" y="2046884"/>
            <a:ext cx="262575" cy="169277"/>
          </a:xfrm>
          <a:prstGeom prst="rect">
            <a:avLst/>
          </a:prstGeom>
          <a:noFill/>
          <a:ln>
            <a:noFill/>
          </a:ln>
        </p:spPr>
        <p:txBody>
          <a:bodyPr wrap="square" lIns="0" tIns="0" rIns="0" bIns="0" rtlCol="0">
            <a:spAutoFit/>
          </a:bodyPr>
          <a:lstStyle/>
          <a:p>
            <a:pPr algn="ctr"/>
            <a:r>
              <a:rPr lang="en-US" sz="1100" b="1" dirty="0">
                <a:solidFill>
                  <a:schemeClr val="accent2"/>
                </a:solidFill>
              </a:rPr>
              <a:t>x2</a:t>
            </a:r>
          </a:p>
        </p:txBody>
      </p:sp>
      <p:sp>
        <p:nvSpPr>
          <p:cNvPr id="57" name="TextBox 56"/>
          <p:cNvSpPr txBox="1"/>
          <p:nvPr/>
        </p:nvSpPr>
        <p:spPr bwMode="gray">
          <a:xfrm>
            <a:off x="4641267" y="2046884"/>
            <a:ext cx="262575" cy="169277"/>
          </a:xfrm>
          <a:prstGeom prst="rect">
            <a:avLst/>
          </a:prstGeom>
          <a:noFill/>
          <a:ln>
            <a:noFill/>
          </a:ln>
        </p:spPr>
        <p:txBody>
          <a:bodyPr wrap="square" lIns="0" tIns="0" rIns="0" bIns="0" rtlCol="0">
            <a:spAutoFit/>
          </a:bodyPr>
          <a:lstStyle/>
          <a:p>
            <a:pPr algn="ctr"/>
            <a:r>
              <a:rPr lang="en-US" sz="1100" b="1" dirty="0">
                <a:solidFill>
                  <a:schemeClr val="accent2"/>
                </a:solidFill>
              </a:rPr>
              <a:t>x2</a:t>
            </a:r>
          </a:p>
        </p:txBody>
      </p:sp>
      <p:sp>
        <p:nvSpPr>
          <p:cNvPr id="58" name="TextBox 57"/>
          <p:cNvSpPr txBox="1"/>
          <p:nvPr/>
        </p:nvSpPr>
        <p:spPr bwMode="gray">
          <a:xfrm>
            <a:off x="5751726" y="2046884"/>
            <a:ext cx="262575" cy="169277"/>
          </a:xfrm>
          <a:prstGeom prst="rect">
            <a:avLst/>
          </a:prstGeom>
          <a:noFill/>
          <a:ln>
            <a:noFill/>
          </a:ln>
        </p:spPr>
        <p:txBody>
          <a:bodyPr wrap="square" lIns="0" tIns="0" rIns="0" bIns="0" rtlCol="0">
            <a:spAutoFit/>
          </a:bodyPr>
          <a:lstStyle/>
          <a:p>
            <a:pPr algn="ctr"/>
            <a:r>
              <a:rPr lang="en-US" sz="1100" b="1" dirty="0">
                <a:solidFill>
                  <a:schemeClr val="accent2"/>
                </a:solidFill>
              </a:rPr>
              <a:t>x3</a:t>
            </a:r>
          </a:p>
        </p:txBody>
      </p:sp>
    </p:spTree>
    <p:extLst>
      <p:ext uri="{BB962C8B-B14F-4D97-AF65-F5344CB8AC3E}">
        <p14:creationId xmlns:p14="http://schemas.microsoft.com/office/powerpoint/2010/main" val="1673032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gray">
          <a:xfrm>
            <a:off x="1779978" y="1182125"/>
            <a:ext cx="1371600" cy="1005840"/>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500"/>
              </a:spcBef>
            </a:pPr>
            <a:r>
              <a:rPr lang="en-US" sz="900" dirty="0">
                <a:solidFill>
                  <a:schemeClr val="tx1"/>
                </a:solidFill>
              </a:rPr>
              <a:t>Psychology department chair wanted to create lists of advisees without waiting for the registrar’s office</a:t>
            </a:r>
          </a:p>
        </p:txBody>
      </p:sp>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In-Person Training Tailored to Solving Each Department’s Unique Problems</a:t>
            </a:r>
          </a:p>
        </p:txBody>
      </p:sp>
      <p:sp>
        <p:nvSpPr>
          <p:cNvPr id="4" name="Text Placeholder 3"/>
          <p:cNvSpPr>
            <a:spLocks noGrp="1"/>
          </p:cNvSpPr>
          <p:nvPr>
            <p:ph type="body" sz="quarter" idx="12"/>
          </p:nvPr>
        </p:nvSpPr>
        <p:spPr>
          <a:xfrm>
            <a:off x="266700" y="309824"/>
            <a:ext cx="5472363" cy="256480"/>
          </a:xfrm>
        </p:spPr>
        <p:txBody>
          <a:bodyPr/>
          <a:lstStyle/>
          <a:p>
            <a:r>
              <a:rPr lang="en-US" dirty="0"/>
              <a:t>A Different Approach</a:t>
            </a:r>
          </a:p>
        </p:txBody>
      </p:sp>
      <p:sp>
        <p:nvSpPr>
          <p:cNvPr id="5" name="Text Placeholder 4"/>
          <p:cNvSpPr>
            <a:spLocks noGrp="1"/>
          </p:cNvSpPr>
          <p:nvPr>
            <p:ph type="body" sz="quarter" idx="13"/>
          </p:nvPr>
        </p:nvSpPr>
        <p:spPr/>
        <p:txBody>
          <a:bodyPr/>
          <a:lstStyle/>
          <a:p>
            <a:endParaRPr lang="en-US" dirty="0"/>
          </a:p>
        </p:txBody>
      </p:sp>
      <p:sp>
        <p:nvSpPr>
          <p:cNvPr id="6" name="Text Placeholder 5"/>
          <p:cNvSpPr>
            <a:spLocks noGrp="1"/>
          </p:cNvSpPr>
          <p:nvPr>
            <p:ph type="body" sz="quarter" idx="14"/>
          </p:nvPr>
        </p:nvSpPr>
        <p:spPr/>
        <p:txBody>
          <a:bodyPr/>
          <a:lstStyle/>
          <a:p>
            <a:endParaRPr lang="en-US"/>
          </a:p>
        </p:txBody>
      </p:sp>
      <p:sp>
        <p:nvSpPr>
          <p:cNvPr id="15" name="TextBox 14"/>
          <p:cNvSpPr txBox="1"/>
          <p:nvPr/>
        </p:nvSpPr>
        <p:spPr bwMode="gray">
          <a:xfrm>
            <a:off x="1871418" y="2706628"/>
            <a:ext cx="1200595" cy="415498"/>
          </a:xfrm>
          <a:prstGeom prst="rect">
            <a:avLst/>
          </a:prstGeom>
          <a:noFill/>
        </p:spPr>
        <p:txBody>
          <a:bodyPr wrap="square" lIns="0" tIns="0" rIns="0" bIns="0" rtlCol="0">
            <a:spAutoFit/>
          </a:bodyPr>
          <a:lstStyle/>
          <a:p>
            <a:pPr lvl="0"/>
            <a:r>
              <a:rPr lang="en-US" sz="900" i="1" dirty="0"/>
              <a:t>Trained chair on </a:t>
            </a:r>
            <a:br>
              <a:rPr lang="en-US" sz="900" i="1" dirty="0"/>
            </a:br>
            <a:r>
              <a:rPr lang="en-US" sz="900" i="1" dirty="0"/>
              <a:t>filters and list creation </a:t>
            </a:r>
          </a:p>
        </p:txBody>
      </p:sp>
      <p:sp>
        <p:nvSpPr>
          <p:cNvPr id="16" name="TextBox 15"/>
          <p:cNvSpPr txBox="1"/>
          <p:nvPr/>
        </p:nvSpPr>
        <p:spPr bwMode="gray">
          <a:xfrm>
            <a:off x="4931850" y="2706628"/>
            <a:ext cx="1189798" cy="415498"/>
          </a:xfrm>
          <a:prstGeom prst="rect">
            <a:avLst/>
          </a:prstGeom>
          <a:noFill/>
        </p:spPr>
        <p:txBody>
          <a:bodyPr wrap="square" lIns="0" tIns="0" rIns="0" bIns="0" rtlCol="0">
            <a:spAutoFit/>
          </a:bodyPr>
          <a:lstStyle/>
          <a:p>
            <a:pPr lvl="0"/>
            <a:r>
              <a:rPr lang="en-US" sz="900" i="1" dirty="0"/>
              <a:t>Trained Biology faculty </a:t>
            </a:r>
            <a:r>
              <a:rPr lang="en-US" sz="900" i="1"/>
              <a:t>on filters </a:t>
            </a:r>
            <a:br>
              <a:rPr lang="en-US" sz="900" i="1" dirty="0"/>
            </a:br>
            <a:r>
              <a:rPr lang="en-US" sz="900" i="1" dirty="0"/>
              <a:t>and </a:t>
            </a:r>
            <a:r>
              <a:rPr lang="en-US" sz="900" i="1"/>
              <a:t>list creation</a:t>
            </a:r>
            <a:endParaRPr lang="en-US" sz="900" i="1" dirty="0"/>
          </a:p>
        </p:txBody>
      </p:sp>
      <p:sp>
        <p:nvSpPr>
          <p:cNvPr id="17" name="TextBox 16"/>
          <p:cNvSpPr txBox="1"/>
          <p:nvPr/>
        </p:nvSpPr>
        <p:spPr bwMode="gray">
          <a:xfrm>
            <a:off x="3412225" y="2706628"/>
            <a:ext cx="1165904" cy="415498"/>
          </a:xfrm>
          <a:prstGeom prst="rect">
            <a:avLst/>
          </a:prstGeom>
          <a:noFill/>
        </p:spPr>
        <p:txBody>
          <a:bodyPr wrap="square" lIns="0" tIns="0" rIns="0" bIns="0" rtlCol="0">
            <a:spAutoFit/>
          </a:bodyPr>
          <a:lstStyle>
            <a:defPPr>
              <a:defRPr lang="en-US"/>
            </a:defPPr>
            <a:lvl1pPr>
              <a:spcBef>
                <a:spcPts val="300"/>
              </a:spcBef>
              <a:defRPr sz="1100" i="1"/>
            </a:lvl1pPr>
          </a:lstStyle>
          <a:p>
            <a:r>
              <a:rPr lang="en-US" sz="900" dirty="0"/>
              <a:t>Trained them on </a:t>
            </a:r>
            <a:br>
              <a:rPr lang="en-US" sz="900" dirty="0"/>
            </a:br>
            <a:r>
              <a:rPr lang="en-US" sz="900" dirty="0"/>
              <a:t>shared notes </a:t>
            </a:r>
            <a:br>
              <a:rPr lang="en-US" sz="900" dirty="0"/>
            </a:br>
            <a:r>
              <a:rPr lang="en-US" sz="900" dirty="0"/>
              <a:t>and statuses</a:t>
            </a:r>
          </a:p>
        </p:txBody>
      </p:sp>
      <p:sp>
        <p:nvSpPr>
          <p:cNvPr id="23" name="Rectangle 22"/>
          <p:cNvSpPr/>
          <p:nvPr/>
        </p:nvSpPr>
        <p:spPr bwMode="gray">
          <a:xfrm>
            <a:off x="4839707" y="1182125"/>
            <a:ext cx="1369707" cy="1005840"/>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500"/>
              </a:spcBef>
            </a:pPr>
            <a:r>
              <a:rPr lang="en-US" sz="900" dirty="0">
                <a:solidFill>
                  <a:schemeClr val="tx1"/>
                </a:solidFill>
              </a:rPr>
              <a:t>Biology department needed a way to find and reach out to scholarship candidates</a:t>
            </a:r>
          </a:p>
        </p:txBody>
      </p:sp>
      <p:sp>
        <p:nvSpPr>
          <p:cNvPr id="24" name="Rectangle 23"/>
          <p:cNvSpPr/>
          <p:nvPr/>
        </p:nvSpPr>
        <p:spPr bwMode="gray">
          <a:xfrm>
            <a:off x="3297968" y="1182125"/>
            <a:ext cx="1371600" cy="1005840"/>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500"/>
              </a:spcBef>
            </a:pPr>
            <a:r>
              <a:rPr lang="en-US" sz="900" dirty="0">
                <a:solidFill>
                  <a:schemeClr val="tx1"/>
                </a:solidFill>
              </a:rPr>
              <a:t>Faculty frustrated </a:t>
            </a:r>
            <a:br>
              <a:rPr lang="en-US" sz="900" dirty="0">
                <a:solidFill>
                  <a:schemeClr val="tx1"/>
                </a:solidFill>
              </a:rPr>
            </a:br>
            <a:r>
              <a:rPr lang="en-US" sz="900" dirty="0">
                <a:solidFill>
                  <a:schemeClr val="tx1"/>
                </a:solidFill>
              </a:rPr>
              <a:t>at lack of shared information across departments</a:t>
            </a:r>
          </a:p>
        </p:txBody>
      </p:sp>
      <p:cxnSp>
        <p:nvCxnSpPr>
          <p:cNvPr id="25" name="Straight Arrow Connector 24"/>
          <p:cNvCxnSpPr/>
          <p:nvPr/>
        </p:nvCxnSpPr>
        <p:spPr bwMode="gray">
          <a:xfrm>
            <a:off x="915242" y="2142455"/>
            <a:ext cx="0" cy="234278"/>
          </a:xfrm>
          <a:prstGeom prst="straightConnector1">
            <a:avLst/>
          </a:prstGeom>
          <a:solidFill>
            <a:schemeClr val="accent1"/>
          </a:solidFill>
          <a:ln w="12700" cap="flat" cmpd="sng" algn="ctr">
            <a:solidFill>
              <a:schemeClr val="accent6"/>
            </a:solidFill>
            <a:prstDash val="solid"/>
            <a:miter lim="800000"/>
            <a:headEnd type="none" w="med" len="med"/>
            <a:tailEnd type="triangle" w="med" len="med"/>
          </a:ln>
          <a:effectLst/>
        </p:spPr>
      </p:cxnSp>
      <p:sp>
        <p:nvSpPr>
          <p:cNvPr id="26" name="TextBox 25"/>
          <p:cNvSpPr txBox="1"/>
          <p:nvPr/>
        </p:nvSpPr>
        <p:spPr bwMode="gray">
          <a:xfrm>
            <a:off x="315387" y="2706628"/>
            <a:ext cx="1194215" cy="553998"/>
          </a:xfrm>
          <a:prstGeom prst="rect">
            <a:avLst/>
          </a:prstGeom>
          <a:noFill/>
        </p:spPr>
        <p:txBody>
          <a:bodyPr wrap="square" lIns="0" tIns="0" rIns="0" bIns="0" rtlCol="0">
            <a:spAutoFit/>
          </a:bodyPr>
          <a:lstStyle>
            <a:defPPr>
              <a:defRPr lang="en-US"/>
            </a:defPPr>
            <a:lvl1pPr>
              <a:spcBef>
                <a:spcPts val="300"/>
              </a:spcBef>
              <a:defRPr sz="1100" i="1"/>
            </a:lvl1pPr>
          </a:lstStyle>
          <a:p>
            <a:r>
              <a:rPr lang="en-US" sz="900" dirty="0"/>
              <a:t>Trained faculty on student overview and 30-second gut check  </a:t>
            </a:r>
          </a:p>
        </p:txBody>
      </p:sp>
      <p:sp>
        <p:nvSpPr>
          <p:cNvPr id="27" name="Rectangle 26"/>
          <p:cNvSpPr/>
          <p:nvPr/>
        </p:nvSpPr>
        <p:spPr bwMode="gray">
          <a:xfrm>
            <a:off x="226083" y="1182125"/>
            <a:ext cx="1335013" cy="1005840"/>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500"/>
              </a:spcBef>
            </a:pPr>
            <a:r>
              <a:rPr lang="en-US" sz="900" dirty="0">
                <a:solidFill>
                  <a:schemeClr val="tx1"/>
                </a:solidFill>
              </a:rPr>
              <a:t>Faculty complaining about the difficulty of navigating Banner to find student information</a:t>
            </a:r>
          </a:p>
        </p:txBody>
      </p:sp>
      <p:cxnSp>
        <p:nvCxnSpPr>
          <p:cNvPr id="31" name="Straight Connector 30"/>
          <p:cNvCxnSpPr/>
          <p:nvPr/>
        </p:nvCxnSpPr>
        <p:spPr bwMode="gray">
          <a:xfrm>
            <a:off x="320882" y="2130574"/>
            <a:ext cx="1188720" cy="0"/>
          </a:xfrm>
          <a:prstGeom prst="line">
            <a:avLst/>
          </a:prstGeom>
          <a:ln w="28575">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gray">
          <a:xfrm>
            <a:off x="2465778" y="2141324"/>
            <a:ext cx="0" cy="230575"/>
          </a:xfrm>
          <a:prstGeom prst="straightConnector1">
            <a:avLst/>
          </a:prstGeom>
          <a:solidFill>
            <a:schemeClr val="accent1"/>
          </a:solidFill>
          <a:ln w="12700" cap="flat" cmpd="sng" algn="ctr">
            <a:solidFill>
              <a:schemeClr val="accent6"/>
            </a:solidFill>
            <a:prstDash val="solid"/>
            <a:miter lim="800000"/>
            <a:headEnd type="none" w="med" len="med"/>
            <a:tailEnd type="triangle" w="med" len="med"/>
          </a:ln>
          <a:effectLst/>
        </p:spPr>
      </p:cxnSp>
      <p:cxnSp>
        <p:nvCxnSpPr>
          <p:cNvPr id="33" name="Straight Connector 32"/>
          <p:cNvCxnSpPr/>
          <p:nvPr/>
        </p:nvCxnSpPr>
        <p:spPr bwMode="gray">
          <a:xfrm>
            <a:off x="1871418" y="2136483"/>
            <a:ext cx="1188720" cy="0"/>
          </a:xfrm>
          <a:prstGeom prst="line">
            <a:avLst/>
          </a:prstGeom>
          <a:ln w="28575">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bwMode="gray">
          <a:xfrm>
            <a:off x="3983768" y="2142444"/>
            <a:ext cx="0" cy="234243"/>
          </a:xfrm>
          <a:prstGeom prst="straightConnector1">
            <a:avLst/>
          </a:prstGeom>
          <a:solidFill>
            <a:schemeClr val="accent1"/>
          </a:solidFill>
          <a:ln w="12700" cap="flat" cmpd="sng" algn="ctr">
            <a:solidFill>
              <a:schemeClr val="accent6"/>
            </a:solidFill>
            <a:prstDash val="solid"/>
            <a:miter lim="800000"/>
            <a:headEnd type="none" w="med" len="med"/>
            <a:tailEnd type="triangle" w="med" len="med"/>
          </a:ln>
          <a:effectLst/>
        </p:spPr>
      </p:cxnSp>
      <p:cxnSp>
        <p:nvCxnSpPr>
          <p:cNvPr id="35" name="Straight Connector 34"/>
          <p:cNvCxnSpPr/>
          <p:nvPr/>
        </p:nvCxnSpPr>
        <p:spPr bwMode="gray">
          <a:xfrm>
            <a:off x="3389408" y="2130517"/>
            <a:ext cx="1188720" cy="0"/>
          </a:xfrm>
          <a:prstGeom prst="line">
            <a:avLst/>
          </a:prstGeom>
          <a:ln w="28575">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bwMode="gray">
          <a:xfrm>
            <a:off x="5527288" y="2142444"/>
            <a:ext cx="0" cy="234243"/>
          </a:xfrm>
          <a:prstGeom prst="straightConnector1">
            <a:avLst/>
          </a:prstGeom>
          <a:solidFill>
            <a:schemeClr val="accent1"/>
          </a:solidFill>
          <a:ln w="12700" cap="flat" cmpd="sng" algn="ctr">
            <a:solidFill>
              <a:schemeClr val="accent6"/>
            </a:solidFill>
            <a:prstDash val="solid"/>
            <a:miter lim="800000"/>
            <a:headEnd type="none" w="med" len="med"/>
            <a:tailEnd type="triangle" w="med" len="med"/>
          </a:ln>
          <a:effectLst/>
        </p:spPr>
      </p:cxnSp>
      <p:cxnSp>
        <p:nvCxnSpPr>
          <p:cNvPr id="37" name="Straight Connector 36"/>
          <p:cNvCxnSpPr/>
          <p:nvPr/>
        </p:nvCxnSpPr>
        <p:spPr bwMode="gray">
          <a:xfrm>
            <a:off x="4932928" y="2130517"/>
            <a:ext cx="1188720" cy="0"/>
          </a:xfrm>
          <a:prstGeom prst="line">
            <a:avLst/>
          </a:prstGeom>
          <a:ln w="28575">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44" y="3663591"/>
            <a:ext cx="314167" cy="567773"/>
          </a:xfrm>
          <a:prstGeom prst="rect">
            <a:avLst/>
          </a:prstGeom>
        </p:spPr>
      </p:pic>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526" y="3663591"/>
            <a:ext cx="314167" cy="567773"/>
          </a:xfrm>
          <a:prstGeom prst="rect">
            <a:avLst/>
          </a:prstGeom>
        </p:spPr>
      </p:pic>
      <p:sp>
        <p:nvSpPr>
          <p:cNvPr id="47" name="TextBox 46"/>
          <p:cNvSpPr txBox="1"/>
          <p:nvPr/>
        </p:nvSpPr>
        <p:spPr bwMode="gray">
          <a:xfrm>
            <a:off x="1302668" y="3739728"/>
            <a:ext cx="1546855" cy="415498"/>
          </a:xfrm>
          <a:prstGeom prst="rect">
            <a:avLst/>
          </a:prstGeom>
          <a:noFill/>
        </p:spPr>
        <p:txBody>
          <a:bodyPr wrap="square" lIns="0" tIns="0" rIns="0" bIns="0" rtlCol="0">
            <a:spAutoFit/>
          </a:bodyPr>
          <a:lstStyle/>
          <a:p>
            <a:pPr lvl="0"/>
            <a:r>
              <a:rPr lang="en-US" sz="900" dirty="0">
                <a:solidFill>
                  <a:schemeClr val="accent6"/>
                </a:solidFill>
              </a:rPr>
              <a:t>Focus on solving problems rather than delivering one-size-fits-all training</a:t>
            </a:r>
          </a:p>
        </p:txBody>
      </p:sp>
      <p:sp>
        <p:nvSpPr>
          <p:cNvPr id="48" name="TextBox 47"/>
          <p:cNvSpPr txBox="1"/>
          <p:nvPr/>
        </p:nvSpPr>
        <p:spPr bwMode="gray">
          <a:xfrm>
            <a:off x="3621070" y="3739728"/>
            <a:ext cx="1564247" cy="415498"/>
          </a:xfrm>
          <a:prstGeom prst="rect">
            <a:avLst/>
          </a:prstGeom>
          <a:noFill/>
        </p:spPr>
        <p:txBody>
          <a:bodyPr wrap="square" lIns="0" tIns="0" rIns="0" bIns="0" rtlCol="0">
            <a:spAutoFit/>
          </a:bodyPr>
          <a:lstStyle/>
          <a:p>
            <a:pPr lvl="0"/>
            <a:r>
              <a:rPr lang="en-US" sz="900" dirty="0">
                <a:solidFill>
                  <a:schemeClr val="accent6"/>
                </a:solidFill>
              </a:rPr>
              <a:t>Take advantage of  difficult questions to create “a-ha moments”</a:t>
            </a:r>
          </a:p>
        </p:txBody>
      </p:sp>
      <p:sp>
        <p:nvSpPr>
          <p:cNvPr id="28" name="TextBox 27"/>
          <p:cNvSpPr txBox="1"/>
          <p:nvPr/>
        </p:nvSpPr>
        <p:spPr bwMode="gray">
          <a:xfrm>
            <a:off x="1388212" y="3396654"/>
            <a:ext cx="3624377" cy="169277"/>
          </a:xfrm>
          <a:prstGeom prst="rect">
            <a:avLst/>
          </a:prstGeom>
          <a:noFill/>
        </p:spPr>
        <p:txBody>
          <a:bodyPr wrap="square" lIns="0" tIns="0" rIns="0" bIns="0" rtlCol="0">
            <a:spAutoFit/>
          </a:bodyPr>
          <a:lstStyle/>
          <a:p>
            <a:pPr lvl="0" algn="ctr"/>
            <a:r>
              <a:rPr lang="en-US" sz="1100" b="1" dirty="0">
                <a:solidFill>
                  <a:schemeClr val="accent6"/>
                </a:solidFill>
              </a:rPr>
              <a:t>Key Insights About Faculty Training </a:t>
            </a:r>
          </a:p>
        </p:txBody>
      </p:sp>
      <p:pic>
        <p:nvPicPr>
          <p:cNvPr id="29" name="Picture 2" descr="http://www.amnh.org/learn/images/grad_credit/logo-hamline-s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876" y="4163977"/>
            <a:ext cx="1117023" cy="4329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961598" y="930454"/>
            <a:ext cx="2461473" cy="261610"/>
          </a:xfrm>
          <a:prstGeom prst="rect">
            <a:avLst/>
          </a:prstGeom>
        </p:spPr>
        <p:txBody>
          <a:bodyPr wrap="square">
            <a:spAutoFit/>
          </a:bodyPr>
          <a:lstStyle/>
          <a:p>
            <a:pPr lvl="0" algn="ctr">
              <a:spcBef>
                <a:spcPts val="500"/>
              </a:spcBef>
            </a:pPr>
            <a:r>
              <a:rPr lang="en-US" sz="1100" b="1" dirty="0">
                <a:solidFill>
                  <a:srgbClr val="4F5861"/>
                </a:solidFill>
              </a:rPr>
              <a:t>What Mike Heard</a:t>
            </a:r>
          </a:p>
        </p:txBody>
      </p:sp>
      <p:sp>
        <p:nvSpPr>
          <p:cNvPr id="30" name="Rectangle 29"/>
          <p:cNvSpPr/>
          <p:nvPr/>
        </p:nvSpPr>
        <p:spPr>
          <a:xfrm>
            <a:off x="2449983" y="2431866"/>
            <a:ext cx="1484702" cy="261610"/>
          </a:xfrm>
          <a:prstGeom prst="rect">
            <a:avLst/>
          </a:prstGeom>
        </p:spPr>
        <p:txBody>
          <a:bodyPr wrap="none">
            <a:spAutoFit/>
          </a:bodyPr>
          <a:lstStyle/>
          <a:p>
            <a:pPr lvl="0" algn="ctr">
              <a:spcBef>
                <a:spcPts val="500"/>
              </a:spcBef>
            </a:pPr>
            <a:r>
              <a:rPr lang="en-US" sz="1100" b="1" dirty="0">
                <a:solidFill>
                  <a:srgbClr val="4F5861"/>
                </a:solidFill>
              </a:rPr>
              <a:t>Mike’s Approach</a:t>
            </a:r>
          </a:p>
        </p:txBody>
      </p:sp>
    </p:spTree>
    <p:extLst>
      <p:ext uri="{BB962C8B-B14F-4D97-AF65-F5344CB8AC3E}">
        <p14:creationId xmlns:p14="http://schemas.microsoft.com/office/powerpoint/2010/main" val="3275696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gray">
          <a:xfrm>
            <a:off x="3975675" y="3905108"/>
            <a:ext cx="2144128" cy="321680"/>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62" y="1037442"/>
            <a:ext cx="481415" cy="604287"/>
          </a:xfrm>
          <a:prstGeom prst="rect">
            <a:avLst/>
          </a:prstGeom>
          <a:noFill/>
          <a:ln>
            <a:noFill/>
          </a:ln>
        </p:spPr>
      </p:pic>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r>
              <a:rPr lang="en-US" dirty="0"/>
              <a:t>Designated EAB Coordinator with Dual Role Drives High SSC Engagement</a:t>
            </a:r>
          </a:p>
        </p:txBody>
      </p:sp>
      <p:sp>
        <p:nvSpPr>
          <p:cNvPr id="4" name="Text Placeholder 3"/>
          <p:cNvSpPr>
            <a:spLocks noGrp="1"/>
          </p:cNvSpPr>
          <p:nvPr>
            <p:ph type="body" sz="quarter" idx="12"/>
          </p:nvPr>
        </p:nvSpPr>
        <p:spPr/>
        <p:txBody>
          <a:bodyPr/>
          <a:lstStyle/>
          <a:p>
            <a:r>
              <a:rPr lang="en-US" dirty="0"/>
              <a:t>Faculty Peer Training at Hamline University  </a:t>
            </a:r>
          </a:p>
        </p:txBody>
      </p:sp>
      <p:sp>
        <p:nvSpPr>
          <p:cNvPr id="5" name="Text Placeholder 4"/>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p:txBody>
          <a:bodyPr/>
          <a:lstStyle/>
          <a:p>
            <a:endParaRPr lang="en-US" dirty="0"/>
          </a:p>
        </p:txBody>
      </p:sp>
      <p:sp>
        <p:nvSpPr>
          <p:cNvPr id="14" name="TextBox 13"/>
          <p:cNvSpPr txBox="1"/>
          <p:nvPr/>
        </p:nvSpPr>
        <p:spPr bwMode="gray">
          <a:xfrm>
            <a:off x="971551" y="998007"/>
            <a:ext cx="2118042" cy="1128514"/>
          </a:xfrm>
          <a:prstGeom prst="rect">
            <a:avLst/>
          </a:prstGeom>
          <a:noFill/>
        </p:spPr>
        <p:txBody>
          <a:bodyPr wrap="square" lIns="0" tIns="0" rIns="0" bIns="0" rtlCol="0">
            <a:spAutoFit/>
          </a:bodyPr>
          <a:lstStyle/>
          <a:p>
            <a:pPr>
              <a:spcBef>
                <a:spcPts val="500"/>
              </a:spcBef>
            </a:pPr>
            <a:r>
              <a:rPr lang="en-US" sz="1000" b="1" dirty="0">
                <a:solidFill>
                  <a:schemeClr val="accent6"/>
                </a:solidFill>
              </a:rPr>
              <a:t>Mike Noreen, </a:t>
            </a:r>
            <a:br>
              <a:rPr lang="en-US" sz="1000" b="1" dirty="0">
                <a:solidFill>
                  <a:schemeClr val="accent6"/>
                </a:solidFill>
              </a:rPr>
            </a:br>
            <a:r>
              <a:rPr lang="en-US" sz="1000" b="1" dirty="0">
                <a:solidFill>
                  <a:schemeClr val="accent6"/>
                </a:solidFill>
              </a:rPr>
              <a:t>Faculty Peer Trainer</a:t>
            </a:r>
          </a:p>
          <a:p>
            <a:pPr marL="171450" indent="-171450">
              <a:spcBef>
                <a:spcPts val="500"/>
              </a:spcBef>
              <a:buFont typeface="Arial" panose="020B0604020202020204" pitchFamily="34" charset="0"/>
              <a:buChar char="•"/>
            </a:pPr>
            <a:r>
              <a:rPr lang="en-US" sz="900" dirty="0"/>
              <a:t>Assistant Director of Advising and EAB Leadership Coordinator</a:t>
            </a:r>
          </a:p>
          <a:p>
            <a:pPr marL="171450" indent="-171450">
              <a:spcBef>
                <a:spcPts val="500"/>
              </a:spcBef>
              <a:buFont typeface="Arial" panose="020B0604020202020204" pitchFamily="34" charset="0"/>
              <a:buChar char="•"/>
            </a:pPr>
            <a:r>
              <a:rPr lang="en-US" sz="900" dirty="0"/>
              <a:t>Supported by a second faculty trainer and 1.5 professional advisors</a:t>
            </a:r>
          </a:p>
        </p:txBody>
      </p:sp>
      <p:sp>
        <p:nvSpPr>
          <p:cNvPr id="15" name="TextBox 14"/>
          <p:cNvSpPr txBox="1"/>
          <p:nvPr/>
        </p:nvSpPr>
        <p:spPr bwMode="gray">
          <a:xfrm>
            <a:off x="4021697" y="1337697"/>
            <a:ext cx="2134557" cy="959237"/>
          </a:xfrm>
          <a:prstGeom prst="rect">
            <a:avLst/>
          </a:prstGeom>
          <a:noFill/>
        </p:spPr>
        <p:txBody>
          <a:bodyPr wrap="square" lIns="0" tIns="0" rIns="0" bIns="0" rtlCol="0">
            <a:spAutoFit/>
          </a:bodyPr>
          <a:lstStyle/>
          <a:p>
            <a:pPr marL="117475" indent="-117475">
              <a:spcBef>
                <a:spcPts val="500"/>
              </a:spcBef>
              <a:buFont typeface="Arial" panose="020B0604020202020204" pitchFamily="34" charset="0"/>
              <a:buChar char="•"/>
            </a:pPr>
            <a:r>
              <a:rPr lang="en-US" sz="900" dirty="0"/>
              <a:t>During rollout, hosted five one-hour sessions in computer lab </a:t>
            </a:r>
          </a:p>
          <a:p>
            <a:pPr marL="117475" indent="-117475">
              <a:spcBef>
                <a:spcPts val="500"/>
              </a:spcBef>
              <a:buFont typeface="Arial" panose="020B0604020202020204" pitchFamily="34" charset="0"/>
              <a:buChar char="•"/>
            </a:pPr>
            <a:r>
              <a:rPr lang="en-US" sz="900" dirty="0"/>
              <a:t>Leads “Advisor Refresher Training” series throughout the year </a:t>
            </a:r>
          </a:p>
          <a:p>
            <a:pPr marL="117475" indent="-117475">
              <a:spcBef>
                <a:spcPts val="500"/>
              </a:spcBef>
              <a:buFont typeface="Arial" panose="020B0604020202020204" pitchFamily="34" charset="0"/>
              <a:buChar char="•"/>
            </a:pPr>
            <a:r>
              <a:rPr lang="en-US" sz="900" dirty="0"/>
              <a:t>Available for in-person, on-site trainings by request</a:t>
            </a:r>
          </a:p>
        </p:txBody>
      </p:sp>
      <p:sp>
        <p:nvSpPr>
          <p:cNvPr id="24" name="TextBox 23"/>
          <p:cNvSpPr txBox="1"/>
          <p:nvPr/>
        </p:nvSpPr>
        <p:spPr bwMode="gray">
          <a:xfrm>
            <a:off x="4021697" y="1094865"/>
            <a:ext cx="2426451" cy="153888"/>
          </a:xfrm>
          <a:prstGeom prst="rect">
            <a:avLst/>
          </a:prstGeom>
          <a:noFill/>
        </p:spPr>
        <p:txBody>
          <a:bodyPr wrap="square" lIns="0" tIns="0" rIns="0" bIns="0" rtlCol="0">
            <a:spAutoFit/>
          </a:bodyPr>
          <a:lstStyle/>
          <a:p>
            <a:pPr>
              <a:spcBef>
                <a:spcPts val="500"/>
              </a:spcBef>
            </a:pPr>
            <a:r>
              <a:rPr lang="en-US" sz="1000" b="1" dirty="0"/>
              <a:t>Plays Key Role in SSC Training</a:t>
            </a:r>
          </a:p>
        </p:txBody>
      </p:sp>
      <p:sp>
        <p:nvSpPr>
          <p:cNvPr id="36" name="TextBox 35"/>
          <p:cNvSpPr txBox="1"/>
          <p:nvPr/>
        </p:nvSpPr>
        <p:spPr bwMode="gray">
          <a:xfrm>
            <a:off x="4021697" y="2773497"/>
            <a:ext cx="2134556" cy="1626086"/>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Listens to faculty member’s unique challenges related to advising</a:t>
            </a:r>
          </a:p>
          <a:p>
            <a:pPr marL="171450" indent="-171450">
              <a:spcBef>
                <a:spcPts val="500"/>
              </a:spcBef>
              <a:buFont typeface="Arial" panose="020B0604020202020204" pitchFamily="34" charset="0"/>
              <a:buChar char="•"/>
            </a:pPr>
            <a:r>
              <a:rPr lang="en-US" sz="900" dirty="0"/>
              <a:t>Presents SSC as a solution to problems, rather than mandating how all faculty should use it</a:t>
            </a:r>
          </a:p>
          <a:p>
            <a:pPr marL="171450" indent="-171450">
              <a:spcBef>
                <a:spcPts val="500"/>
              </a:spcBef>
              <a:buFont typeface="Arial" panose="020B0604020202020204" pitchFamily="34" charset="0"/>
              <a:buChar char="•"/>
            </a:pPr>
            <a:endParaRPr lang="en-US" sz="900" dirty="0"/>
          </a:p>
          <a:p>
            <a:pPr marL="114300">
              <a:spcBef>
                <a:spcPts val="500"/>
              </a:spcBef>
            </a:pPr>
            <a:r>
              <a:rPr lang="en-US" sz="900" dirty="0"/>
              <a:t>Faculty view Mike as a credible problem-solver and ally</a:t>
            </a:r>
          </a:p>
          <a:p>
            <a:pPr>
              <a:spcBef>
                <a:spcPts val="500"/>
              </a:spcBef>
            </a:pPr>
            <a:endParaRPr lang="en-US" sz="900" dirty="0"/>
          </a:p>
        </p:txBody>
      </p:sp>
      <p:sp>
        <p:nvSpPr>
          <p:cNvPr id="37" name="TextBox 36"/>
          <p:cNvSpPr txBox="1"/>
          <p:nvPr/>
        </p:nvSpPr>
        <p:spPr bwMode="gray">
          <a:xfrm>
            <a:off x="4021697" y="2579630"/>
            <a:ext cx="2945389" cy="153888"/>
          </a:xfrm>
          <a:prstGeom prst="rect">
            <a:avLst/>
          </a:prstGeom>
          <a:noFill/>
        </p:spPr>
        <p:txBody>
          <a:bodyPr wrap="square" lIns="0" tIns="0" rIns="0" bIns="0" rtlCol="0">
            <a:spAutoFit/>
          </a:bodyPr>
          <a:lstStyle/>
          <a:p>
            <a:pPr>
              <a:spcBef>
                <a:spcPts val="500"/>
              </a:spcBef>
            </a:pPr>
            <a:r>
              <a:rPr lang="en-US" sz="1000" b="1" dirty="0"/>
              <a:t>Acts as a Peer “Consultant”</a:t>
            </a:r>
          </a:p>
        </p:txBody>
      </p:sp>
      <p:pic>
        <p:nvPicPr>
          <p:cNvPr id="2052" name="Picture 20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977" y="1410411"/>
            <a:ext cx="469234" cy="464541"/>
          </a:xfrm>
          <a:prstGeom prst="rect">
            <a:avLst/>
          </a:prstGeom>
        </p:spPr>
      </p:pic>
      <p:pic>
        <p:nvPicPr>
          <p:cNvPr id="2053" name="Picture 20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2516" y="2937634"/>
            <a:ext cx="516157" cy="480026"/>
          </a:xfrm>
          <a:prstGeom prst="rect">
            <a:avLst/>
          </a:prstGeom>
        </p:spPr>
      </p:pic>
      <p:grpSp>
        <p:nvGrpSpPr>
          <p:cNvPr id="13" name="Group 12"/>
          <p:cNvGrpSpPr/>
          <p:nvPr/>
        </p:nvGrpSpPr>
        <p:grpSpPr>
          <a:xfrm>
            <a:off x="267658" y="2383485"/>
            <a:ext cx="2853834" cy="1967368"/>
            <a:chOff x="288924" y="2542980"/>
            <a:chExt cx="2853834" cy="1967368"/>
          </a:xfrm>
        </p:grpSpPr>
        <p:sp>
          <p:nvSpPr>
            <p:cNvPr id="9" name="Rectangle 8"/>
            <p:cNvSpPr/>
            <p:nvPr/>
          </p:nvSpPr>
          <p:spPr bwMode="gray">
            <a:xfrm>
              <a:off x="288924" y="2542980"/>
              <a:ext cx="2853834" cy="1967367"/>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aphicFrame>
          <p:nvGraphicFramePr>
            <p:cNvPr id="25" name="Chart 24"/>
            <p:cNvGraphicFramePr/>
            <p:nvPr/>
          </p:nvGraphicFramePr>
          <p:xfrm>
            <a:off x="297363" y="2936397"/>
            <a:ext cx="2830850" cy="1456988"/>
          </p:xfrm>
          <a:graphic>
            <a:graphicData uri="http://schemas.openxmlformats.org/drawingml/2006/chart">
              <c:chart xmlns:c="http://schemas.openxmlformats.org/drawingml/2006/chart" xmlns:r="http://schemas.openxmlformats.org/officeDocument/2006/relationships" r:id="rId6"/>
            </a:graphicData>
          </a:graphic>
        </p:graphicFrame>
        <p:sp>
          <p:nvSpPr>
            <p:cNvPr id="40" name="Rectangle 39"/>
            <p:cNvSpPr/>
            <p:nvPr/>
          </p:nvSpPr>
          <p:spPr bwMode="gray">
            <a:xfrm>
              <a:off x="2042414" y="4015424"/>
              <a:ext cx="736313" cy="494924"/>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6" name="TextBox 25"/>
            <p:cNvSpPr txBox="1"/>
            <p:nvPr/>
          </p:nvSpPr>
          <p:spPr bwMode="gray">
            <a:xfrm>
              <a:off x="314717" y="2981166"/>
              <a:ext cx="2796142" cy="138499"/>
            </a:xfrm>
            <a:prstGeom prst="rect">
              <a:avLst/>
            </a:prstGeom>
            <a:noFill/>
          </p:spPr>
          <p:txBody>
            <a:bodyPr wrap="square" lIns="0" tIns="0" rIns="0" bIns="0" rtlCol="0">
              <a:spAutoFit/>
            </a:bodyPr>
            <a:lstStyle/>
            <a:p>
              <a:pPr algn="ctr">
                <a:spcBef>
                  <a:spcPts val="500"/>
                </a:spcBef>
              </a:pPr>
              <a:r>
                <a:rPr lang="en-US" sz="900" i="1" dirty="0"/>
                <a:t>Average Monthly Logins Per User (2015)</a:t>
              </a:r>
            </a:p>
          </p:txBody>
        </p:sp>
        <p:sp>
          <p:nvSpPr>
            <p:cNvPr id="28" name="TextBox 27"/>
            <p:cNvSpPr txBox="1"/>
            <p:nvPr/>
          </p:nvSpPr>
          <p:spPr bwMode="gray">
            <a:xfrm>
              <a:off x="427634" y="2649355"/>
              <a:ext cx="2570308" cy="276999"/>
            </a:xfrm>
            <a:prstGeom prst="rect">
              <a:avLst/>
            </a:prstGeom>
            <a:noFill/>
          </p:spPr>
          <p:txBody>
            <a:bodyPr wrap="square" lIns="0" tIns="0" rIns="0" bIns="0" rtlCol="0">
              <a:spAutoFit/>
            </a:bodyPr>
            <a:lstStyle/>
            <a:p>
              <a:pPr algn="ctr">
                <a:spcBef>
                  <a:spcPts val="500"/>
                </a:spcBef>
              </a:pPr>
              <a:r>
                <a:rPr lang="en-US" sz="900" b="1" dirty="0"/>
                <a:t>Seeing High SSC Engagement Relative to Other Faculty Advising Schools</a:t>
              </a:r>
            </a:p>
          </p:txBody>
        </p:sp>
      </p:grpSp>
      <p:sp>
        <p:nvSpPr>
          <p:cNvPr id="7" name="Right Brace 6"/>
          <p:cNvSpPr/>
          <p:nvPr/>
        </p:nvSpPr>
        <p:spPr bwMode="gray">
          <a:xfrm flipH="1">
            <a:off x="3264246" y="1042281"/>
            <a:ext cx="151355" cy="3526392"/>
          </a:xfrm>
          <a:prstGeom prst="rightBrace">
            <a:avLst>
              <a:gd name="adj1" fmla="val 8333"/>
              <a:gd name="adj2" fmla="val 13112"/>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Oval 34"/>
          <p:cNvSpPr/>
          <p:nvPr/>
        </p:nvSpPr>
        <p:spPr bwMode="gray">
          <a:xfrm>
            <a:off x="3592247" y="1126396"/>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1</a:t>
            </a:r>
          </a:p>
        </p:txBody>
      </p:sp>
      <p:sp>
        <p:nvSpPr>
          <p:cNvPr id="38" name="Oval 37"/>
          <p:cNvSpPr/>
          <p:nvPr/>
        </p:nvSpPr>
        <p:spPr bwMode="gray">
          <a:xfrm>
            <a:off x="3592247" y="2620466"/>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2</a:t>
            </a:r>
          </a:p>
        </p:txBody>
      </p:sp>
      <p:pic>
        <p:nvPicPr>
          <p:cNvPr id="3074" name="Picture 2" descr="http://www.amnh.org/learn/images/grad_credit/logo-hamline-s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7925" y="3877517"/>
            <a:ext cx="923159" cy="357814"/>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bwMode="gray">
          <a:xfrm>
            <a:off x="4927050" y="3724345"/>
            <a:ext cx="209550" cy="129818"/>
          </a:xfrm>
          <a:prstGeom prst="downArrow">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Tree>
    <p:extLst>
      <p:ext uri="{BB962C8B-B14F-4D97-AF65-F5344CB8AC3E}">
        <p14:creationId xmlns:p14="http://schemas.microsoft.com/office/powerpoint/2010/main" val="4226121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a:t>Centralize Faculty Advising Resources</a:t>
            </a:r>
          </a:p>
        </p:txBody>
      </p:sp>
      <p:sp>
        <p:nvSpPr>
          <p:cNvPr id="5" name="Text Placeholder 4"/>
          <p:cNvSpPr>
            <a:spLocks noGrp="1"/>
          </p:cNvSpPr>
          <p:nvPr>
            <p:ph type="body" sz="quarter" idx="13"/>
          </p:nvPr>
        </p:nvSpPr>
        <p:spPr>
          <a:xfrm>
            <a:off x="4081645" y="4677489"/>
            <a:ext cx="2319155" cy="123111"/>
          </a:xfrm>
        </p:spPr>
        <p:txBody>
          <a:bodyPr/>
          <a:lstStyle/>
          <a:p>
            <a:r>
              <a:rPr lang="en-US" dirty="0"/>
              <a:t>\</a:t>
            </a:r>
          </a:p>
        </p:txBody>
      </p:sp>
      <p:sp>
        <p:nvSpPr>
          <p:cNvPr id="6" name="Text Placeholder 5"/>
          <p:cNvSpPr>
            <a:spLocks noGrp="1"/>
          </p:cNvSpPr>
          <p:nvPr>
            <p:ph type="body" sz="quarter" idx="14"/>
          </p:nvPr>
        </p:nvSpPr>
        <p:spPr/>
        <p:txBody>
          <a:bodyPr/>
          <a:lstStyle/>
          <a:p>
            <a:endParaRPr lang="en-US" dirty="0"/>
          </a:p>
        </p:txBody>
      </p:sp>
      <p:sp>
        <p:nvSpPr>
          <p:cNvPr id="8" name="Rectangle 7"/>
          <p:cNvSpPr/>
          <p:nvPr/>
        </p:nvSpPr>
        <p:spPr>
          <a:xfrm>
            <a:off x="3215063" y="1559693"/>
            <a:ext cx="3001822" cy="400110"/>
          </a:xfrm>
          <a:prstGeom prst="rect">
            <a:avLst/>
          </a:prstGeom>
        </p:spPr>
        <p:txBody>
          <a:bodyPr wrap="square">
            <a:spAutoFit/>
          </a:bodyPr>
          <a:lstStyle/>
          <a:p>
            <a:pPr algn="ctr"/>
            <a:r>
              <a:rPr lang="en-US" sz="1000" b="1" dirty="0">
                <a:solidFill>
                  <a:srgbClr val="4F5861"/>
                </a:solidFill>
              </a:rPr>
              <a:t>SSC-Specific Resources Page</a:t>
            </a:r>
          </a:p>
          <a:p>
            <a:pPr algn="ctr"/>
            <a:endParaRPr lang="en-US" sz="1000" b="1" dirty="0">
              <a:solidFill>
                <a:srgbClr val="4F5861"/>
              </a:solidFill>
            </a:endParaRPr>
          </a:p>
        </p:txBody>
      </p:sp>
      <p:sp>
        <p:nvSpPr>
          <p:cNvPr id="12" name="Text Placeholder 11"/>
          <p:cNvSpPr>
            <a:spLocks noGrp="1"/>
          </p:cNvSpPr>
          <p:nvPr>
            <p:ph type="body" sz="quarter" idx="11"/>
          </p:nvPr>
        </p:nvSpPr>
        <p:spPr>
          <a:xfrm>
            <a:off x="266700" y="640267"/>
            <a:ext cx="5867400" cy="184666"/>
          </a:xfrm>
        </p:spPr>
        <p:txBody>
          <a:bodyPr/>
          <a:lstStyle/>
          <a:p>
            <a:r>
              <a:rPr lang="en-US" dirty="0"/>
              <a:t>Online Portals Curated by Peers Provide Support During Peak Times</a:t>
            </a:r>
          </a:p>
        </p:txBody>
      </p:sp>
      <p:sp>
        <p:nvSpPr>
          <p:cNvPr id="17" name="Rectangle 16"/>
          <p:cNvSpPr/>
          <p:nvPr/>
        </p:nvSpPr>
        <p:spPr bwMode="gray">
          <a:xfrm>
            <a:off x="3476870" y="4114805"/>
            <a:ext cx="2560320" cy="466344"/>
          </a:xfrm>
          <a:prstGeom prst="rect">
            <a:avLst/>
          </a:prstGeom>
          <a:solidFill>
            <a:schemeClr val="bg2"/>
          </a:solidFill>
          <a:ln w="12700" cap="flat" cmpd="sng" algn="ctr">
            <a:solidFill>
              <a:schemeClr val="bg2"/>
            </a:solidFill>
            <a:prstDash val="solid"/>
            <a:miter lim="800000"/>
            <a:headEnd type="none" w="med" len="med"/>
            <a:tailEnd type="oval" w="sm" len="sm"/>
          </a:ln>
          <a:effectLst/>
        </p:spPr>
        <p:txBody>
          <a:bodyPr vert="horz" wrap="square" lIns="91440" tIns="45720" rIns="91440" bIns="45720" numCol="1" rtlCol="0" anchor="ctr" anchorCtr="0" compatLnSpc="1">
            <a:prstTxWarp prst="textNoShape">
              <a:avLst/>
            </a:prstTxWarp>
            <a:spAutoFit/>
          </a:bodyPr>
          <a:lstStyle/>
          <a:p>
            <a:pPr algn="ctr">
              <a:spcBef>
                <a:spcPts val="300"/>
              </a:spcBef>
            </a:pPr>
            <a:r>
              <a:rPr lang="en-US" sz="900" b="1" dirty="0"/>
              <a:t>Removes barriers to accessing and effectively utilizing SSC</a:t>
            </a:r>
          </a:p>
        </p:txBody>
      </p:sp>
      <p:sp>
        <p:nvSpPr>
          <p:cNvPr id="13" name="Rectangle 12"/>
          <p:cNvSpPr/>
          <p:nvPr/>
        </p:nvSpPr>
        <p:spPr>
          <a:xfrm>
            <a:off x="385808" y="1559693"/>
            <a:ext cx="2656572" cy="246221"/>
          </a:xfrm>
          <a:prstGeom prst="rect">
            <a:avLst/>
          </a:prstGeom>
        </p:spPr>
        <p:txBody>
          <a:bodyPr wrap="square">
            <a:spAutoFit/>
          </a:bodyPr>
          <a:lstStyle/>
          <a:p>
            <a:pPr lvl="0" algn="ctr"/>
            <a:r>
              <a:rPr lang="en-US" sz="1000" b="1" dirty="0">
                <a:solidFill>
                  <a:srgbClr val="4F5861"/>
                </a:solidFill>
              </a:rPr>
              <a:t>Comprehensive Online Toolkit</a:t>
            </a:r>
          </a:p>
        </p:txBody>
      </p:sp>
      <p:pic>
        <p:nvPicPr>
          <p:cNvPr id="14" name="Picture 2" descr="https://d28htnjz2elwuj.cloudfront.net/wp-content/uploads/2013/11/University_of_West_Georgi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434" y="992693"/>
            <a:ext cx="869320" cy="5252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tatic1.squarespace.com/static/5335e706e4b037066057f0de/t/534be49de4b01ce82d4cab84/13974826544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311" y="929907"/>
            <a:ext cx="872262" cy="6222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bwMode="gray">
          <a:xfrm>
            <a:off x="3330780" y="1926071"/>
            <a:ext cx="2008582" cy="1908215"/>
          </a:xfrm>
          <a:prstGeom prst="rect">
            <a:avLst/>
          </a:prstGeom>
          <a:noFill/>
        </p:spPr>
        <p:txBody>
          <a:bodyPr wrap="square" lIns="0" tIns="0" rIns="0" bIns="0" rtlCol="0">
            <a:spAutoFit/>
          </a:bodyPr>
          <a:lstStyle/>
          <a:p>
            <a:pPr marL="119063" indent="-119063">
              <a:spcBef>
                <a:spcPts val="200"/>
              </a:spcBef>
              <a:buFont typeface="Arial" panose="020B0604020202020204" pitchFamily="34" charset="0"/>
              <a:buChar char="•"/>
            </a:pPr>
            <a:r>
              <a:rPr lang="en-US" sz="900" dirty="0"/>
              <a:t>Instructions for Accessing SSC  </a:t>
            </a:r>
          </a:p>
          <a:p>
            <a:pPr marL="119063" indent="-119063">
              <a:spcBef>
                <a:spcPts val="200"/>
              </a:spcBef>
              <a:buFont typeface="Arial" panose="020B0604020202020204" pitchFamily="34" charset="0"/>
              <a:buChar char="•"/>
            </a:pPr>
            <a:r>
              <a:rPr lang="en-US" sz="900" dirty="0"/>
              <a:t>SSC e-Learning Modules</a:t>
            </a:r>
          </a:p>
          <a:p>
            <a:pPr marL="119063" indent="-119063">
              <a:spcBef>
                <a:spcPts val="200"/>
              </a:spcBef>
              <a:buFont typeface="Arial" panose="020B0604020202020204" pitchFamily="34" charset="0"/>
              <a:buChar char="•"/>
            </a:pPr>
            <a:r>
              <a:rPr lang="en-US" sz="900" dirty="0"/>
              <a:t>61 Campaign Ideas</a:t>
            </a:r>
          </a:p>
          <a:p>
            <a:pPr marL="119063" indent="-119063">
              <a:spcBef>
                <a:spcPts val="1000"/>
              </a:spcBef>
              <a:buFont typeface="Arial" panose="020B0604020202020204" pitchFamily="34" charset="0"/>
              <a:buChar char="•"/>
            </a:pPr>
            <a:r>
              <a:rPr lang="en-US" sz="900" dirty="0"/>
              <a:t>Advising Tools — Which to </a:t>
            </a:r>
            <a:br>
              <a:rPr lang="en-US" sz="900" dirty="0"/>
            </a:br>
            <a:r>
              <a:rPr lang="en-US" sz="900" dirty="0"/>
              <a:t>Use When</a:t>
            </a:r>
          </a:p>
          <a:p>
            <a:pPr marL="119063" indent="-119063">
              <a:spcBef>
                <a:spcPts val="200"/>
              </a:spcBef>
              <a:buFont typeface="Arial" panose="020B0604020202020204" pitchFamily="34" charset="0"/>
              <a:buChar char="•"/>
            </a:pPr>
            <a:r>
              <a:rPr lang="en-US" sz="900" dirty="0"/>
              <a:t>Suggested Guidelines for </a:t>
            </a:r>
            <a:br>
              <a:rPr lang="en-US" sz="900" dirty="0"/>
            </a:br>
            <a:r>
              <a:rPr lang="en-US" sz="900" dirty="0"/>
              <a:t>Using Advising Notes</a:t>
            </a:r>
          </a:p>
          <a:p>
            <a:pPr marL="119063" indent="-119063">
              <a:spcBef>
                <a:spcPts val="1000"/>
              </a:spcBef>
              <a:buFont typeface="Arial" panose="020B0604020202020204" pitchFamily="34" charset="0"/>
              <a:buChar char="•"/>
            </a:pPr>
            <a:r>
              <a:rPr lang="en-US" sz="900" dirty="0"/>
              <a:t>SSC Advisor Platform Bookmark </a:t>
            </a:r>
          </a:p>
          <a:p>
            <a:pPr marL="119063" indent="-119063">
              <a:spcBef>
                <a:spcPts val="200"/>
              </a:spcBef>
              <a:buFont typeface="Arial" panose="020B0604020202020204" pitchFamily="34" charset="0"/>
              <a:buChar char="•"/>
            </a:pPr>
            <a:r>
              <a:rPr lang="en-US" sz="900" dirty="0"/>
              <a:t>A Dozen Common Searches </a:t>
            </a:r>
            <a:br>
              <a:rPr lang="en-US" sz="900" dirty="0"/>
            </a:br>
            <a:r>
              <a:rPr lang="en-US" sz="900" dirty="0"/>
              <a:t>to Explore</a:t>
            </a:r>
          </a:p>
          <a:p>
            <a:pPr marL="119063" indent="-119063">
              <a:spcBef>
                <a:spcPts val="200"/>
              </a:spcBef>
              <a:buFont typeface="Arial" panose="020B0604020202020204" pitchFamily="34" charset="0"/>
              <a:buChar char="•"/>
            </a:pPr>
            <a:r>
              <a:rPr lang="en-US" sz="900" dirty="0"/>
              <a:t>Monthly Tips for Using SSC</a:t>
            </a:r>
          </a:p>
        </p:txBody>
      </p:sp>
      <p:sp>
        <p:nvSpPr>
          <p:cNvPr id="29" name="TextBox 28"/>
          <p:cNvSpPr txBox="1"/>
          <p:nvPr/>
        </p:nvSpPr>
        <p:spPr bwMode="gray">
          <a:xfrm>
            <a:off x="5538076" y="2010823"/>
            <a:ext cx="630878" cy="246221"/>
          </a:xfrm>
          <a:prstGeom prst="rect">
            <a:avLst/>
          </a:prstGeom>
          <a:noFill/>
        </p:spPr>
        <p:txBody>
          <a:bodyPr wrap="square" lIns="0" tIns="0" rIns="0" bIns="0" rtlCol="0">
            <a:spAutoFit/>
          </a:bodyPr>
          <a:lstStyle/>
          <a:p>
            <a:pPr>
              <a:spcBef>
                <a:spcPts val="500"/>
              </a:spcBef>
            </a:pPr>
            <a:r>
              <a:rPr lang="en-US" sz="800" b="1" dirty="0">
                <a:solidFill>
                  <a:schemeClr val="accent6"/>
                </a:solidFill>
              </a:rPr>
              <a:t>Provided by EAB</a:t>
            </a:r>
          </a:p>
        </p:txBody>
      </p:sp>
      <p:grpSp>
        <p:nvGrpSpPr>
          <p:cNvPr id="20" name="Group 19"/>
          <p:cNvGrpSpPr/>
          <p:nvPr/>
        </p:nvGrpSpPr>
        <p:grpSpPr>
          <a:xfrm>
            <a:off x="326434" y="1872348"/>
            <a:ext cx="2775320" cy="2117040"/>
            <a:chOff x="334972" y="2042625"/>
            <a:chExt cx="2775320" cy="2293683"/>
          </a:xfrm>
        </p:grpSpPr>
        <p:grpSp>
          <p:nvGrpSpPr>
            <p:cNvPr id="3" name="Group 2"/>
            <p:cNvGrpSpPr/>
            <p:nvPr/>
          </p:nvGrpSpPr>
          <p:grpSpPr>
            <a:xfrm>
              <a:off x="334972" y="2042625"/>
              <a:ext cx="2775320" cy="2175478"/>
              <a:chOff x="2346591" y="2049596"/>
              <a:chExt cx="1707619" cy="1307514"/>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6591" y="2049596"/>
                <a:ext cx="1707619" cy="701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b="23940"/>
              <a:stretch/>
            </p:blipFill>
            <p:spPr bwMode="auto">
              <a:xfrm>
                <a:off x="2346591" y="2815238"/>
                <a:ext cx="1553384" cy="54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0" name="Freeform 29"/>
            <p:cNvSpPr/>
            <p:nvPr/>
          </p:nvSpPr>
          <p:spPr bwMode="gray">
            <a:xfrm>
              <a:off x="345264" y="2059859"/>
              <a:ext cx="2744749" cy="2276449"/>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noFill/>
            <a:ln w="9525" cap="flat" cmpd="sng" algn="ctr">
              <a:solidFill>
                <a:schemeClr val="accent2"/>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grpSp>
      <p:sp>
        <p:nvSpPr>
          <p:cNvPr id="32" name="Line Callout 1 31"/>
          <p:cNvSpPr/>
          <p:nvPr/>
        </p:nvSpPr>
        <p:spPr bwMode="gray">
          <a:xfrm>
            <a:off x="433934" y="4118408"/>
            <a:ext cx="2560320" cy="461665"/>
          </a:xfrm>
          <a:prstGeom prst="borderCallout1">
            <a:avLst>
              <a:gd name="adj1" fmla="val -885"/>
              <a:gd name="adj2" fmla="val 9561"/>
              <a:gd name="adj3" fmla="val -39791"/>
              <a:gd name="adj4" fmla="val 13005"/>
            </a:avLst>
          </a:prstGeom>
          <a:solidFill>
            <a:schemeClr val="bg2"/>
          </a:solidFill>
          <a:ln w="12700" cap="flat" cmpd="sng" algn="ctr">
            <a:solidFill>
              <a:schemeClr val="bg2"/>
            </a:solidFill>
            <a:prstDash val="solid"/>
            <a:miter lim="800000"/>
            <a:headEnd type="none" w="med" len="med"/>
            <a:tailEnd type="oval" w="sm" len="sm"/>
          </a:ln>
          <a:effectLst/>
        </p:spPr>
        <p:txBody>
          <a:bodyPr vert="horz" wrap="square" lIns="91440" tIns="45720" rIns="91440" bIns="45720" numCol="1" rtlCol="0" anchor="ctr" anchorCtr="0" compatLnSpc="1">
            <a:prstTxWarp prst="textNoShape">
              <a:avLst/>
            </a:prstTxWarp>
            <a:spAutoFit/>
          </a:bodyPr>
          <a:lstStyle/>
          <a:p>
            <a:pPr algn="ctr">
              <a:spcBef>
                <a:spcPts val="300"/>
              </a:spcBef>
            </a:pPr>
            <a:r>
              <a:rPr lang="en-US" sz="900" b="1" dirty="0"/>
              <a:t>Alphabetical list of topics centralizes disparate resources to help faculty during advising conversations</a:t>
            </a:r>
          </a:p>
        </p:txBody>
      </p:sp>
      <p:sp>
        <p:nvSpPr>
          <p:cNvPr id="34" name="Right Bracket 33"/>
          <p:cNvSpPr/>
          <p:nvPr/>
        </p:nvSpPr>
        <p:spPr bwMode="gray">
          <a:xfrm>
            <a:off x="5339362" y="1896477"/>
            <a:ext cx="91440" cy="474913"/>
          </a:xfrm>
          <a:prstGeom prst="rightBracket">
            <a:avLst>
              <a:gd name="adj" fmla="val 0"/>
            </a:avLst>
          </a:prstGeom>
          <a:noFill/>
          <a:ln w="9525" cap="flat" cmpd="sng" algn="ctr">
            <a:solidFill>
              <a:schemeClr val="accent2"/>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defTabSz="1463675"/>
            <a:endParaRPr lang="en-US" sz="1000" dirty="0">
              <a:solidFill>
                <a:schemeClr val="bg2"/>
              </a:solidFill>
            </a:endParaRPr>
          </a:p>
        </p:txBody>
      </p:sp>
      <p:sp>
        <p:nvSpPr>
          <p:cNvPr id="35" name="Right Bracket 34"/>
          <p:cNvSpPr/>
          <p:nvPr/>
        </p:nvSpPr>
        <p:spPr bwMode="gray">
          <a:xfrm>
            <a:off x="5336071" y="2482601"/>
            <a:ext cx="94731" cy="587498"/>
          </a:xfrm>
          <a:prstGeom prst="rightBracket">
            <a:avLst>
              <a:gd name="adj" fmla="val 0"/>
            </a:avLst>
          </a:prstGeom>
          <a:noFill/>
          <a:ln w="9525" cap="flat" cmpd="sng" algn="ctr">
            <a:solidFill>
              <a:schemeClr val="accent2"/>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defTabSz="1463675"/>
            <a:endParaRPr lang="en-US" sz="1000" dirty="0">
              <a:solidFill>
                <a:schemeClr val="bg2"/>
              </a:solidFill>
            </a:endParaRPr>
          </a:p>
        </p:txBody>
      </p:sp>
      <p:sp>
        <p:nvSpPr>
          <p:cNvPr id="24" name="Rectangle 23"/>
          <p:cNvSpPr/>
          <p:nvPr/>
        </p:nvSpPr>
        <p:spPr>
          <a:xfrm>
            <a:off x="5458175" y="2545518"/>
            <a:ext cx="835066" cy="461665"/>
          </a:xfrm>
          <a:prstGeom prst="rect">
            <a:avLst/>
          </a:prstGeom>
        </p:spPr>
        <p:txBody>
          <a:bodyPr wrap="square">
            <a:spAutoFit/>
          </a:bodyPr>
          <a:lstStyle/>
          <a:p>
            <a:pPr lvl="0">
              <a:spcBef>
                <a:spcPts val="500"/>
              </a:spcBef>
            </a:pPr>
            <a:r>
              <a:rPr lang="en-US" sz="800" b="1" dirty="0">
                <a:solidFill>
                  <a:srgbClr val="4F5861"/>
                </a:solidFill>
              </a:rPr>
              <a:t>Adapted from EAB Resources</a:t>
            </a:r>
          </a:p>
        </p:txBody>
      </p:sp>
      <p:sp>
        <p:nvSpPr>
          <p:cNvPr id="25" name="Rectangle 24"/>
          <p:cNvSpPr/>
          <p:nvPr/>
        </p:nvSpPr>
        <p:spPr>
          <a:xfrm>
            <a:off x="5460783" y="3359667"/>
            <a:ext cx="691835" cy="338554"/>
          </a:xfrm>
          <a:prstGeom prst="rect">
            <a:avLst/>
          </a:prstGeom>
        </p:spPr>
        <p:txBody>
          <a:bodyPr wrap="square">
            <a:spAutoFit/>
          </a:bodyPr>
          <a:lstStyle/>
          <a:p>
            <a:pPr lvl="0">
              <a:spcBef>
                <a:spcPts val="500"/>
              </a:spcBef>
            </a:pPr>
            <a:r>
              <a:rPr lang="en-US" sz="800" b="1" dirty="0">
                <a:solidFill>
                  <a:srgbClr val="4F5861"/>
                </a:solidFill>
              </a:rPr>
              <a:t>Created </a:t>
            </a:r>
            <a:br>
              <a:rPr lang="en-US" sz="800" b="1" dirty="0">
                <a:solidFill>
                  <a:srgbClr val="4F5861"/>
                </a:solidFill>
              </a:rPr>
            </a:br>
            <a:r>
              <a:rPr lang="en-US" sz="800" b="1" dirty="0">
                <a:solidFill>
                  <a:srgbClr val="4F5861"/>
                </a:solidFill>
              </a:rPr>
              <a:t>by IUP</a:t>
            </a:r>
          </a:p>
        </p:txBody>
      </p:sp>
      <p:sp>
        <p:nvSpPr>
          <p:cNvPr id="38" name="Right Bracket 37"/>
          <p:cNvSpPr/>
          <p:nvPr/>
        </p:nvSpPr>
        <p:spPr bwMode="gray">
          <a:xfrm>
            <a:off x="5339362" y="3185383"/>
            <a:ext cx="91440" cy="687123"/>
          </a:xfrm>
          <a:prstGeom prst="rightBracket">
            <a:avLst>
              <a:gd name="adj" fmla="val 0"/>
            </a:avLst>
          </a:prstGeom>
          <a:noFill/>
          <a:ln w="9525" cap="flat" cmpd="sng" algn="ctr">
            <a:solidFill>
              <a:schemeClr val="accent2"/>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defTabSz="1463675"/>
            <a:endParaRPr lang="en-US" sz="1000" dirty="0">
              <a:solidFill>
                <a:schemeClr val="bg2"/>
              </a:solidFill>
            </a:endParaRPr>
          </a:p>
        </p:txBody>
      </p:sp>
      <p:cxnSp>
        <p:nvCxnSpPr>
          <p:cNvPr id="28" name="Straight Connector 27"/>
          <p:cNvCxnSpPr/>
          <p:nvPr/>
        </p:nvCxnSpPr>
        <p:spPr bwMode="gray">
          <a:xfrm flipV="1">
            <a:off x="5430802" y="3528944"/>
            <a:ext cx="73795" cy="1"/>
          </a:xfrm>
          <a:prstGeom prst="line">
            <a:avLst/>
          </a:prstGeom>
          <a:noFill/>
          <a:ln w="9525" cap="flat" cmpd="sng" algn="ctr">
            <a:solidFill>
              <a:schemeClr val="accent2"/>
            </a:solidFill>
            <a:prstDash val="solid"/>
            <a:miter lim="800000"/>
            <a:headEnd type="none" w="med" len="med"/>
            <a:tailEnd type="none" w="med" len="med"/>
          </a:ln>
          <a:effectLst/>
        </p:spPr>
      </p:cxnSp>
      <p:cxnSp>
        <p:nvCxnSpPr>
          <p:cNvPr id="41" name="Straight Connector 40"/>
          <p:cNvCxnSpPr/>
          <p:nvPr/>
        </p:nvCxnSpPr>
        <p:spPr bwMode="gray">
          <a:xfrm flipV="1">
            <a:off x="5430802" y="2776350"/>
            <a:ext cx="73795" cy="1"/>
          </a:xfrm>
          <a:prstGeom prst="line">
            <a:avLst/>
          </a:prstGeom>
          <a:noFill/>
          <a:ln w="9525" cap="flat" cmpd="sng" algn="ctr">
            <a:solidFill>
              <a:schemeClr val="accent2"/>
            </a:solidFill>
            <a:prstDash val="solid"/>
            <a:miter lim="800000"/>
            <a:headEnd type="none" w="med" len="med"/>
            <a:tailEnd type="none" w="med" len="med"/>
          </a:ln>
          <a:effectLst/>
        </p:spPr>
      </p:cxnSp>
      <p:cxnSp>
        <p:nvCxnSpPr>
          <p:cNvPr id="42" name="Straight Connector 41"/>
          <p:cNvCxnSpPr/>
          <p:nvPr/>
        </p:nvCxnSpPr>
        <p:spPr bwMode="gray">
          <a:xfrm flipV="1">
            <a:off x="5430802" y="2133933"/>
            <a:ext cx="73795" cy="1"/>
          </a:xfrm>
          <a:prstGeom prst="line">
            <a:avLst/>
          </a:prstGeom>
          <a:noFill/>
          <a:ln w="9525" cap="flat" cmpd="sng" algn="ctr">
            <a:solidFill>
              <a:schemeClr val="accent2"/>
            </a:solidFill>
            <a:prstDash val="solid"/>
            <a:miter lim="800000"/>
            <a:headEnd type="none" w="med" len="med"/>
            <a:tailEnd type="none" w="med" len="med"/>
          </a:ln>
          <a:effectLst/>
        </p:spPr>
      </p:cxnSp>
      <p:grpSp>
        <p:nvGrpSpPr>
          <p:cNvPr id="31" name="Group 30"/>
          <p:cNvGrpSpPr/>
          <p:nvPr/>
        </p:nvGrpSpPr>
        <p:grpSpPr>
          <a:xfrm>
            <a:off x="4870787" y="14407"/>
            <a:ext cx="864409" cy="525607"/>
            <a:chOff x="1774210" y="1270285"/>
            <a:chExt cx="2355136" cy="1634655"/>
          </a:xfrm>
        </p:grpSpPr>
        <p:sp>
          <p:nvSpPr>
            <p:cNvPr id="33" name="Freeform 32"/>
            <p:cNvSpPr/>
            <p:nvPr/>
          </p:nvSpPr>
          <p:spPr bwMode="gray">
            <a:xfrm flipV="1">
              <a:off x="1774210" y="1452712"/>
              <a:ext cx="719414" cy="1223831"/>
            </a:xfrm>
            <a:custGeom>
              <a:avLst/>
              <a:gdLst>
                <a:gd name="connsiteX0" fmla="*/ 0 w 1990165"/>
                <a:gd name="connsiteY0" fmla="*/ 995083 h 1990165"/>
                <a:gd name="connsiteX1" fmla="*/ 291454 w 1990165"/>
                <a:gd name="connsiteY1" fmla="*/ 291453 h 1990165"/>
                <a:gd name="connsiteX2" fmla="*/ 995085 w 1990165"/>
                <a:gd name="connsiteY2" fmla="*/ 1 h 1990165"/>
                <a:gd name="connsiteX3" fmla="*/ 1698715 w 1990165"/>
                <a:gd name="connsiteY3" fmla="*/ 291455 h 1990165"/>
                <a:gd name="connsiteX4" fmla="*/ 1990167 w 1990165"/>
                <a:gd name="connsiteY4" fmla="*/ 995086 h 1990165"/>
                <a:gd name="connsiteX5" fmla="*/ 1698714 w 1990165"/>
                <a:gd name="connsiteY5" fmla="*/ 1698716 h 1990165"/>
                <a:gd name="connsiteX6" fmla="*/ 995084 w 1990165"/>
                <a:gd name="connsiteY6" fmla="*/ 1990169 h 1990165"/>
                <a:gd name="connsiteX7" fmla="*/ 291454 w 1990165"/>
                <a:gd name="connsiteY7" fmla="*/ 1698715 h 1990165"/>
                <a:gd name="connsiteX8" fmla="*/ 2 w 1990165"/>
                <a:gd name="connsiteY8" fmla="*/ 995085 h 1990165"/>
                <a:gd name="connsiteX9" fmla="*/ 0 w 1990165"/>
                <a:gd name="connsiteY9" fmla="*/ 995083 h 1990165"/>
                <a:gd name="connsiteX0" fmla="*/ 1990167 w 2081607"/>
                <a:gd name="connsiteY0" fmla="*/ 995086 h 1990169"/>
                <a:gd name="connsiteX1" fmla="*/ 1698714 w 2081607"/>
                <a:gd name="connsiteY1" fmla="*/ 1698716 h 1990169"/>
                <a:gd name="connsiteX2" fmla="*/ 995084 w 2081607"/>
                <a:gd name="connsiteY2" fmla="*/ 1990169 h 1990169"/>
                <a:gd name="connsiteX3" fmla="*/ 291454 w 2081607"/>
                <a:gd name="connsiteY3" fmla="*/ 1698715 h 1990169"/>
                <a:gd name="connsiteX4" fmla="*/ 2 w 2081607"/>
                <a:gd name="connsiteY4" fmla="*/ 995085 h 1990169"/>
                <a:gd name="connsiteX5" fmla="*/ 0 w 2081607"/>
                <a:gd name="connsiteY5" fmla="*/ 995083 h 1990169"/>
                <a:gd name="connsiteX6" fmla="*/ 291454 w 2081607"/>
                <a:gd name="connsiteY6" fmla="*/ 291453 h 1990169"/>
                <a:gd name="connsiteX7" fmla="*/ 995085 w 2081607"/>
                <a:gd name="connsiteY7" fmla="*/ 1 h 1990169"/>
                <a:gd name="connsiteX8" fmla="*/ 1698715 w 2081607"/>
                <a:gd name="connsiteY8" fmla="*/ 291455 h 1990169"/>
                <a:gd name="connsiteX9" fmla="*/ 2081607 w 2081607"/>
                <a:gd name="connsiteY9" fmla="*/ 1086526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8" fmla="*/ 1698715 w 1990167"/>
                <a:gd name="connsiteY8" fmla="*/ 291455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0" fmla="*/ 1990167 w 1990167"/>
                <a:gd name="connsiteY0" fmla="*/ 703633 h 1698716"/>
                <a:gd name="connsiteX1" fmla="*/ 1698714 w 1990167"/>
                <a:gd name="connsiteY1" fmla="*/ 1407263 h 1698716"/>
                <a:gd name="connsiteX2" fmla="*/ 995084 w 1990167"/>
                <a:gd name="connsiteY2" fmla="*/ 1698716 h 1698716"/>
                <a:gd name="connsiteX3" fmla="*/ 291454 w 1990167"/>
                <a:gd name="connsiteY3" fmla="*/ 1407262 h 1698716"/>
                <a:gd name="connsiteX4" fmla="*/ 2 w 1990167"/>
                <a:gd name="connsiteY4" fmla="*/ 703632 h 1698716"/>
                <a:gd name="connsiteX5" fmla="*/ 0 w 1990167"/>
                <a:gd name="connsiteY5" fmla="*/ 703630 h 1698716"/>
                <a:gd name="connsiteX6" fmla="*/ 291454 w 1990167"/>
                <a:gd name="connsiteY6" fmla="*/ 0 h 169871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1112357"/>
                <a:gd name="connsiteX1" fmla="*/ 995084 w 1990167"/>
                <a:gd name="connsiteY1" fmla="*/ 995086 h 1112357"/>
                <a:gd name="connsiteX2" fmla="*/ 291454 w 1990167"/>
                <a:gd name="connsiteY2" fmla="*/ 703632 h 1112357"/>
                <a:gd name="connsiteX3" fmla="*/ 2 w 1990167"/>
                <a:gd name="connsiteY3" fmla="*/ 2 h 1112357"/>
                <a:gd name="connsiteX4" fmla="*/ 0 w 1990167"/>
                <a:gd name="connsiteY4" fmla="*/ 0 h 1112357"/>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7686 h 1002769"/>
                <a:gd name="connsiteX1" fmla="*/ 995084 w 1990167"/>
                <a:gd name="connsiteY1" fmla="*/ 1002769 h 1002769"/>
                <a:gd name="connsiteX2" fmla="*/ 2 w 1990167"/>
                <a:gd name="connsiteY2" fmla="*/ 7685 h 1002769"/>
                <a:gd name="connsiteX3" fmla="*/ 0 w 1990167"/>
                <a:gd name="connsiteY3" fmla="*/ 7683 h 1002769"/>
                <a:gd name="connsiteX0" fmla="*/ 1990167 w 1990167"/>
                <a:gd name="connsiteY0" fmla="*/ 2 h 995085"/>
                <a:gd name="connsiteX1" fmla="*/ 995084 w 1990167"/>
                <a:gd name="connsiteY1" fmla="*/ 995085 h 995085"/>
                <a:gd name="connsiteX2" fmla="*/ 2 w 1990167"/>
                <a:gd name="connsiteY2" fmla="*/ 1 h 995085"/>
                <a:gd name="connsiteX3" fmla="*/ 0 w 1990167"/>
                <a:gd name="connsiteY3" fmla="*/ 161364 h 995085"/>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5528 h 1010611"/>
                <a:gd name="connsiteX1" fmla="*/ 995082 w 1990165"/>
                <a:gd name="connsiteY1" fmla="*/ 1010611 h 1010611"/>
                <a:gd name="connsiteX2" fmla="*/ 0 w 1990165"/>
                <a:gd name="connsiteY2" fmla="*/ 15527 h 1010611"/>
                <a:gd name="connsiteX0" fmla="*/ 1990165 w 1990165"/>
                <a:gd name="connsiteY0" fmla="*/ 15528 h 1010611"/>
                <a:gd name="connsiteX1" fmla="*/ 995082 w 1990165"/>
                <a:gd name="connsiteY1" fmla="*/ 1010611 h 1010611"/>
                <a:gd name="connsiteX2" fmla="*/ 0 w 1990165"/>
                <a:gd name="connsiteY2" fmla="*/ 15527 h 1010611"/>
              </a:gdLst>
              <a:ahLst/>
              <a:cxnLst>
                <a:cxn ang="0">
                  <a:pos x="connsiteX0" y="connsiteY0"/>
                </a:cxn>
                <a:cxn ang="0">
                  <a:pos x="connsiteX1" y="connsiteY1"/>
                </a:cxn>
                <a:cxn ang="0">
                  <a:pos x="connsiteX2" y="connsiteY2"/>
                </a:cxn>
              </a:cxnLst>
              <a:rect l="l" t="t" r="r" b="b"/>
              <a:pathLst>
                <a:path w="1990165" h="1010611">
                  <a:moveTo>
                    <a:pt x="1990165" y="15528"/>
                  </a:moveTo>
                  <a:cubicBezTo>
                    <a:pt x="1229605" y="0"/>
                    <a:pt x="1511193" y="1010611"/>
                    <a:pt x="995082" y="1010611"/>
                  </a:cubicBezTo>
                  <a:cubicBezTo>
                    <a:pt x="463603" y="1010611"/>
                    <a:pt x="765202" y="20010"/>
                    <a:pt x="0" y="15527"/>
                  </a:cubicBezTo>
                </a:path>
              </a:pathLst>
            </a:custGeom>
            <a:noFill/>
            <a:ln w="47625" cap="flat" cmpd="sng" algn="ctr">
              <a:solidFill>
                <a:schemeClr val="accent2"/>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36" name="Freeform 35"/>
            <p:cNvSpPr/>
            <p:nvPr/>
          </p:nvSpPr>
          <p:spPr bwMode="gray">
            <a:xfrm>
              <a:off x="2467064" y="2613845"/>
              <a:ext cx="1554444" cy="144102"/>
            </a:xfrm>
            <a:custGeom>
              <a:avLst/>
              <a:gdLst>
                <a:gd name="connsiteX0" fmla="*/ 0 w 1990165"/>
                <a:gd name="connsiteY0" fmla="*/ 995083 h 1990165"/>
                <a:gd name="connsiteX1" fmla="*/ 291454 w 1990165"/>
                <a:gd name="connsiteY1" fmla="*/ 291453 h 1990165"/>
                <a:gd name="connsiteX2" fmla="*/ 995085 w 1990165"/>
                <a:gd name="connsiteY2" fmla="*/ 1 h 1990165"/>
                <a:gd name="connsiteX3" fmla="*/ 1698715 w 1990165"/>
                <a:gd name="connsiteY3" fmla="*/ 291455 h 1990165"/>
                <a:gd name="connsiteX4" fmla="*/ 1990167 w 1990165"/>
                <a:gd name="connsiteY4" fmla="*/ 995086 h 1990165"/>
                <a:gd name="connsiteX5" fmla="*/ 1698714 w 1990165"/>
                <a:gd name="connsiteY5" fmla="*/ 1698716 h 1990165"/>
                <a:gd name="connsiteX6" fmla="*/ 995084 w 1990165"/>
                <a:gd name="connsiteY6" fmla="*/ 1990169 h 1990165"/>
                <a:gd name="connsiteX7" fmla="*/ 291454 w 1990165"/>
                <a:gd name="connsiteY7" fmla="*/ 1698715 h 1990165"/>
                <a:gd name="connsiteX8" fmla="*/ 2 w 1990165"/>
                <a:gd name="connsiteY8" fmla="*/ 995085 h 1990165"/>
                <a:gd name="connsiteX9" fmla="*/ 0 w 1990165"/>
                <a:gd name="connsiteY9" fmla="*/ 995083 h 1990165"/>
                <a:gd name="connsiteX0" fmla="*/ 1990167 w 2081607"/>
                <a:gd name="connsiteY0" fmla="*/ 995086 h 1990169"/>
                <a:gd name="connsiteX1" fmla="*/ 1698714 w 2081607"/>
                <a:gd name="connsiteY1" fmla="*/ 1698716 h 1990169"/>
                <a:gd name="connsiteX2" fmla="*/ 995084 w 2081607"/>
                <a:gd name="connsiteY2" fmla="*/ 1990169 h 1990169"/>
                <a:gd name="connsiteX3" fmla="*/ 291454 w 2081607"/>
                <a:gd name="connsiteY3" fmla="*/ 1698715 h 1990169"/>
                <a:gd name="connsiteX4" fmla="*/ 2 w 2081607"/>
                <a:gd name="connsiteY4" fmla="*/ 995085 h 1990169"/>
                <a:gd name="connsiteX5" fmla="*/ 0 w 2081607"/>
                <a:gd name="connsiteY5" fmla="*/ 995083 h 1990169"/>
                <a:gd name="connsiteX6" fmla="*/ 291454 w 2081607"/>
                <a:gd name="connsiteY6" fmla="*/ 291453 h 1990169"/>
                <a:gd name="connsiteX7" fmla="*/ 995085 w 2081607"/>
                <a:gd name="connsiteY7" fmla="*/ 1 h 1990169"/>
                <a:gd name="connsiteX8" fmla="*/ 1698715 w 2081607"/>
                <a:gd name="connsiteY8" fmla="*/ 291455 h 1990169"/>
                <a:gd name="connsiteX9" fmla="*/ 2081607 w 2081607"/>
                <a:gd name="connsiteY9" fmla="*/ 1086526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8" fmla="*/ 1698715 w 1990167"/>
                <a:gd name="connsiteY8" fmla="*/ 291455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0" fmla="*/ 1990167 w 1990167"/>
                <a:gd name="connsiteY0" fmla="*/ 703633 h 1698716"/>
                <a:gd name="connsiteX1" fmla="*/ 1698714 w 1990167"/>
                <a:gd name="connsiteY1" fmla="*/ 1407263 h 1698716"/>
                <a:gd name="connsiteX2" fmla="*/ 995084 w 1990167"/>
                <a:gd name="connsiteY2" fmla="*/ 1698716 h 1698716"/>
                <a:gd name="connsiteX3" fmla="*/ 291454 w 1990167"/>
                <a:gd name="connsiteY3" fmla="*/ 1407262 h 1698716"/>
                <a:gd name="connsiteX4" fmla="*/ 2 w 1990167"/>
                <a:gd name="connsiteY4" fmla="*/ 703632 h 1698716"/>
                <a:gd name="connsiteX5" fmla="*/ 0 w 1990167"/>
                <a:gd name="connsiteY5" fmla="*/ 703630 h 1698716"/>
                <a:gd name="connsiteX6" fmla="*/ 291454 w 1990167"/>
                <a:gd name="connsiteY6" fmla="*/ 0 h 169871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1112357"/>
                <a:gd name="connsiteX1" fmla="*/ 995084 w 1990167"/>
                <a:gd name="connsiteY1" fmla="*/ 995086 h 1112357"/>
                <a:gd name="connsiteX2" fmla="*/ 291454 w 1990167"/>
                <a:gd name="connsiteY2" fmla="*/ 703632 h 1112357"/>
                <a:gd name="connsiteX3" fmla="*/ 2 w 1990167"/>
                <a:gd name="connsiteY3" fmla="*/ 2 h 1112357"/>
                <a:gd name="connsiteX4" fmla="*/ 0 w 1990167"/>
                <a:gd name="connsiteY4" fmla="*/ 0 h 1112357"/>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7686 h 1002769"/>
                <a:gd name="connsiteX1" fmla="*/ 995084 w 1990167"/>
                <a:gd name="connsiteY1" fmla="*/ 1002769 h 1002769"/>
                <a:gd name="connsiteX2" fmla="*/ 2 w 1990167"/>
                <a:gd name="connsiteY2" fmla="*/ 7685 h 1002769"/>
                <a:gd name="connsiteX3" fmla="*/ 0 w 1990167"/>
                <a:gd name="connsiteY3" fmla="*/ 7683 h 1002769"/>
                <a:gd name="connsiteX0" fmla="*/ 1990167 w 1990167"/>
                <a:gd name="connsiteY0" fmla="*/ 2 h 995085"/>
                <a:gd name="connsiteX1" fmla="*/ 995084 w 1990167"/>
                <a:gd name="connsiteY1" fmla="*/ 995085 h 995085"/>
                <a:gd name="connsiteX2" fmla="*/ 2 w 1990167"/>
                <a:gd name="connsiteY2" fmla="*/ 1 h 995085"/>
                <a:gd name="connsiteX3" fmla="*/ 0 w 1990167"/>
                <a:gd name="connsiteY3" fmla="*/ 161364 h 995085"/>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5528 h 1010611"/>
                <a:gd name="connsiteX1" fmla="*/ 995082 w 1990165"/>
                <a:gd name="connsiteY1" fmla="*/ 1010611 h 1010611"/>
                <a:gd name="connsiteX2" fmla="*/ 0 w 1990165"/>
                <a:gd name="connsiteY2" fmla="*/ 15527 h 1010611"/>
                <a:gd name="connsiteX0" fmla="*/ 1990165 w 1990165"/>
                <a:gd name="connsiteY0" fmla="*/ 15528 h 1010611"/>
                <a:gd name="connsiteX1" fmla="*/ 995082 w 1990165"/>
                <a:gd name="connsiteY1" fmla="*/ 1010611 h 1010611"/>
                <a:gd name="connsiteX2" fmla="*/ 0 w 1990165"/>
                <a:gd name="connsiteY2" fmla="*/ 15527 h 1010611"/>
                <a:gd name="connsiteX0" fmla="*/ 1990165 w 1990165"/>
                <a:gd name="connsiteY0" fmla="*/ 2 h 1002596"/>
                <a:gd name="connsiteX1" fmla="*/ 1496460 w 1990165"/>
                <a:gd name="connsiteY1" fmla="*/ 653186 h 1002596"/>
                <a:gd name="connsiteX2" fmla="*/ 995082 w 1990165"/>
                <a:gd name="connsiteY2" fmla="*/ 995085 h 1002596"/>
                <a:gd name="connsiteX3" fmla="*/ 0 w 1990165"/>
                <a:gd name="connsiteY3" fmla="*/ 1 h 1002596"/>
                <a:gd name="connsiteX0" fmla="*/ 1990165 w 1990165"/>
                <a:gd name="connsiteY0" fmla="*/ 2 h 1002596"/>
                <a:gd name="connsiteX1" fmla="*/ 1496460 w 1990165"/>
                <a:gd name="connsiteY1" fmla="*/ 653186 h 1002596"/>
                <a:gd name="connsiteX2" fmla="*/ 995082 w 1990165"/>
                <a:gd name="connsiteY2" fmla="*/ 995085 h 1002596"/>
                <a:gd name="connsiteX3" fmla="*/ 0 w 1990165"/>
                <a:gd name="connsiteY3" fmla="*/ 1 h 1002596"/>
                <a:gd name="connsiteX0" fmla="*/ 1990165 w 1990165"/>
                <a:gd name="connsiteY0" fmla="*/ 2 h 695609"/>
                <a:gd name="connsiteX1" fmla="*/ 1496460 w 1990165"/>
                <a:gd name="connsiteY1" fmla="*/ 653186 h 695609"/>
                <a:gd name="connsiteX2" fmla="*/ 995082 w 1990165"/>
                <a:gd name="connsiteY2" fmla="*/ 396775 h 695609"/>
                <a:gd name="connsiteX3" fmla="*/ 0 w 1990165"/>
                <a:gd name="connsiteY3" fmla="*/ 1 h 695609"/>
                <a:gd name="connsiteX0" fmla="*/ 1990165 w 1990165"/>
                <a:gd name="connsiteY0" fmla="*/ 104273 h 514822"/>
                <a:gd name="connsiteX1" fmla="*/ 1496460 w 1990165"/>
                <a:gd name="connsiteY1" fmla="*/ 287359 h 514822"/>
                <a:gd name="connsiteX2" fmla="*/ 995082 w 1990165"/>
                <a:gd name="connsiteY2" fmla="*/ 501046 h 514822"/>
                <a:gd name="connsiteX3" fmla="*/ 0 w 1990165"/>
                <a:gd name="connsiteY3" fmla="*/ 104272 h 514822"/>
                <a:gd name="connsiteX0" fmla="*/ 1990165 w 1990165"/>
                <a:gd name="connsiteY0" fmla="*/ 336830 h 747385"/>
                <a:gd name="connsiteX1" fmla="*/ 1496460 w 1990165"/>
                <a:gd name="connsiteY1" fmla="*/ 519916 h 747385"/>
                <a:gd name="connsiteX2" fmla="*/ 995082 w 1990165"/>
                <a:gd name="connsiteY2" fmla="*/ 733603 h 747385"/>
                <a:gd name="connsiteX3" fmla="*/ 484768 w 1990165"/>
                <a:gd name="connsiteY3" fmla="*/ 7082 h 747385"/>
                <a:gd name="connsiteX4" fmla="*/ 0 w 1990165"/>
                <a:gd name="connsiteY4" fmla="*/ 336829 h 747385"/>
                <a:gd name="connsiteX0" fmla="*/ 1990165 w 1990165"/>
                <a:gd name="connsiteY0" fmla="*/ 336830 h 905437"/>
                <a:gd name="connsiteX1" fmla="*/ 1496460 w 1990165"/>
                <a:gd name="connsiteY1" fmla="*/ 519916 h 905437"/>
                <a:gd name="connsiteX2" fmla="*/ 995082 w 1990165"/>
                <a:gd name="connsiteY2" fmla="*/ 733603 h 905437"/>
                <a:gd name="connsiteX3" fmla="*/ 484768 w 1990165"/>
                <a:gd name="connsiteY3" fmla="*/ 7082 h 905437"/>
                <a:gd name="connsiteX4" fmla="*/ 0 w 1990165"/>
                <a:gd name="connsiteY4" fmla="*/ 336829 h 905437"/>
                <a:gd name="connsiteX0" fmla="*/ 1990165 w 1990165"/>
                <a:gd name="connsiteY0" fmla="*/ 336830 h 1142098"/>
                <a:gd name="connsiteX1" fmla="*/ 1496460 w 1990165"/>
                <a:gd name="connsiteY1" fmla="*/ 519916 h 1142098"/>
                <a:gd name="connsiteX2" fmla="*/ 946569 w 1990165"/>
                <a:gd name="connsiteY2" fmla="*/ 1118232 h 1142098"/>
                <a:gd name="connsiteX3" fmla="*/ 484768 w 1990165"/>
                <a:gd name="connsiteY3" fmla="*/ 7082 h 1142098"/>
                <a:gd name="connsiteX4" fmla="*/ 0 w 1990165"/>
                <a:gd name="connsiteY4" fmla="*/ 336829 h 1142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165" h="1142098">
                  <a:moveTo>
                    <a:pt x="1990165" y="336830"/>
                  </a:moveTo>
                  <a:cubicBezTo>
                    <a:pt x="1899099" y="388713"/>
                    <a:pt x="1704461" y="-30558"/>
                    <a:pt x="1496460" y="519916"/>
                  </a:cubicBezTo>
                  <a:cubicBezTo>
                    <a:pt x="1088047" y="1198597"/>
                    <a:pt x="1187197" y="1170115"/>
                    <a:pt x="946569" y="1118232"/>
                  </a:cubicBezTo>
                  <a:cubicBezTo>
                    <a:pt x="769172" y="1111109"/>
                    <a:pt x="650615" y="73211"/>
                    <a:pt x="484768" y="7082"/>
                  </a:cubicBezTo>
                  <a:cubicBezTo>
                    <a:pt x="318921" y="-59047"/>
                    <a:pt x="72012" y="360221"/>
                    <a:pt x="0" y="336829"/>
                  </a:cubicBezTo>
                </a:path>
              </a:pathLst>
            </a:custGeom>
            <a:noFill/>
            <a:ln w="47625" cap="flat" cmpd="sng" algn="ctr">
              <a:solidFill>
                <a:schemeClr val="accent2"/>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37" name="Rectangle 36"/>
            <p:cNvSpPr/>
            <p:nvPr/>
          </p:nvSpPr>
          <p:spPr>
            <a:xfrm>
              <a:off x="1851508" y="1270285"/>
              <a:ext cx="601171" cy="1634655"/>
            </a:xfrm>
            <a:prstGeom prst="rect">
              <a:avLst/>
            </a:prstGeom>
            <a:noFill/>
            <a:ln w="12700" cap="flat" cmpd="sng" algn="ctr">
              <a:solidFill>
                <a:schemeClr val="accent6"/>
              </a:solidFill>
              <a:prstDash val="dash"/>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0" name="TextBox 39"/>
            <p:cNvSpPr txBox="1"/>
            <p:nvPr/>
          </p:nvSpPr>
          <p:spPr bwMode="gray">
            <a:xfrm>
              <a:off x="2629025" y="1609014"/>
              <a:ext cx="1500321" cy="478597"/>
            </a:xfrm>
            <a:prstGeom prst="rect">
              <a:avLst/>
            </a:prstGeom>
            <a:noFill/>
          </p:spPr>
          <p:txBody>
            <a:bodyPr wrap="square" lIns="0" tIns="0" rIns="0" bIns="0" rtlCol="0">
              <a:spAutoFit/>
            </a:bodyPr>
            <a:lstStyle/>
            <a:p>
              <a:pPr algn="ctr">
                <a:spcBef>
                  <a:spcPts val="500"/>
                </a:spcBef>
              </a:pPr>
              <a:r>
                <a:rPr lang="en-US" sz="1000" b="1" dirty="0">
                  <a:solidFill>
                    <a:schemeClr val="accent6"/>
                  </a:solidFill>
                </a:rPr>
                <a:t>Peaks</a:t>
              </a:r>
            </a:p>
          </p:txBody>
        </p:sp>
      </p:grpSp>
    </p:spTree>
    <p:extLst>
      <p:ext uri="{BB962C8B-B14F-4D97-AF65-F5344CB8AC3E}">
        <p14:creationId xmlns:p14="http://schemas.microsoft.com/office/powerpoint/2010/main" val="21270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6"/>
          </p:nvPr>
        </p:nvSpPr>
        <p:spPr>
          <a:xfrm>
            <a:off x="280193" y="99782"/>
            <a:ext cx="4424150" cy="123111"/>
          </a:xfrm>
        </p:spPr>
        <p:txBody>
          <a:bodyPr/>
          <a:lstStyle/>
          <a:p>
            <a:endParaRPr lang="en-US" dirty="0"/>
          </a:p>
        </p:txBody>
      </p:sp>
      <p:sp>
        <p:nvSpPr>
          <p:cNvPr id="18" name="Title 17"/>
          <p:cNvSpPr>
            <a:spLocks noGrp="1"/>
          </p:cNvSpPr>
          <p:nvPr>
            <p:ph type="title"/>
          </p:nvPr>
        </p:nvSpPr>
        <p:spPr>
          <a:xfrm>
            <a:off x="283464" y="308980"/>
            <a:ext cx="5966179" cy="249299"/>
          </a:xfrm>
        </p:spPr>
        <p:txBody>
          <a:bodyPr/>
          <a:lstStyle/>
          <a:p>
            <a:r>
              <a:rPr lang="en-US" dirty="0"/>
              <a:t>Diverging Fortunes by Region </a:t>
            </a:r>
          </a:p>
        </p:txBody>
      </p:sp>
      <p:sp>
        <p:nvSpPr>
          <p:cNvPr id="12" name="TextBox 11"/>
          <p:cNvSpPr txBox="1"/>
          <p:nvPr/>
        </p:nvSpPr>
        <p:spPr bwMode="gray">
          <a:xfrm>
            <a:off x="277811" y="725587"/>
            <a:ext cx="6414981" cy="153888"/>
          </a:xfrm>
          <a:prstGeom prst="rect">
            <a:avLst/>
          </a:prstGeom>
          <a:noFill/>
        </p:spPr>
        <p:txBody>
          <a:bodyPr wrap="square" lIns="0" tIns="0" rIns="0" bIns="0" rtlCol="0">
            <a:spAutoFit/>
          </a:bodyPr>
          <a:lstStyle/>
          <a:p>
            <a:r>
              <a:rPr lang="en-US" sz="1000" b="1" dirty="0"/>
              <a:t>Falling Birthrates From 2007 to Present Projected to Hit HEIs Across the US</a:t>
            </a:r>
          </a:p>
        </p:txBody>
      </p:sp>
      <p:grpSp>
        <p:nvGrpSpPr>
          <p:cNvPr id="3" name="Group 2"/>
          <p:cNvGrpSpPr/>
          <p:nvPr/>
        </p:nvGrpSpPr>
        <p:grpSpPr>
          <a:xfrm>
            <a:off x="278618" y="1240073"/>
            <a:ext cx="4882715" cy="3145341"/>
            <a:chOff x="278618" y="1383435"/>
            <a:chExt cx="4882715" cy="3145341"/>
          </a:xfrm>
        </p:grpSpPr>
        <p:grpSp>
          <p:nvGrpSpPr>
            <p:cNvPr id="41" name="Group 194"/>
            <p:cNvGrpSpPr/>
            <p:nvPr/>
          </p:nvGrpSpPr>
          <p:grpSpPr bwMode="gray">
            <a:xfrm>
              <a:off x="4712824" y="2151697"/>
              <a:ext cx="325074" cy="181221"/>
              <a:chOff x="5156666" y="1921257"/>
              <a:chExt cx="336199" cy="183204"/>
            </a:xfrm>
            <a:solidFill>
              <a:srgbClr val="F47A74"/>
            </a:solidFill>
          </p:grpSpPr>
          <p:sp>
            <p:nvSpPr>
              <p:cNvPr id="81" name="Freeform 56"/>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solidFill>
                <a:schemeClr val="accent6"/>
              </a:solidFill>
              <a:ln w="9525">
                <a:solidFill>
                  <a:schemeClr val="bg1"/>
                </a:solidFill>
                <a:round/>
                <a:headEnd/>
                <a:tailEnd/>
              </a:ln>
            </p:spPr>
            <p:txBody>
              <a:bodyPr/>
              <a:lstStyle/>
              <a:p>
                <a:endParaRPr lang="en-US" dirty="0"/>
              </a:p>
            </p:txBody>
          </p:sp>
          <p:sp>
            <p:nvSpPr>
              <p:cNvPr id="82" name="Freeform 57"/>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bg1"/>
                </a:solidFill>
                <a:round/>
                <a:headEnd/>
                <a:tailEnd/>
              </a:ln>
            </p:spPr>
            <p:txBody>
              <a:bodyPr/>
              <a:lstStyle/>
              <a:p>
                <a:endParaRPr lang="en-US" dirty="0"/>
              </a:p>
            </p:txBody>
          </p:sp>
          <p:sp>
            <p:nvSpPr>
              <p:cNvPr id="83" name="Freeform 58"/>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bg1"/>
                </a:solidFill>
                <a:round/>
                <a:headEnd/>
                <a:tailEnd/>
              </a:ln>
            </p:spPr>
            <p:txBody>
              <a:bodyPr/>
              <a:lstStyle/>
              <a:p>
                <a:endParaRPr lang="en-US" dirty="0"/>
              </a:p>
            </p:txBody>
          </p:sp>
        </p:grpSp>
        <p:grpSp>
          <p:nvGrpSpPr>
            <p:cNvPr id="2" name="Group 1"/>
            <p:cNvGrpSpPr/>
            <p:nvPr/>
          </p:nvGrpSpPr>
          <p:grpSpPr>
            <a:xfrm>
              <a:off x="278618" y="1383435"/>
              <a:ext cx="4882715" cy="3145341"/>
              <a:chOff x="278618" y="1383435"/>
              <a:chExt cx="4882715" cy="3145341"/>
            </a:xfrm>
            <a:solidFill>
              <a:srgbClr val="F47A74"/>
            </a:solidFill>
          </p:grpSpPr>
          <p:grpSp>
            <p:nvGrpSpPr>
              <p:cNvPr id="6" name="Group 5"/>
              <p:cNvGrpSpPr/>
              <p:nvPr/>
            </p:nvGrpSpPr>
            <p:grpSpPr>
              <a:xfrm>
                <a:off x="513236" y="1383435"/>
                <a:ext cx="624709" cy="466547"/>
                <a:chOff x="513236" y="1383435"/>
                <a:chExt cx="624709" cy="466547"/>
              </a:xfrm>
              <a:grpFill/>
            </p:grpSpPr>
            <p:sp>
              <p:nvSpPr>
                <p:cNvPr id="72" name="Freeform 88"/>
                <p:cNvSpPr>
                  <a:spLocks/>
                </p:cNvSpPr>
                <p:nvPr/>
              </p:nvSpPr>
              <p:spPr bwMode="gray">
                <a:xfrm>
                  <a:off x="513236" y="1383435"/>
                  <a:ext cx="624709" cy="466547"/>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solidFill>
                  <a:schemeClr val="accent2"/>
                </a:solidFill>
                <a:ln w="9525">
                  <a:solidFill>
                    <a:schemeClr val="bg1"/>
                  </a:solidFill>
                  <a:round/>
                  <a:headEnd/>
                  <a:tailEnd/>
                </a:ln>
              </p:spPr>
              <p:txBody>
                <a:bodyPr/>
                <a:lstStyle/>
                <a:p>
                  <a:endParaRPr lang="en-US" dirty="0"/>
                </a:p>
              </p:txBody>
            </p:sp>
            <p:sp>
              <p:nvSpPr>
                <p:cNvPr id="73" name="Freeform 89"/>
                <p:cNvSpPr>
                  <a:spLocks/>
                </p:cNvSpPr>
                <p:nvPr/>
              </p:nvSpPr>
              <p:spPr bwMode="gray">
                <a:xfrm>
                  <a:off x="660227" y="1411389"/>
                  <a:ext cx="28268" cy="3470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solidFill>
                  <a:schemeClr val="accent6">
                    <a:lumMod val="20000"/>
                    <a:lumOff val="80000"/>
                  </a:schemeClr>
                </a:solidFill>
                <a:ln w="9525">
                  <a:solidFill>
                    <a:schemeClr val="bg1"/>
                  </a:solidFill>
                  <a:round/>
                  <a:headEnd/>
                  <a:tailEnd/>
                </a:ln>
              </p:spPr>
              <p:txBody>
                <a:bodyPr/>
                <a:lstStyle/>
                <a:p>
                  <a:endParaRPr lang="en-US" dirty="0"/>
                </a:p>
              </p:txBody>
            </p:sp>
            <p:sp>
              <p:nvSpPr>
                <p:cNvPr id="74" name="Freeform 90"/>
                <p:cNvSpPr>
                  <a:spLocks/>
                </p:cNvSpPr>
                <p:nvPr/>
              </p:nvSpPr>
              <p:spPr bwMode="gray">
                <a:xfrm>
                  <a:off x="680014" y="1456694"/>
                  <a:ext cx="20730" cy="49161"/>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solidFill>
                  <a:schemeClr val="accent6">
                    <a:lumMod val="20000"/>
                    <a:lumOff val="80000"/>
                  </a:schemeClr>
                </a:solidFill>
                <a:ln w="9525">
                  <a:solidFill>
                    <a:schemeClr val="bg1"/>
                  </a:solidFill>
                  <a:round/>
                  <a:headEnd/>
                  <a:tailEnd/>
                </a:ln>
              </p:spPr>
              <p:txBody>
                <a:bodyPr/>
                <a:lstStyle/>
                <a:p>
                  <a:endParaRPr lang="en-US" dirty="0"/>
                </a:p>
              </p:txBody>
            </p:sp>
          </p:grpSp>
          <p:sp>
            <p:nvSpPr>
              <p:cNvPr id="39" name="Freeform 54"/>
              <p:cNvSpPr>
                <a:spLocks/>
              </p:cNvSpPr>
              <p:nvPr/>
            </p:nvSpPr>
            <p:spPr bwMode="gray">
              <a:xfrm>
                <a:off x="4820240" y="1568512"/>
                <a:ext cx="341093" cy="554266"/>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solidFill>
                <a:schemeClr val="accent5"/>
              </a:solidFill>
              <a:ln w="9525">
                <a:solidFill>
                  <a:schemeClr val="bg1"/>
                </a:solidFill>
                <a:round/>
                <a:headEnd/>
                <a:tailEnd/>
              </a:ln>
            </p:spPr>
            <p:txBody>
              <a:bodyPr/>
              <a:lstStyle/>
              <a:p>
                <a:endParaRPr lang="en-US" dirty="0"/>
              </a:p>
            </p:txBody>
          </p:sp>
          <p:sp>
            <p:nvSpPr>
              <p:cNvPr id="23" name="Freeform 31"/>
              <p:cNvSpPr>
                <a:spLocks/>
              </p:cNvSpPr>
              <p:nvPr/>
            </p:nvSpPr>
            <p:spPr bwMode="gray">
              <a:xfrm>
                <a:off x="278618" y="2152660"/>
                <a:ext cx="742490" cy="130035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solidFill>
                <a:schemeClr val="accent2"/>
              </a:solidFill>
              <a:ln w="9525">
                <a:solidFill>
                  <a:schemeClr val="bg1"/>
                </a:solidFill>
                <a:round/>
                <a:headEnd/>
                <a:tailEnd/>
              </a:ln>
            </p:spPr>
            <p:txBody>
              <a:bodyPr/>
              <a:lstStyle/>
              <a:p>
                <a:endParaRPr lang="en-US" dirty="0"/>
              </a:p>
            </p:txBody>
          </p:sp>
          <p:sp>
            <p:nvSpPr>
              <p:cNvPr id="14" name="Freeform 20"/>
              <p:cNvSpPr>
                <a:spLocks/>
              </p:cNvSpPr>
              <p:nvPr/>
            </p:nvSpPr>
            <p:spPr bwMode="gray">
              <a:xfrm>
                <a:off x="3514288" y="3338309"/>
                <a:ext cx="355227" cy="592823"/>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solidFill>
                <a:schemeClr val="accent6"/>
              </a:solidFill>
              <a:ln w="9525">
                <a:solidFill>
                  <a:schemeClr val="bg1"/>
                </a:solidFill>
                <a:round/>
                <a:headEnd/>
                <a:tailEnd/>
              </a:ln>
            </p:spPr>
            <p:txBody>
              <a:bodyPr/>
              <a:lstStyle/>
              <a:p>
                <a:endParaRPr lang="en-US" dirty="0"/>
              </a:p>
            </p:txBody>
          </p:sp>
          <p:grpSp>
            <p:nvGrpSpPr>
              <p:cNvPr id="15" name="Group 110"/>
              <p:cNvGrpSpPr/>
              <p:nvPr/>
            </p:nvGrpSpPr>
            <p:grpSpPr bwMode="gray">
              <a:xfrm>
                <a:off x="455760" y="3678579"/>
                <a:ext cx="1076044" cy="793325"/>
                <a:chOff x="753918" y="3464849"/>
                <a:chExt cx="1112868" cy="802007"/>
              </a:xfrm>
              <a:grpFill/>
            </p:grpSpPr>
            <p:sp>
              <p:nvSpPr>
                <p:cNvPr id="94" name="Freeform 21"/>
                <p:cNvSpPr>
                  <a:spLocks/>
                </p:cNvSpPr>
                <p:nvPr/>
              </p:nvSpPr>
              <p:spPr bwMode="gray">
                <a:xfrm>
                  <a:off x="753918" y="4243468"/>
                  <a:ext cx="47750" cy="23388"/>
                </a:xfrm>
                <a:custGeom>
                  <a:avLst/>
                  <a:gdLst>
                    <a:gd name="T0" fmla="*/ 0 w 98"/>
                    <a:gd name="T1" fmla="*/ 48 h 48"/>
                    <a:gd name="T2" fmla="*/ 25 w 98"/>
                    <a:gd name="T3" fmla="*/ 22 h 48"/>
                    <a:gd name="T4" fmla="*/ 92 w 98"/>
                    <a:gd name="T5" fmla="*/ 0 h 48"/>
                    <a:gd name="T6" fmla="*/ 98 w 98"/>
                    <a:gd name="T7" fmla="*/ 9 h 48"/>
                    <a:gd name="T8" fmla="*/ 0 w 98"/>
                    <a:gd name="T9" fmla="*/ 48 h 48"/>
                    <a:gd name="T10" fmla="*/ 0 60000 65536"/>
                    <a:gd name="T11" fmla="*/ 0 60000 65536"/>
                    <a:gd name="T12" fmla="*/ 0 60000 65536"/>
                    <a:gd name="T13" fmla="*/ 0 60000 65536"/>
                    <a:gd name="T14" fmla="*/ 0 60000 65536"/>
                    <a:gd name="T15" fmla="*/ 0 w 98"/>
                    <a:gd name="T16" fmla="*/ 0 h 48"/>
                    <a:gd name="T17" fmla="*/ 98 w 98"/>
                    <a:gd name="T18" fmla="*/ 48 h 48"/>
                  </a:gdLst>
                  <a:ahLst/>
                  <a:cxnLst>
                    <a:cxn ang="T10">
                      <a:pos x="T0" y="T1"/>
                    </a:cxn>
                    <a:cxn ang="T11">
                      <a:pos x="T2" y="T3"/>
                    </a:cxn>
                    <a:cxn ang="T12">
                      <a:pos x="T4" y="T5"/>
                    </a:cxn>
                    <a:cxn ang="T13">
                      <a:pos x="T6" y="T7"/>
                    </a:cxn>
                    <a:cxn ang="T14">
                      <a:pos x="T8" y="T9"/>
                    </a:cxn>
                  </a:cxnLst>
                  <a:rect l="T15" t="T16" r="T17" b="T18"/>
                  <a:pathLst>
                    <a:path w="98" h="48">
                      <a:moveTo>
                        <a:pt x="0" y="48"/>
                      </a:moveTo>
                      <a:lnTo>
                        <a:pt x="25" y="22"/>
                      </a:lnTo>
                      <a:lnTo>
                        <a:pt x="92" y="0"/>
                      </a:lnTo>
                      <a:lnTo>
                        <a:pt x="98" y="9"/>
                      </a:lnTo>
                      <a:lnTo>
                        <a:pt x="0" y="48"/>
                      </a:lnTo>
                      <a:close/>
                    </a:path>
                  </a:pathLst>
                </a:custGeom>
                <a:grpFill/>
                <a:ln w="9525">
                  <a:solidFill>
                    <a:schemeClr val="bg1"/>
                  </a:solidFill>
                  <a:round/>
                  <a:headEnd/>
                  <a:tailEnd/>
                </a:ln>
              </p:spPr>
              <p:txBody>
                <a:bodyPr/>
                <a:lstStyle/>
                <a:p>
                  <a:endParaRPr lang="en-US" dirty="0"/>
                </a:p>
              </p:txBody>
            </p:sp>
            <p:sp>
              <p:nvSpPr>
                <p:cNvPr id="95" name="Freeform 22"/>
                <p:cNvSpPr>
                  <a:spLocks/>
                </p:cNvSpPr>
                <p:nvPr/>
              </p:nvSpPr>
              <p:spPr bwMode="gray">
                <a:xfrm>
                  <a:off x="823106" y="4232748"/>
                  <a:ext cx="28261" cy="19490"/>
                </a:xfrm>
                <a:custGeom>
                  <a:avLst/>
                  <a:gdLst>
                    <a:gd name="T0" fmla="*/ 0 w 59"/>
                    <a:gd name="T1" fmla="*/ 39 h 39"/>
                    <a:gd name="T2" fmla="*/ 13 w 59"/>
                    <a:gd name="T3" fmla="*/ 0 h 39"/>
                    <a:gd name="T4" fmla="*/ 59 w 59"/>
                    <a:gd name="T5" fmla="*/ 7 h 39"/>
                    <a:gd name="T6" fmla="*/ 52 w 59"/>
                    <a:gd name="T7" fmla="*/ 31 h 39"/>
                    <a:gd name="T8" fmla="*/ 0 w 59"/>
                    <a:gd name="T9" fmla="*/ 39 h 39"/>
                    <a:gd name="T10" fmla="*/ 0 60000 65536"/>
                    <a:gd name="T11" fmla="*/ 0 60000 65536"/>
                    <a:gd name="T12" fmla="*/ 0 60000 65536"/>
                    <a:gd name="T13" fmla="*/ 0 60000 65536"/>
                    <a:gd name="T14" fmla="*/ 0 60000 65536"/>
                    <a:gd name="T15" fmla="*/ 0 w 59"/>
                    <a:gd name="T16" fmla="*/ 0 h 39"/>
                    <a:gd name="T17" fmla="*/ 59 w 59"/>
                    <a:gd name="T18" fmla="*/ 39 h 39"/>
                  </a:gdLst>
                  <a:ahLst/>
                  <a:cxnLst>
                    <a:cxn ang="T10">
                      <a:pos x="T0" y="T1"/>
                    </a:cxn>
                    <a:cxn ang="T11">
                      <a:pos x="T2" y="T3"/>
                    </a:cxn>
                    <a:cxn ang="T12">
                      <a:pos x="T4" y="T5"/>
                    </a:cxn>
                    <a:cxn ang="T13">
                      <a:pos x="T6" y="T7"/>
                    </a:cxn>
                    <a:cxn ang="T14">
                      <a:pos x="T8" y="T9"/>
                    </a:cxn>
                  </a:cxnLst>
                  <a:rect l="T15" t="T16" r="T17" b="T18"/>
                  <a:pathLst>
                    <a:path w="59" h="39">
                      <a:moveTo>
                        <a:pt x="0" y="39"/>
                      </a:moveTo>
                      <a:lnTo>
                        <a:pt x="13" y="0"/>
                      </a:lnTo>
                      <a:lnTo>
                        <a:pt x="59" y="7"/>
                      </a:lnTo>
                      <a:lnTo>
                        <a:pt x="52" y="31"/>
                      </a:lnTo>
                      <a:lnTo>
                        <a:pt x="0" y="39"/>
                      </a:lnTo>
                      <a:close/>
                    </a:path>
                  </a:pathLst>
                </a:custGeom>
                <a:solidFill>
                  <a:schemeClr val="accent5"/>
                </a:solidFill>
                <a:ln w="9525">
                  <a:solidFill>
                    <a:schemeClr val="bg1"/>
                  </a:solidFill>
                  <a:round/>
                  <a:headEnd/>
                  <a:tailEnd/>
                </a:ln>
              </p:spPr>
              <p:txBody>
                <a:bodyPr/>
                <a:lstStyle/>
                <a:p>
                  <a:endParaRPr lang="en-US" dirty="0"/>
                </a:p>
              </p:txBody>
            </p:sp>
            <p:sp>
              <p:nvSpPr>
                <p:cNvPr id="96" name="Freeform 23"/>
                <p:cNvSpPr>
                  <a:spLocks/>
                </p:cNvSpPr>
                <p:nvPr/>
              </p:nvSpPr>
              <p:spPr bwMode="gray">
                <a:xfrm>
                  <a:off x="885474" y="4210335"/>
                  <a:ext cx="51648" cy="21439"/>
                </a:xfrm>
                <a:custGeom>
                  <a:avLst/>
                  <a:gdLst>
                    <a:gd name="T0" fmla="*/ 0 w 107"/>
                    <a:gd name="T1" fmla="*/ 44 h 44"/>
                    <a:gd name="T2" fmla="*/ 25 w 107"/>
                    <a:gd name="T3" fmla="*/ 0 h 44"/>
                    <a:gd name="T4" fmla="*/ 90 w 107"/>
                    <a:gd name="T5" fmla="*/ 0 h 44"/>
                    <a:gd name="T6" fmla="*/ 107 w 107"/>
                    <a:gd name="T7" fmla="*/ 40 h 44"/>
                    <a:gd name="T8" fmla="*/ 36 w 107"/>
                    <a:gd name="T9" fmla="*/ 31 h 44"/>
                    <a:gd name="T10" fmla="*/ 0 w 107"/>
                    <a:gd name="T11" fmla="*/ 44 h 44"/>
                    <a:gd name="T12" fmla="*/ 0 60000 65536"/>
                    <a:gd name="T13" fmla="*/ 0 60000 65536"/>
                    <a:gd name="T14" fmla="*/ 0 60000 65536"/>
                    <a:gd name="T15" fmla="*/ 0 60000 65536"/>
                    <a:gd name="T16" fmla="*/ 0 60000 65536"/>
                    <a:gd name="T17" fmla="*/ 0 60000 65536"/>
                    <a:gd name="T18" fmla="*/ 0 w 107"/>
                    <a:gd name="T19" fmla="*/ 0 h 44"/>
                    <a:gd name="T20" fmla="*/ 107 w 10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7" h="44">
                      <a:moveTo>
                        <a:pt x="0" y="44"/>
                      </a:moveTo>
                      <a:lnTo>
                        <a:pt x="25" y="0"/>
                      </a:lnTo>
                      <a:lnTo>
                        <a:pt x="90" y="0"/>
                      </a:lnTo>
                      <a:lnTo>
                        <a:pt x="107" y="40"/>
                      </a:lnTo>
                      <a:lnTo>
                        <a:pt x="36" y="31"/>
                      </a:lnTo>
                      <a:lnTo>
                        <a:pt x="0" y="44"/>
                      </a:lnTo>
                      <a:close/>
                    </a:path>
                  </a:pathLst>
                </a:custGeom>
                <a:solidFill>
                  <a:schemeClr val="accent5"/>
                </a:solidFill>
                <a:ln w="9525">
                  <a:solidFill>
                    <a:schemeClr val="bg1"/>
                  </a:solidFill>
                  <a:round/>
                  <a:headEnd/>
                  <a:tailEnd/>
                </a:ln>
              </p:spPr>
              <p:txBody>
                <a:bodyPr/>
                <a:lstStyle/>
                <a:p>
                  <a:endParaRPr lang="en-US" dirty="0"/>
                </a:p>
              </p:txBody>
            </p:sp>
            <p:sp>
              <p:nvSpPr>
                <p:cNvPr id="97" name="Freeform 24"/>
                <p:cNvSpPr>
                  <a:spLocks/>
                </p:cNvSpPr>
                <p:nvPr/>
              </p:nvSpPr>
              <p:spPr bwMode="gray">
                <a:xfrm>
                  <a:off x="934198" y="3464849"/>
                  <a:ext cx="932588" cy="787388"/>
                </a:xfrm>
                <a:custGeom>
                  <a:avLst/>
                  <a:gdLst>
                    <a:gd name="T0" fmla="*/ 157 w 1915"/>
                    <a:gd name="T1" fmla="*/ 1476 h 1617"/>
                    <a:gd name="T2" fmla="*/ 364 w 1915"/>
                    <a:gd name="T3" fmla="*/ 1358 h 1617"/>
                    <a:gd name="T4" fmla="*/ 371 w 1915"/>
                    <a:gd name="T5" fmla="*/ 1215 h 1617"/>
                    <a:gd name="T6" fmla="*/ 295 w 1915"/>
                    <a:gd name="T7" fmla="*/ 1205 h 1617"/>
                    <a:gd name="T8" fmla="*/ 150 w 1915"/>
                    <a:gd name="T9" fmla="*/ 1198 h 1617"/>
                    <a:gd name="T10" fmla="*/ 213 w 1915"/>
                    <a:gd name="T11" fmla="*/ 1008 h 1617"/>
                    <a:gd name="T12" fmla="*/ 83 w 1915"/>
                    <a:gd name="T13" fmla="*/ 1006 h 1617"/>
                    <a:gd name="T14" fmla="*/ 95 w 1915"/>
                    <a:gd name="T15" fmla="*/ 941 h 1617"/>
                    <a:gd name="T16" fmla="*/ 43 w 1915"/>
                    <a:gd name="T17" fmla="*/ 870 h 1617"/>
                    <a:gd name="T18" fmla="*/ 229 w 1915"/>
                    <a:gd name="T19" fmla="*/ 755 h 1617"/>
                    <a:gd name="T20" fmla="*/ 335 w 1915"/>
                    <a:gd name="T21" fmla="*/ 645 h 1617"/>
                    <a:gd name="T22" fmla="*/ 182 w 1915"/>
                    <a:gd name="T23" fmla="*/ 604 h 1617"/>
                    <a:gd name="T24" fmla="*/ 271 w 1915"/>
                    <a:gd name="T25" fmla="*/ 408 h 1617"/>
                    <a:gd name="T26" fmla="*/ 400 w 1915"/>
                    <a:gd name="T27" fmla="*/ 462 h 1617"/>
                    <a:gd name="T28" fmla="*/ 424 w 1915"/>
                    <a:gd name="T29" fmla="*/ 468 h 1617"/>
                    <a:gd name="T30" fmla="*/ 322 w 1915"/>
                    <a:gd name="T31" fmla="*/ 365 h 1617"/>
                    <a:gd name="T32" fmla="*/ 289 w 1915"/>
                    <a:gd name="T33" fmla="*/ 157 h 1617"/>
                    <a:gd name="T34" fmla="*/ 544 w 1915"/>
                    <a:gd name="T35" fmla="*/ 51 h 1617"/>
                    <a:gd name="T36" fmla="*/ 675 w 1915"/>
                    <a:gd name="T37" fmla="*/ 0 h 1617"/>
                    <a:gd name="T38" fmla="*/ 759 w 1915"/>
                    <a:gd name="T39" fmla="*/ 79 h 1617"/>
                    <a:gd name="T40" fmla="*/ 945 w 1915"/>
                    <a:gd name="T41" fmla="*/ 137 h 1617"/>
                    <a:gd name="T42" fmla="*/ 1117 w 1915"/>
                    <a:gd name="T43" fmla="*/ 170 h 1617"/>
                    <a:gd name="T44" fmla="*/ 1368 w 1915"/>
                    <a:gd name="T45" fmla="*/ 1164 h 1617"/>
                    <a:gd name="T46" fmla="*/ 1525 w 1915"/>
                    <a:gd name="T47" fmla="*/ 1192 h 1617"/>
                    <a:gd name="T48" fmla="*/ 1605 w 1915"/>
                    <a:gd name="T49" fmla="*/ 1218 h 1617"/>
                    <a:gd name="T50" fmla="*/ 1838 w 1915"/>
                    <a:gd name="T51" fmla="*/ 1465 h 1617"/>
                    <a:gd name="T52" fmla="*/ 1890 w 1915"/>
                    <a:gd name="T53" fmla="*/ 1617 h 1617"/>
                    <a:gd name="T54" fmla="*/ 1859 w 1915"/>
                    <a:gd name="T55" fmla="*/ 1561 h 1617"/>
                    <a:gd name="T56" fmla="*/ 1798 w 1915"/>
                    <a:gd name="T57" fmla="*/ 1542 h 1617"/>
                    <a:gd name="T58" fmla="*/ 1780 w 1915"/>
                    <a:gd name="T59" fmla="*/ 1501 h 1617"/>
                    <a:gd name="T60" fmla="*/ 1758 w 1915"/>
                    <a:gd name="T61" fmla="*/ 1461 h 1617"/>
                    <a:gd name="T62" fmla="*/ 1689 w 1915"/>
                    <a:gd name="T63" fmla="*/ 1412 h 1617"/>
                    <a:gd name="T64" fmla="*/ 1654 w 1915"/>
                    <a:gd name="T65" fmla="*/ 1331 h 1617"/>
                    <a:gd name="T66" fmla="*/ 1627 w 1915"/>
                    <a:gd name="T67" fmla="*/ 1309 h 1617"/>
                    <a:gd name="T68" fmla="*/ 1570 w 1915"/>
                    <a:gd name="T69" fmla="*/ 1218 h 1617"/>
                    <a:gd name="T70" fmla="*/ 1666 w 1915"/>
                    <a:gd name="T71" fmla="*/ 1354 h 1617"/>
                    <a:gd name="T72" fmla="*/ 1668 w 1915"/>
                    <a:gd name="T73" fmla="*/ 1409 h 1617"/>
                    <a:gd name="T74" fmla="*/ 1642 w 1915"/>
                    <a:gd name="T75" fmla="*/ 1437 h 1617"/>
                    <a:gd name="T76" fmla="*/ 1582 w 1915"/>
                    <a:gd name="T77" fmla="*/ 1314 h 1617"/>
                    <a:gd name="T78" fmla="*/ 1532 w 1915"/>
                    <a:gd name="T79" fmla="*/ 1268 h 1617"/>
                    <a:gd name="T80" fmla="*/ 1516 w 1915"/>
                    <a:gd name="T81" fmla="*/ 1319 h 1617"/>
                    <a:gd name="T82" fmla="*/ 1349 w 1915"/>
                    <a:gd name="T83" fmla="*/ 1182 h 1617"/>
                    <a:gd name="T84" fmla="*/ 1282 w 1915"/>
                    <a:gd name="T85" fmla="*/ 1198 h 1617"/>
                    <a:gd name="T86" fmla="*/ 1048 w 1915"/>
                    <a:gd name="T87" fmla="*/ 1150 h 1617"/>
                    <a:gd name="T88" fmla="*/ 997 w 1915"/>
                    <a:gd name="T89" fmla="*/ 1106 h 1617"/>
                    <a:gd name="T90" fmla="*/ 920 w 1915"/>
                    <a:gd name="T91" fmla="*/ 1081 h 1617"/>
                    <a:gd name="T92" fmla="*/ 913 w 1915"/>
                    <a:gd name="T93" fmla="*/ 1097 h 1617"/>
                    <a:gd name="T94" fmla="*/ 972 w 1915"/>
                    <a:gd name="T95" fmla="*/ 1195 h 1617"/>
                    <a:gd name="T96" fmla="*/ 863 w 1915"/>
                    <a:gd name="T97" fmla="*/ 1169 h 1617"/>
                    <a:gd name="T98" fmla="*/ 835 w 1915"/>
                    <a:gd name="T99" fmla="*/ 1202 h 1617"/>
                    <a:gd name="T100" fmla="*/ 742 w 1915"/>
                    <a:gd name="T101" fmla="*/ 1237 h 1617"/>
                    <a:gd name="T102" fmla="*/ 756 w 1915"/>
                    <a:gd name="T103" fmla="*/ 1198 h 1617"/>
                    <a:gd name="T104" fmla="*/ 862 w 1915"/>
                    <a:gd name="T105" fmla="*/ 1021 h 1617"/>
                    <a:gd name="T106" fmla="*/ 686 w 1915"/>
                    <a:gd name="T107" fmla="*/ 1131 h 1617"/>
                    <a:gd name="T108" fmla="*/ 614 w 1915"/>
                    <a:gd name="T109" fmla="*/ 1279 h 1617"/>
                    <a:gd name="T110" fmla="*/ 218 w 1915"/>
                    <a:gd name="T111" fmla="*/ 1505 h 1617"/>
                    <a:gd name="T112" fmla="*/ 50 w 1915"/>
                    <a:gd name="T113" fmla="*/ 1552 h 1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5"/>
                    <a:gd name="T172" fmla="*/ 0 h 1617"/>
                    <a:gd name="T173" fmla="*/ 1915 w 1915"/>
                    <a:gd name="T174" fmla="*/ 1617 h 1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5" h="1617">
                      <a:moveTo>
                        <a:pt x="0" y="1544"/>
                      </a:moveTo>
                      <a:lnTo>
                        <a:pt x="16" y="1521"/>
                      </a:lnTo>
                      <a:lnTo>
                        <a:pt x="30" y="1523"/>
                      </a:lnTo>
                      <a:lnTo>
                        <a:pt x="109" y="1466"/>
                      </a:lnTo>
                      <a:lnTo>
                        <a:pt x="157" y="1476"/>
                      </a:lnTo>
                      <a:lnTo>
                        <a:pt x="170" y="1498"/>
                      </a:lnTo>
                      <a:lnTo>
                        <a:pt x="173" y="1475"/>
                      </a:lnTo>
                      <a:lnTo>
                        <a:pt x="221" y="1442"/>
                      </a:lnTo>
                      <a:lnTo>
                        <a:pt x="296" y="1413"/>
                      </a:lnTo>
                      <a:lnTo>
                        <a:pt x="364" y="1358"/>
                      </a:lnTo>
                      <a:lnTo>
                        <a:pt x="380" y="1364"/>
                      </a:lnTo>
                      <a:lnTo>
                        <a:pt x="392" y="1293"/>
                      </a:lnTo>
                      <a:lnTo>
                        <a:pt x="431" y="1237"/>
                      </a:lnTo>
                      <a:lnTo>
                        <a:pt x="362" y="1243"/>
                      </a:lnTo>
                      <a:lnTo>
                        <a:pt x="371" y="1215"/>
                      </a:lnTo>
                      <a:lnTo>
                        <a:pt x="394" y="1217"/>
                      </a:lnTo>
                      <a:lnTo>
                        <a:pt x="372" y="1203"/>
                      </a:lnTo>
                      <a:lnTo>
                        <a:pt x="338" y="1236"/>
                      </a:lnTo>
                      <a:lnTo>
                        <a:pt x="335" y="1260"/>
                      </a:lnTo>
                      <a:lnTo>
                        <a:pt x="295" y="1205"/>
                      </a:lnTo>
                      <a:lnTo>
                        <a:pt x="282" y="1215"/>
                      </a:lnTo>
                      <a:lnTo>
                        <a:pt x="260" y="1188"/>
                      </a:lnTo>
                      <a:lnTo>
                        <a:pt x="208" y="1208"/>
                      </a:lnTo>
                      <a:lnTo>
                        <a:pt x="195" y="1212"/>
                      </a:lnTo>
                      <a:lnTo>
                        <a:pt x="150" y="1198"/>
                      </a:lnTo>
                      <a:lnTo>
                        <a:pt x="196" y="1160"/>
                      </a:lnTo>
                      <a:lnTo>
                        <a:pt x="183" y="1152"/>
                      </a:lnTo>
                      <a:lnTo>
                        <a:pt x="198" y="1125"/>
                      </a:lnTo>
                      <a:lnTo>
                        <a:pt x="190" y="1046"/>
                      </a:lnTo>
                      <a:lnTo>
                        <a:pt x="213" y="1008"/>
                      </a:lnTo>
                      <a:lnTo>
                        <a:pt x="174" y="1036"/>
                      </a:lnTo>
                      <a:lnTo>
                        <a:pt x="177" y="1060"/>
                      </a:lnTo>
                      <a:lnTo>
                        <a:pt x="143" y="1081"/>
                      </a:lnTo>
                      <a:lnTo>
                        <a:pt x="98" y="1066"/>
                      </a:lnTo>
                      <a:lnTo>
                        <a:pt x="83" y="1006"/>
                      </a:lnTo>
                      <a:lnTo>
                        <a:pt x="53" y="976"/>
                      </a:lnTo>
                      <a:lnTo>
                        <a:pt x="54" y="961"/>
                      </a:lnTo>
                      <a:lnTo>
                        <a:pt x="72" y="961"/>
                      </a:lnTo>
                      <a:lnTo>
                        <a:pt x="81" y="947"/>
                      </a:lnTo>
                      <a:lnTo>
                        <a:pt x="95" y="941"/>
                      </a:lnTo>
                      <a:lnTo>
                        <a:pt x="81" y="938"/>
                      </a:lnTo>
                      <a:lnTo>
                        <a:pt x="93" y="928"/>
                      </a:lnTo>
                      <a:lnTo>
                        <a:pt x="75" y="908"/>
                      </a:lnTo>
                      <a:lnTo>
                        <a:pt x="68" y="918"/>
                      </a:lnTo>
                      <a:lnTo>
                        <a:pt x="43" y="870"/>
                      </a:lnTo>
                      <a:lnTo>
                        <a:pt x="59" y="836"/>
                      </a:lnTo>
                      <a:lnTo>
                        <a:pt x="146" y="777"/>
                      </a:lnTo>
                      <a:lnTo>
                        <a:pt x="169" y="735"/>
                      </a:lnTo>
                      <a:lnTo>
                        <a:pt x="187" y="728"/>
                      </a:lnTo>
                      <a:lnTo>
                        <a:pt x="229" y="755"/>
                      </a:lnTo>
                      <a:lnTo>
                        <a:pt x="261" y="746"/>
                      </a:lnTo>
                      <a:lnTo>
                        <a:pt x="275" y="726"/>
                      </a:lnTo>
                      <a:lnTo>
                        <a:pt x="339" y="735"/>
                      </a:lnTo>
                      <a:lnTo>
                        <a:pt x="353" y="670"/>
                      </a:lnTo>
                      <a:lnTo>
                        <a:pt x="335" y="645"/>
                      </a:lnTo>
                      <a:lnTo>
                        <a:pt x="377" y="622"/>
                      </a:lnTo>
                      <a:lnTo>
                        <a:pt x="338" y="608"/>
                      </a:lnTo>
                      <a:lnTo>
                        <a:pt x="283" y="643"/>
                      </a:lnTo>
                      <a:lnTo>
                        <a:pt x="278" y="609"/>
                      </a:lnTo>
                      <a:lnTo>
                        <a:pt x="182" y="604"/>
                      </a:lnTo>
                      <a:lnTo>
                        <a:pt x="139" y="566"/>
                      </a:lnTo>
                      <a:lnTo>
                        <a:pt x="132" y="501"/>
                      </a:lnTo>
                      <a:lnTo>
                        <a:pt x="164" y="513"/>
                      </a:lnTo>
                      <a:lnTo>
                        <a:pt x="96" y="446"/>
                      </a:lnTo>
                      <a:lnTo>
                        <a:pt x="271" y="408"/>
                      </a:lnTo>
                      <a:lnTo>
                        <a:pt x="297" y="416"/>
                      </a:lnTo>
                      <a:lnTo>
                        <a:pt x="275" y="447"/>
                      </a:lnTo>
                      <a:lnTo>
                        <a:pt x="365" y="489"/>
                      </a:lnTo>
                      <a:lnTo>
                        <a:pt x="406" y="476"/>
                      </a:lnTo>
                      <a:lnTo>
                        <a:pt x="400" y="462"/>
                      </a:lnTo>
                      <a:lnTo>
                        <a:pt x="369" y="454"/>
                      </a:lnTo>
                      <a:lnTo>
                        <a:pt x="351" y="393"/>
                      </a:lnTo>
                      <a:lnTo>
                        <a:pt x="375" y="414"/>
                      </a:lnTo>
                      <a:lnTo>
                        <a:pt x="384" y="447"/>
                      </a:lnTo>
                      <a:lnTo>
                        <a:pt x="424" y="468"/>
                      </a:lnTo>
                      <a:lnTo>
                        <a:pt x="463" y="466"/>
                      </a:lnTo>
                      <a:lnTo>
                        <a:pt x="453" y="445"/>
                      </a:lnTo>
                      <a:lnTo>
                        <a:pt x="387" y="428"/>
                      </a:lnTo>
                      <a:lnTo>
                        <a:pt x="399" y="393"/>
                      </a:lnTo>
                      <a:lnTo>
                        <a:pt x="322" y="365"/>
                      </a:lnTo>
                      <a:lnTo>
                        <a:pt x="320" y="313"/>
                      </a:lnTo>
                      <a:lnTo>
                        <a:pt x="297" y="277"/>
                      </a:lnTo>
                      <a:lnTo>
                        <a:pt x="242" y="211"/>
                      </a:lnTo>
                      <a:lnTo>
                        <a:pt x="262" y="208"/>
                      </a:lnTo>
                      <a:lnTo>
                        <a:pt x="289" y="157"/>
                      </a:lnTo>
                      <a:lnTo>
                        <a:pt x="354" y="181"/>
                      </a:lnTo>
                      <a:lnTo>
                        <a:pt x="403" y="156"/>
                      </a:lnTo>
                      <a:lnTo>
                        <a:pt x="477" y="69"/>
                      </a:lnTo>
                      <a:lnTo>
                        <a:pt x="498" y="82"/>
                      </a:lnTo>
                      <a:lnTo>
                        <a:pt x="544" y="51"/>
                      </a:lnTo>
                      <a:lnTo>
                        <a:pt x="545" y="77"/>
                      </a:lnTo>
                      <a:lnTo>
                        <a:pt x="570" y="71"/>
                      </a:lnTo>
                      <a:lnTo>
                        <a:pt x="557" y="56"/>
                      </a:lnTo>
                      <a:lnTo>
                        <a:pt x="626" y="46"/>
                      </a:lnTo>
                      <a:lnTo>
                        <a:pt x="675" y="0"/>
                      </a:lnTo>
                      <a:lnTo>
                        <a:pt x="707" y="32"/>
                      </a:lnTo>
                      <a:lnTo>
                        <a:pt x="696" y="69"/>
                      </a:lnTo>
                      <a:lnTo>
                        <a:pt x="718" y="71"/>
                      </a:lnTo>
                      <a:lnTo>
                        <a:pt x="727" y="37"/>
                      </a:lnTo>
                      <a:lnTo>
                        <a:pt x="759" y="79"/>
                      </a:lnTo>
                      <a:lnTo>
                        <a:pt x="813" y="79"/>
                      </a:lnTo>
                      <a:lnTo>
                        <a:pt x="821" y="118"/>
                      </a:lnTo>
                      <a:lnTo>
                        <a:pt x="921" y="129"/>
                      </a:lnTo>
                      <a:lnTo>
                        <a:pt x="920" y="149"/>
                      </a:lnTo>
                      <a:lnTo>
                        <a:pt x="945" y="137"/>
                      </a:lnTo>
                      <a:lnTo>
                        <a:pt x="970" y="167"/>
                      </a:lnTo>
                      <a:lnTo>
                        <a:pt x="1022" y="157"/>
                      </a:lnTo>
                      <a:lnTo>
                        <a:pt x="1070" y="181"/>
                      </a:lnTo>
                      <a:lnTo>
                        <a:pt x="1117" y="159"/>
                      </a:lnTo>
                      <a:lnTo>
                        <a:pt x="1117" y="170"/>
                      </a:lnTo>
                      <a:lnTo>
                        <a:pt x="1135" y="166"/>
                      </a:lnTo>
                      <a:lnTo>
                        <a:pt x="1217" y="206"/>
                      </a:lnTo>
                      <a:lnTo>
                        <a:pt x="1278" y="1143"/>
                      </a:lnTo>
                      <a:lnTo>
                        <a:pt x="1370" y="1140"/>
                      </a:lnTo>
                      <a:lnTo>
                        <a:pt x="1368" y="1164"/>
                      </a:lnTo>
                      <a:lnTo>
                        <a:pt x="1399" y="1188"/>
                      </a:lnTo>
                      <a:lnTo>
                        <a:pt x="1455" y="1233"/>
                      </a:lnTo>
                      <a:lnTo>
                        <a:pt x="1465" y="1259"/>
                      </a:lnTo>
                      <a:lnTo>
                        <a:pt x="1512" y="1230"/>
                      </a:lnTo>
                      <a:lnTo>
                        <a:pt x="1525" y="1192"/>
                      </a:lnTo>
                      <a:lnTo>
                        <a:pt x="1551" y="1177"/>
                      </a:lnTo>
                      <a:lnTo>
                        <a:pt x="1557" y="1170"/>
                      </a:lnTo>
                      <a:lnTo>
                        <a:pt x="1588" y="1192"/>
                      </a:lnTo>
                      <a:lnTo>
                        <a:pt x="1585" y="1217"/>
                      </a:lnTo>
                      <a:lnTo>
                        <a:pt x="1605" y="1218"/>
                      </a:lnTo>
                      <a:lnTo>
                        <a:pt x="1617" y="1228"/>
                      </a:lnTo>
                      <a:lnTo>
                        <a:pt x="1627" y="1246"/>
                      </a:lnTo>
                      <a:lnTo>
                        <a:pt x="1657" y="1262"/>
                      </a:lnTo>
                      <a:lnTo>
                        <a:pt x="1796" y="1455"/>
                      </a:lnTo>
                      <a:lnTo>
                        <a:pt x="1838" y="1465"/>
                      </a:lnTo>
                      <a:lnTo>
                        <a:pt x="1908" y="1491"/>
                      </a:lnTo>
                      <a:lnTo>
                        <a:pt x="1915" y="1507"/>
                      </a:lnTo>
                      <a:lnTo>
                        <a:pt x="1900" y="1521"/>
                      </a:lnTo>
                      <a:lnTo>
                        <a:pt x="1903" y="1553"/>
                      </a:lnTo>
                      <a:lnTo>
                        <a:pt x="1890" y="1617"/>
                      </a:lnTo>
                      <a:lnTo>
                        <a:pt x="1882" y="1605"/>
                      </a:lnTo>
                      <a:lnTo>
                        <a:pt x="1869" y="1615"/>
                      </a:lnTo>
                      <a:lnTo>
                        <a:pt x="1854" y="1602"/>
                      </a:lnTo>
                      <a:lnTo>
                        <a:pt x="1876" y="1583"/>
                      </a:lnTo>
                      <a:lnTo>
                        <a:pt x="1859" y="1561"/>
                      </a:lnTo>
                      <a:lnTo>
                        <a:pt x="1859" y="1547"/>
                      </a:lnTo>
                      <a:lnTo>
                        <a:pt x="1838" y="1503"/>
                      </a:lnTo>
                      <a:lnTo>
                        <a:pt x="1825" y="1503"/>
                      </a:lnTo>
                      <a:lnTo>
                        <a:pt x="1802" y="1520"/>
                      </a:lnTo>
                      <a:lnTo>
                        <a:pt x="1798" y="1542"/>
                      </a:lnTo>
                      <a:lnTo>
                        <a:pt x="1777" y="1548"/>
                      </a:lnTo>
                      <a:lnTo>
                        <a:pt x="1774" y="1542"/>
                      </a:lnTo>
                      <a:lnTo>
                        <a:pt x="1790" y="1516"/>
                      </a:lnTo>
                      <a:lnTo>
                        <a:pt x="1794" y="1491"/>
                      </a:lnTo>
                      <a:lnTo>
                        <a:pt x="1780" y="1501"/>
                      </a:lnTo>
                      <a:lnTo>
                        <a:pt x="1776" y="1521"/>
                      </a:lnTo>
                      <a:lnTo>
                        <a:pt x="1727" y="1489"/>
                      </a:lnTo>
                      <a:lnTo>
                        <a:pt x="1729" y="1478"/>
                      </a:lnTo>
                      <a:lnTo>
                        <a:pt x="1754" y="1479"/>
                      </a:lnTo>
                      <a:lnTo>
                        <a:pt x="1758" y="1461"/>
                      </a:lnTo>
                      <a:lnTo>
                        <a:pt x="1774" y="1453"/>
                      </a:lnTo>
                      <a:lnTo>
                        <a:pt x="1772" y="1444"/>
                      </a:lnTo>
                      <a:lnTo>
                        <a:pt x="1747" y="1448"/>
                      </a:lnTo>
                      <a:lnTo>
                        <a:pt x="1739" y="1413"/>
                      </a:lnTo>
                      <a:lnTo>
                        <a:pt x="1689" y="1412"/>
                      </a:lnTo>
                      <a:lnTo>
                        <a:pt x="1676" y="1373"/>
                      </a:lnTo>
                      <a:lnTo>
                        <a:pt x="1689" y="1340"/>
                      </a:lnTo>
                      <a:lnTo>
                        <a:pt x="1672" y="1345"/>
                      </a:lnTo>
                      <a:lnTo>
                        <a:pt x="1664" y="1321"/>
                      </a:lnTo>
                      <a:lnTo>
                        <a:pt x="1654" y="1331"/>
                      </a:lnTo>
                      <a:lnTo>
                        <a:pt x="1646" y="1320"/>
                      </a:lnTo>
                      <a:lnTo>
                        <a:pt x="1657" y="1290"/>
                      </a:lnTo>
                      <a:lnTo>
                        <a:pt x="1647" y="1287"/>
                      </a:lnTo>
                      <a:lnTo>
                        <a:pt x="1643" y="1303"/>
                      </a:lnTo>
                      <a:lnTo>
                        <a:pt x="1627" y="1309"/>
                      </a:lnTo>
                      <a:lnTo>
                        <a:pt x="1607" y="1299"/>
                      </a:lnTo>
                      <a:lnTo>
                        <a:pt x="1604" y="1274"/>
                      </a:lnTo>
                      <a:lnTo>
                        <a:pt x="1579" y="1242"/>
                      </a:lnTo>
                      <a:lnTo>
                        <a:pt x="1581" y="1222"/>
                      </a:lnTo>
                      <a:lnTo>
                        <a:pt x="1570" y="1218"/>
                      </a:lnTo>
                      <a:lnTo>
                        <a:pt x="1568" y="1195"/>
                      </a:lnTo>
                      <a:lnTo>
                        <a:pt x="1564" y="1203"/>
                      </a:lnTo>
                      <a:lnTo>
                        <a:pt x="1575" y="1260"/>
                      </a:lnTo>
                      <a:lnTo>
                        <a:pt x="1596" y="1300"/>
                      </a:lnTo>
                      <a:lnTo>
                        <a:pt x="1666" y="1354"/>
                      </a:lnTo>
                      <a:lnTo>
                        <a:pt x="1667" y="1365"/>
                      </a:lnTo>
                      <a:lnTo>
                        <a:pt x="1649" y="1361"/>
                      </a:lnTo>
                      <a:lnTo>
                        <a:pt x="1648" y="1373"/>
                      </a:lnTo>
                      <a:lnTo>
                        <a:pt x="1657" y="1371"/>
                      </a:lnTo>
                      <a:lnTo>
                        <a:pt x="1668" y="1409"/>
                      </a:lnTo>
                      <a:lnTo>
                        <a:pt x="1712" y="1429"/>
                      </a:lnTo>
                      <a:lnTo>
                        <a:pt x="1734" y="1466"/>
                      </a:lnTo>
                      <a:lnTo>
                        <a:pt x="1682" y="1477"/>
                      </a:lnTo>
                      <a:lnTo>
                        <a:pt x="1657" y="1546"/>
                      </a:lnTo>
                      <a:lnTo>
                        <a:pt x="1642" y="1437"/>
                      </a:lnTo>
                      <a:lnTo>
                        <a:pt x="1633" y="1427"/>
                      </a:lnTo>
                      <a:lnTo>
                        <a:pt x="1631" y="1406"/>
                      </a:lnTo>
                      <a:lnTo>
                        <a:pt x="1640" y="1398"/>
                      </a:lnTo>
                      <a:lnTo>
                        <a:pt x="1597" y="1316"/>
                      </a:lnTo>
                      <a:lnTo>
                        <a:pt x="1582" y="1314"/>
                      </a:lnTo>
                      <a:lnTo>
                        <a:pt x="1572" y="1299"/>
                      </a:lnTo>
                      <a:lnTo>
                        <a:pt x="1558" y="1302"/>
                      </a:lnTo>
                      <a:lnTo>
                        <a:pt x="1549" y="1295"/>
                      </a:lnTo>
                      <a:lnTo>
                        <a:pt x="1539" y="1249"/>
                      </a:lnTo>
                      <a:lnTo>
                        <a:pt x="1532" y="1268"/>
                      </a:lnTo>
                      <a:lnTo>
                        <a:pt x="1497" y="1255"/>
                      </a:lnTo>
                      <a:lnTo>
                        <a:pt x="1490" y="1264"/>
                      </a:lnTo>
                      <a:lnTo>
                        <a:pt x="1534" y="1290"/>
                      </a:lnTo>
                      <a:lnTo>
                        <a:pt x="1513" y="1298"/>
                      </a:lnTo>
                      <a:lnTo>
                        <a:pt x="1516" y="1319"/>
                      </a:lnTo>
                      <a:lnTo>
                        <a:pt x="1479" y="1305"/>
                      </a:lnTo>
                      <a:lnTo>
                        <a:pt x="1433" y="1260"/>
                      </a:lnTo>
                      <a:lnTo>
                        <a:pt x="1364" y="1228"/>
                      </a:lnTo>
                      <a:lnTo>
                        <a:pt x="1316" y="1227"/>
                      </a:lnTo>
                      <a:lnTo>
                        <a:pt x="1349" y="1182"/>
                      </a:lnTo>
                      <a:lnTo>
                        <a:pt x="1366" y="1203"/>
                      </a:lnTo>
                      <a:lnTo>
                        <a:pt x="1368" y="1182"/>
                      </a:lnTo>
                      <a:lnTo>
                        <a:pt x="1340" y="1160"/>
                      </a:lnTo>
                      <a:lnTo>
                        <a:pt x="1322" y="1197"/>
                      </a:lnTo>
                      <a:lnTo>
                        <a:pt x="1282" y="1198"/>
                      </a:lnTo>
                      <a:lnTo>
                        <a:pt x="1107" y="1183"/>
                      </a:lnTo>
                      <a:lnTo>
                        <a:pt x="1113" y="1153"/>
                      </a:lnTo>
                      <a:lnTo>
                        <a:pt x="1096" y="1162"/>
                      </a:lnTo>
                      <a:lnTo>
                        <a:pt x="1074" y="1136"/>
                      </a:lnTo>
                      <a:lnTo>
                        <a:pt x="1048" y="1150"/>
                      </a:lnTo>
                      <a:lnTo>
                        <a:pt x="1037" y="1132"/>
                      </a:lnTo>
                      <a:lnTo>
                        <a:pt x="992" y="1152"/>
                      </a:lnTo>
                      <a:lnTo>
                        <a:pt x="990" y="1138"/>
                      </a:lnTo>
                      <a:lnTo>
                        <a:pt x="1011" y="1106"/>
                      </a:lnTo>
                      <a:lnTo>
                        <a:pt x="997" y="1106"/>
                      </a:lnTo>
                      <a:lnTo>
                        <a:pt x="1013" y="1096"/>
                      </a:lnTo>
                      <a:lnTo>
                        <a:pt x="961" y="1103"/>
                      </a:lnTo>
                      <a:lnTo>
                        <a:pt x="943" y="1084"/>
                      </a:lnTo>
                      <a:lnTo>
                        <a:pt x="925" y="1096"/>
                      </a:lnTo>
                      <a:lnTo>
                        <a:pt x="920" y="1081"/>
                      </a:lnTo>
                      <a:lnTo>
                        <a:pt x="932" y="1066"/>
                      </a:lnTo>
                      <a:lnTo>
                        <a:pt x="904" y="1075"/>
                      </a:lnTo>
                      <a:lnTo>
                        <a:pt x="908" y="1084"/>
                      </a:lnTo>
                      <a:lnTo>
                        <a:pt x="894" y="1099"/>
                      </a:lnTo>
                      <a:lnTo>
                        <a:pt x="913" y="1097"/>
                      </a:lnTo>
                      <a:lnTo>
                        <a:pt x="904" y="1124"/>
                      </a:lnTo>
                      <a:lnTo>
                        <a:pt x="925" y="1134"/>
                      </a:lnTo>
                      <a:lnTo>
                        <a:pt x="948" y="1147"/>
                      </a:lnTo>
                      <a:lnTo>
                        <a:pt x="978" y="1134"/>
                      </a:lnTo>
                      <a:lnTo>
                        <a:pt x="972" y="1195"/>
                      </a:lnTo>
                      <a:lnTo>
                        <a:pt x="922" y="1197"/>
                      </a:lnTo>
                      <a:lnTo>
                        <a:pt x="922" y="1181"/>
                      </a:lnTo>
                      <a:lnTo>
                        <a:pt x="904" y="1169"/>
                      </a:lnTo>
                      <a:lnTo>
                        <a:pt x="866" y="1185"/>
                      </a:lnTo>
                      <a:lnTo>
                        <a:pt x="863" y="1169"/>
                      </a:lnTo>
                      <a:lnTo>
                        <a:pt x="849" y="1183"/>
                      </a:lnTo>
                      <a:lnTo>
                        <a:pt x="847" y="1164"/>
                      </a:lnTo>
                      <a:lnTo>
                        <a:pt x="816" y="1160"/>
                      </a:lnTo>
                      <a:lnTo>
                        <a:pt x="839" y="1195"/>
                      </a:lnTo>
                      <a:lnTo>
                        <a:pt x="835" y="1202"/>
                      </a:lnTo>
                      <a:lnTo>
                        <a:pt x="822" y="1197"/>
                      </a:lnTo>
                      <a:lnTo>
                        <a:pt x="788" y="1217"/>
                      </a:lnTo>
                      <a:lnTo>
                        <a:pt x="781" y="1210"/>
                      </a:lnTo>
                      <a:lnTo>
                        <a:pt x="756" y="1255"/>
                      </a:lnTo>
                      <a:lnTo>
                        <a:pt x="742" y="1237"/>
                      </a:lnTo>
                      <a:lnTo>
                        <a:pt x="731" y="1248"/>
                      </a:lnTo>
                      <a:lnTo>
                        <a:pt x="707" y="1244"/>
                      </a:lnTo>
                      <a:lnTo>
                        <a:pt x="704" y="1221"/>
                      </a:lnTo>
                      <a:lnTo>
                        <a:pt x="736" y="1221"/>
                      </a:lnTo>
                      <a:lnTo>
                        <a:pt x="756" y="1198"/>
                      </a:lnTo>
                      <a:lnTo>
                        <a:pt x="703" y="1197"/>
                      </a:lnTo>
                      <a:lnTo>
                        <a:pt x="748" y="1091"/>
                      </a:lnTo>
                      <a:lnTo>
                        <a:pt x="823" y="1073"/>
                      </a:lnTo>
                      <a:lnTo>
                        <a:pt x="815" y="1049"/>
                      </a:lnTo>
                      <a:lnTo>
                        <a:pt x="862" y="1021"/>
                      </a:lnTo>
                      <a:lnTo>
                        <a:pt x="798" y="1039"/>
                      </a:lnTo>
                      <a:lnTo>
                        <a:pt x="809" y="984"/>
                      </a:lnTo>
                      <a:lnTo>
                        <a:pt x="777" y="1048"/>
                      </a:lnTo>
                      <a:lnTo>
                        <a:pt x="736" y="1067"/>
                      </a:lnTo>
                      <a:lnTo>
                        <a:pt x="686" y="1131"/>
                      </a:lnTo>
                      <a:lnTo>
                        <a:pt x="652" y="1131"/>
                      </a:lnTo>
                      <a:lnTo>
                        <a:pt x="671" y="1164"/>
                      </a:lnTo>
                      <a:lnTo>
                        <a:pt x="583" y="1234"/>
                      </a:lnTo>
                      <a:lnTo>
                        <a:pt x="622" y="1248"/>
                      </a:lnTo>
                      <a:lnTo>
                        <a:pt x="614" y="1279"/>
                      </a:lnTo>
                      <a:lnTo>
                        <a:pt x="419" y="1426"/>
                      </a:lnTo>
                      <a:lnTo>
                        <a:pt x="280" y="1465"/>
                      </a:lnTo>
                      <a:lnTo>
                        <a:pt x="320" y="1481"/>
                      </a:lnTo>
                      <a:lnTo>
                        <a:pt x="236" y="1527"/>
                      </a:lnTo>
                      <a:lnTo>
                        <a:pt x="218" y="1505"/>
                      </a:lnTo>
                      <a:lnTo>
                        <a:pt x="163" y="1527"/>
                      </a:lnTo>
                      <a:lnTo>
                        <a:pt x="118" y="1528"/>
                      </a:lnTo>
                      <a:lnTo>
                        <a:pt x="119" y="1502"/>
                      </a:lnTo>
                      <a:lnTo>
                        <a:pt x="65" y="1555"/>
                      </a:lnTo>
                      <a:lnTo>
                        <a:pt x="50" y="1552"/>
                      </a:lnTo>
                      <a:lnTo>
                        <a:pt x="49" y="1526"/>
                      </a:lnTo>
                      <a:lnTo>
                        <a:pt x="39" y="1552"/>
                      </a:lnTo>
                      <a:lnTo>
                        <a:pt x="0" y="1544"/>
                      </a:lnTo>
                      <a:close/>
                    </a:path>
                  </a:pathLst>
                </a:custGeom>
                <a:solidFill>
                  <a:schemeClr val="accent5"/>
                </a:solidFill>
                <a:ln w="9525">
                  <a:solidFill>
                    <a:schemeClr val="bg1"/>
                  </a:solidFill>
                  <a:round/>
                  <a:headEnd/>
                  <a:tailEnd/>
                </a:ln>
              </p:spPr>
              <p:txBody>
                <a:bodyPr/>
                <a:lstStyle/>
                <a:p>
                  <a:endParaRPr lang="en-US" dirty="0"/>
                </a:p>
              </p:txBody>
            </p:sp>
            <p:sp>
              <p:nvSpPr>
                <p:cNvPr id="98" name="Freeform 25"/>
                <p:cNvSpPr>
                  <a:spLocks/>
                </p:cNvSpPr>
                <p:nvPr/>
              </p:nvSpPr>
              <p:spPr bwMode="gray">
                <a:xfrm>
                  <a:off x="1182694" y="4104115"/>
                  <a:ext cx="92576" cy="93551"/>
                </a:xfrm>
                <a:custGeom>
                  <a:avLst/>
                  <a:gdLst>
                    <a:gd name="T0" fmla="*/ 0 w 190"/>
                    <a:gd name="T1" fmla="*/ 190 h 190"/>
                    <a:gd name="T2" fmla="*/ 54 w 190"/>
                    <a:gd name="T3" fmla="*/ 139 h 190"/>
                    <a:gd name="T4" fmla="*/ 19 w 190"/>
                    <a:gd name="T5" fmla="*/ 74 h 190"/>
                    <a:gd name="T6" fmla="*/ 69 w 190"/>
                    <a:gd name="T7" fmla="*/ 96 h 190"/>
                    <a:gd name="T8" fmla="*/ 145 w 190"/>
                    <a:gd name="T9" fmla="*/ 0 h 190"/>
                    <a:gd name="T10" fmla="*/ 190 w 190"/>
                    <a:gd name="T11" fmla="*/ 11 h 190"/>
                    <a:gd name="T12" fmla="*/ 150 w 190"/>
                    <a:gd name="T13" fmla="*/ 104 h 190"/>
                    <a:gd name="T14" fmla="*/ 0 w 190"/>
                    <a:gd name="T15" fmla="*/ 190 h 19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90"/>
                    <a:gd name="T26" fmla="*/ 190 w 190"/>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90">
                      <a:moveTo>
                        <a:pt x="0" y="190"/>
                      </a:moveTo>
                      <a:lnTo>
                        <a:pt x="54" y="139"/>
                      </a:lnTo>
                      <a:lnTo>
                        <a:pt x="19" y="74"/>
                      </a:lnTo>
                      <a:lnTo>
                        <a:pt x="69" y="96"/>
                      </a:lnTo>
                      <a:lnTo>
                        <a:pt x="145" y="0"/>
                      </a:lnTo>
                      <a:lnTo>
                        <a:pt x="190" y="11"/>
                      </a:lnTo>
                      <a:lnTo>
                        <a:pt x="150" y="104"/>
                      </a:lnTo>
                      <a:lnTo>
                        <a:pt x="0" y="190"/>
                      </a:lnTo>
                      <a:close/>
                    </a:path>
                  </a:pathLst>
                </a:custGeom>
                <a:solidFill>
                  <a:schemeClr val="accent5"/>
                </a:solidFill>
                <a:ln w="9525">
                  <a:solidFill>
                    <a:schemeClr val="bg1"/>
                  </a:solidFill>
                  <a:round/>
                  <a:headEnd/>
                  <a:tailEnd/>
                </a:ln>
              </p:spPr>
              <p:txBody>
                <a:bodyPr/>
                <a:lstStyle/>
                <a:p>
                  <a:endParaRPr lang="en-US" dirty="0"/>
                </a:p>
              </p:txBody>
            </p:sp>
            <p:sp>
              <p:nvSpPr>
                <p:cNvPr id="99" name="Freeform 26"/>
                <p:cNvSpPr>
                  <a:spLocks/>
                </p:cNvSpPr>
                <p:nvPr/>
              </p:nvSpPr>
              <p:spPr bwMode="gray">
                <a:xfrm>
                  <a:off x="1674811" y="4100217"/>
                  <a:ext cx="54571" cy="105245"/>
                </a:xfrm>
                <a:custGeom>
                  <a:avLst/>
                  <a:gdLst>
                    <a:gd name="T0" fmla="*/ 0 w 114"/>
                    <a:gd name="T1" fmla="*/ 58 h 217"/>
                    <a:gd name="T2" fmla="*/ 25 w 114"/>
                    <a:gd name="T3" fmla="*/ 0 h 217"/>
                    <a:gd name="T4" fmla="*/ 82 w 114"/>
                    <a:gd name="T5" fmla="*/ 56 h 217"/>
                    <a:gd name="T6" fmla="*/ 114 w 114"/>
                    <a:gd name="T7" fmla="*/ 217 h 217"/>
                    <a:gd name="T8" fmla="*/ 0 w 114"/>
                    <a:gd name="T9" fmla="*/ 58 h 217"/>
                    <a:gd name="T10" fmla="*/ 0 60000 65536"/>
                    <a:gd name="T11" fmla="*/ 0 60000 65536"/>
                    <a:gd name="T12" fmla="*/ 0 60000 65536"/>
                    <a:gd name="T13" fmla="*/ 0 60000 65536"/>
                    <a:gd name="T14" fmla="*/ 0 60000 65536"/>
                    <a:gd name="T15" fmla="*/ 0 w 114"/>
                    <a:gd name="T16" fmla="*/ 0 h 217"/>
                    <a:gd name="T17" fmla="*/ 114 w 114"/>
                    <a:gd name="T18" fmla="*/ 217 h 217"/>
                  </a:gdLst>
                  <a:ahLst/>
                  <a:cxnLst>
                    <a:cxn ang="T10">
                      <a:pos x="T0" y="T1"/>
                    </a:cxn>
                    <a:cxn ang="T11">
                      <a:pos x="T2" y="T3"/>
                    </a:cxn>
                    <a:cxn ang="T12">
                      <a:pos x="T4" y="T5"/>
                    </a:cxn>
                    <a:cxn ang="T13">
                      <a:pos x="T6" y="T7"/>
                    </a:cxn>
                    <a:cxn ang="T14">
                      <a:pos x="T8" y="T9"/>
                    </a:cxn>
                  </a:cxnLst>
                  <a:rect l="T15" t="T16" r="T17" b="T18"/>
                  <a:pathLst>
                    <a:path w="114" h="217">
                      <a:moveTo>
                        <a:pt x="0" y="58"/>
                      </a:moveTo>
                      <a:lnTo>
                        <a:pt x="25" y="0"/>
                      </a:lnTo>
                      <a:lnTo>
                        <a:pt x="82" y="56"/>
                      </a:lnTo>
                      <a:lnTo>
                        <a:pt x="114" y="217"/>
                      </a:lnTo>
                      <a:lnTo>
                        <a:pt x="0" y="58"/>
                      </a:lnTo>
                      <a:close/>
                    </a:path>
                  </a:pathLst>
                </a:custGeom>
                <a:solidFill>
                  <a:schemeClr val="accent5"/>
                </a:solidFill>
                <a:ln w="9525">
                  <a:solidFill>
                    <a:schemeClr val="bg1"/>
                  </a:solidFill>
                  <a:round/>
                  <a:headEnd/>
                  <a:tailEnd/>
                </a:ln>
              </p:spPr>
              <p:txBody>
                <a:bodyPr/>
                <a:lstStyle/>
                <a:p>
                  <a:endParaRPr lang="en-US" dirty="0"/>
                </a:p>
              </p:txBody>
            </p:sp>
            <p:sp>
              <p:nvSpPr>
                <p:cNvPr id="100" name="Freeform 27"/>
                <p:cNvSpPr>
                  <a:spLocks/>
                </p:cNvSpPr>
                <p:nvPr/>
              </p:nvSpPr>
              <p:spPr bwMode="gray">
                <a:xfrm>
                  <a:off x="1757643" y="4205462"/>
                  <a:ext cx="52622" cy="57495"/>
                </a:xfrm>
                <a:custGeom>
                  <a:avLst/>
                  <a:gdLst>
                    <a:gd name="T0" fmla="*/ 0 w 108"/>
                    <a:gd name="T1" fmla="*/ 0 h 117"/>
                    <a:gd name="T2" fmla="*/ 13 w 108"/>
                    <a:gd name="T3" fmla="*/ 79 h 117"/>
                    <a:gd name="T4" fmla="*/ 108 w 108"/>
                    <a:gd name="T5" fmla="*/ 117 h 117"/>
                    <a:gd name="T6" fmla="*/ 55 w 108"/>
                    <a:gd name="T7" fmla="*/ 1 h 117"/>
                    <a:gd name="T8" fmla="*/ 0 w 108"/>
                    <a:gd name="T9" fmla="*/ 0 h 117"/>
                    <a:gd name="T10" fmla="*/ 0 60000 65536"/>
                    <a:gd name="T11" fmla="*/ 0 60000 65536"/>
                    <a:gd name="T12" fmla="*/ 0 60000 65536"/>
                    <a:gd name="T13" fmla="*/ 0 60000 65536"/>
                    <a:gd name="T14" fmla="*/ 0 60000 65536"/>
                    <a:gd name="T15" fmla="*/ 0 w 108"/>
                    <a:gd name="T16" fmla="*/ 0 h 117"/>
                    <a:gd name="T17" fmla="*/ 108 w 108"/>
                    <a:gd name="T18" fmla="*/ 117 h 117"/>
                  </a:gdLst>
                  <a:ahLst/>
                  <a:cxnLst>
                    <a:cxn ang="T10">
                      <a:pos x="T0" y="T1"/>
                    </a:cxn>
                    <a:cxn ang="T11">
                      <a:pos x="T2" y="T3"/>
                    </a:cxn>
                    <a:cxn ang="T12">
                      <a:pos x="T4" y="T5"/>
                    </a:cxn>
                    <a:cxn ang="T13">
                      <a:pos x="T6" y="T7"/>
                    </a:cxn>
                    <a:cxn ang="T14">
                      <a:pos x="T8" y="T9"/>
                    </a:cxn>
                  </a:cxnLst>
                  <a:rect l="T15" t="T16" r="T17" b="T18"/>
                  <a:pathLst>
                    <a:path w="108" h="117">
                      <a:moveTo>
                        <a:pt x="0" y="0"/>
                      </a:moveTo>
                      <a:lnTo>
                        <a:pt x="13" y="79"/>
                      </a:lnTo>
                      <a:lnTo>
                        <a:pt x="108" y="117"/>
                      </a:lnTo>
                      <a:lnTo>
                        <a:pt x="55" y="1"/>
                      </a:lnTo>
                      <a:lnTo>
                        <a:pt x="0" y="0"/>
                      </a:lnTo>
                      <a:close/>
                    </a:path>
                  </a:pathLst>
                </a:custGeom>
                <a:solidFill>
                  <a:schemeClr val="accent5"/>
                </a:solidFill>
                <a:ln w="9525">
                  <a:solidFill>
                    <a:schemeClr val="bg1"/>
                  </a:solidFill>
                  <a:round/>
                  <a:headEnd/>
                  <a:tailEnd/>
                </a:ln>
              </p:spPr>
              <p:txBody>
                <a:bodyPr/>
                <a:lstStyle/>
                <a:p>
                  <a:endParaRPr lang="en-US" dirty="0"/>
                </a:p>
              </p:txBody>
            </p:sp>
            <p:sp>
              <p:nvSpPr>
                <p:cNvPr id="101" name="Freeform 28"/>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9525">
                  <a:solidFill>
                    <a:schemeClr val="bg1"/>
                  </a:solidFill>
                  <a:round/>
                  <a:headEnd/>
                  <a:tailEnd/>
                </a:ln>
              </p:spPr>
              <p:txBody>
                <a:bodyPr/>
                <a:lstStyle/>
                <a:p>
                  <a:endParaRPr lang="en-US" dirty="0"/>
                </a:p>
              </p:txBody>
            </p:sp>
          </p:grpSp>
          <p:sp>
            <p:nvSpPr>
              <p:cNvPr id="16" name="Freeform 15"/>
              <p:cNvSpPr>
                <a:spLocks/>
              </p:cNvSpPr>
              <p:nvPr/>
            </p:nvSpPr>
            <p:spPr bwMode="gray">
              <a:xfrm>
                <a:off x="913691" y="2971046"/>
                <a:ext cx="638843" cy="757658"/>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solidFill>
                <a:schemeClr val="accent6"/>
              </a:solidFill>
              <a:ln w="9525">
                <a:solidFill>
                  <a:schemeClr val="bg1"/>
                </a:solidFill>
                <a:round/>
                <a:headEnd/>
                <a:tailEnd/>
              </a:ln>
            </p:spPr>
            <p:txBody>
              <a:bodyPr/>
              <a:lstStyle/>
              <a:p>
                <a:endParaRPr lang="en-US" dirty="0"/>
              </a:p>
            </p:txBody>
          </p:sp>
          <p:sp>
            <p:nvSpPr>
              <p:cNvPr id="17" name="Freeform 16"/>
              <p:cNvSpPr>
                <a:spLocks/>
              </p:cNvSpPr>
              <p:nvPr/>
            </p:nvSpPr>
            <p:spPr bwMode="gray">
              <a:xfrm>
                <a:off x="2896175" y="3188897"/>
                <a:ext cx="471122" cy="433774"/>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solidFill>
                <a:schemeClr val="accent5"/>
              </a:solidFill>
              <a:ln w="9525">
                <a:solidFill>
                  <a:schemeClr val="bg1"/>
                </a:solidFill>
                <a:round/>
                <a:headEnd/>
                <a:tailEnd/>
              </a:ln>
            </p:spPr>
            <p:txBody>
              <a:bodyPr/>
              <a:lstStyle/>
              <a:p>
                <a:endParaRPr lang="en-US" dirty="0"/>
              </a:p>
            </p:txBody>
          </p:sp>
          <p:sp>
            <p:nvSpPr>
              <p:cNvPr id="24" name="Freeform 32"/>
              <p:cNvSpPr>
                <a:spLocks/>
              </p:cNvSpPr>
              <p:nvPr/>
            </p:nvSpPr>
            <p:spPr bwMode="gray">
              <a:xfrm>
                <a:off x="1552533" y="2571011"/>
                <a:ext cx="681243" cy="550411"/>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solidFill>
                <a:schemeClr val="bg2"/>
              </a:solidFill>
              <a:ln w="9525">
                <a:solidFill>
                  <a:schemeClr val="bg1"/>
                </a:solidFill>
                <a:round/>
                <a:headEnd/>
                <a:tailEnd/>
              </a:ln>
            </p:spPr>
            <p:txBody>
              <a:bodyPr/>
              <a:lstStyle/>
              <a:p>
                <a:endParaRPr lang="en-US" dirty="0"/>
              </a:p>
            </p:txBody>
          </p:sp>
          <p:sp>
            <p:nvSpPr>
              <p:cNvPr id="25" name="Freeform 33"/>
              <p:cNvSpPr>
                <a:spLocks/>
              </p:cNvSpPr>
              <p:nvPr/>
            </p:nvSpPr>
            <p:spPr bwMode="gray">
              <a:xfrm>
                <a:off x="4713766" y="2273152"/>
                <a:ext cx="161124" cy="155195"/>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solidFill>
                <a:schemeClr val="accent6"/>
              </a:solidFill>
              <a:ln w="9525">
                <a:solidFill>
                  <a:schemeClr val="bg1"/>
                </a:solidFill>
                <a:round/>
                <a:headEnd/>
                <a:tailEnd/>
              </a:ln>
            </p:spPr>
            <p:txBody>
              <a:bodyPr/>
              <a:lstStyle/>
              <a:p>
                <a:endParaRPr lang="en-US" dirty="0"/>
              </a:p>
            </p:txBody>
          </p:sp>
          <p:sp>
            <p:nvSpPr>
              <p:cNvPr id="26" name="Freeform 34"/>
              <p:cNvSpPr>
                <a:spLocks/>
              </p:cNvSpPr>
              <p:nvPr/>
            </p:nvSpPr>
            <p:spPr bwMode="gray">
              <a:xfrm>
                <a:off x="4574314" y="2608604"/>
                <a:ext cx="97993" cy="164834"/>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solidFill>
                <a:schemeClr val="accent2"/>
              </a:solidFill>
              <a:ln w="9525">
                <a:solidFill>
                  <a:schemeClr val="bg1"/>
                </a:solidFill>
                <a:round/>
                <a:headEnd/>
                <a:tailEnd/>
              </a:ln>
            </p:spPr>
            <p:txBody>
              <a:bodyPr/>
              <a:lstStyle/>
              <a:p>
                <a:endParaRPr lang="en-US" dirty="0"/>
              </a:p>
            </p:txBody>
          </p:sp>
          <p:sp>
            <p:nvSpPr>
              <p:cNvPr id="27" name="Freeform 35"/>
              <p:cNvSpPr>
                <a:spLocks/>
              </p:cNvSpPr>
              <p:nvPr/>
            </p:nvSpPr>
            <p:spPr bwMode="gray">
              <a:xfrm>
                <a:off x="4474436" y="2736809"/>
                <a:ext cx="15076" cy="20242"/>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9525">
                <a:solidFill>
                  <a:schemeClr val="bg1"/>
                </a:solidFill>
                <a:round/>
                <a:headEnd/>
                <a:tailEnd/>
              </a:ln>
            </p:spPr>
            <p:txBody>
              <a:bodyPr/>
              <a:lstStyle/>
              <a:p>
                <a:endParaRPr lang="en-US" dirty="0"/>
              </a:p>
            </p:txBody>
          </p:sp>
          <p:grpSp>
            <p:nvGrpSpPr>
              <p:cNvPr id="28" name="Group 111"/>
              <p:cNvGrpSpPr/>
              <p:nvPr/>
            </p:nvGrpSpPr>
            <p:grpSpPr bwMode="gray">
              <a:xfrm>
                <a:off x="3608512" y="3791361"/>
                <a:ext cx="848020" cy="737415"/>
                <a:chOff x="4014563" y="3578865"/>
                <a:chExt cx="877041" cy="745485"/>
              </a:xfrm>
              <a:grpFill/>
            </p:grpSpPr>
            <p:sp>
              <p:nvSpPr>
                <p:cNvPr id="90" name="Freeform 36"/>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solidFill>
                  <a:schemeClr val="accent2"/>
                </a:solidFill>
                <a:ln w="9525">
                  <a:solidFill>
                    <a:schemeClr val="bg1"/>
                  </a:solidFill>
                  <a:round/>
                  <a:headEnd/>
                  <a:tailEnd/>
                </a:ln>
              </p:spPr>
              <p:txBody>
                <a:bodyPr/>
                <a:lstStyle/>
                <a:p>
                  <a:endParaRPr lang="en-US" dirty="0"/>
                </a:p>
              </p:txBody>
            </p:sp>
            <p:sp>
              <p:nvSpPr>
                <p:cNvPr id="91" name="Freeform 37"/>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9525">
                  <a:solidFill>
                    <a:schemeClr val="bg1"/>
                  </a:solidFill>
                  <a:round/>
                  <a:headEnd/>
                  <a:tailEnd/>
                </a:ln>
              </p:spPr>
              <p:txBody>
                <a:bodyPr/>
                <a:lstStyle/>
                <a:p>
                  <a:endParaRPr lang="en-US" dirty="0"/>
                </a:p>
              </p:txBody>
            </p:sp>
            <p:sp>
              <p:nvSpPr>
                <p:cNvPr id="92" name="Freeform 38"/>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9525">
                  <a:solidFill>
                    <a:schemeClr val="bg1"/>
                  </a:solidFill>
                  <a:round/>
                  <a:headEnd/>
                  <a:tailEnd/>
                </a:ln>
              </p:spPr>
              <p:txBody>
                <a:bodyPr/>
                <a:lstStyle/>
                <a:p>
                  <a:endParaRPr lang="en-US" dirty="0"/>
                </a:p>
              </p:txBody>
            </p:sp>
            <p:sp>
              <p:nvSpPr>
                <p:cNvPr id="93" name="Freeform 39"/>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bg1"/>
                  </a:solidFill>
                  <a:round/>
                  <a:headEnd/>
                  <a:tailEnd/>
                </a:ln>
              </p:spPr>
              <p:txBody>
                <a:bodyPr/>
                <a:lstStyle/>
                <a:p>
                  <a:endParaRPr lang="en-US" dirty="0"/>
                </a:p>
              </p:txBody>
            </p:sp>
          </p:grpSp>
          <p:sp>
            <p:nvSpPr>
              <p:cNvPr id="29" name="Freeform 40"/>
              <p:cNvSpPr>
                <a:spLocks/>
              </p:cNvSpPr>
              <p:nvPr/>
            </p:nvSpPr>
            <p:spPr bwMode="gray">
              <a:xfrm>
                <a:off x="3761156" y="3308426"/>
                <a:ext cx="506928" cy="539808"/>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solidFill>
                <a:schemeClr val="accent2"/>
              </a:solidFill>
              <a:ln w="9525">
                <a:solidFill>
                  <a:schemeClr val="bg1"/>
                </a:solidFill>
                <a:round/>
                <a:headEnd/>
                <a:tailEnd/>
              </a:ln>
            </p:spPr>
            <p:txBody>
              <a:bodyPr/>
              <a:lstStyle/>
              <a:p>
                <a:endParaRPr lang="en-US" dirty="0"/>
              </a:p>
            </p:txBody>
          </p:sp>
          <p:grpSp>
            <p:nvGrpSpPr>
              <p:cNvPr id="30" name="Group 109"/>
              <p:cNvGrpSpPr/>
              <p:nvPr/>
            </p:nvGrpSpPr>
            <p:grpSpPr bwMode="gray">
              <a:xfrm>
                <a:off x="1488460" y="4040058"/>
                <a:ext cx="547444" cy="392324"/>
                <a:chOff x="1821959" y="3830284"/>
                <a:chExt cx="566179" cy="396617"/>
              </a:xfrm>
              <a:grpFill/>
            </p:grpSpPr>
            <p:sp>
              <p:nvSpPr>
                <p:cNvPr id="84" name="Freeform 41"/>
                <p:cNvSpPr>
                  <a:spLocks/>
                </p:cNvSpPr>
                <p:nvPr/>
              </p:nvSpPr>
              <p:spPr bwMode="gray">
                <a:xfrm>
                  <a:off x="1821959" y="3830284"/>
                  <a:ext cx="57495" cy="45801"/>
                </a:xfrm>
                <a:custGeom>
                  <a:avLst/>
                  <a:gdLst>
                    <a:gd name="T0" fmla="*/ 0 w 117"/>
                    <a:gd name="T1" fmla="*/ 55 h 95"/>
                    <a:gd name="T2" fmla="*/ 43 w 117"/>
                    <a:gd name="T3" fmla="*/ 95 h 95"/>
                    <a:gd name="T4" fmla="*/ 67 w 117"/>
                    <a:gd name="T5" fmla="*/ 94 h 95"/>
                    <a:gd name="T6" fmla="*/ 105 w 117"/>
                    <a:gd name="T7" fmla="*/ 71 h 95"/>
                    <a:gd name="T8" fmla="*/ 117 w 117"/>
                    <a:gd name="T9" fmla="*/ 20 h 95"/>
                    <a:gd name="T10" fmla="*/ 91 w 117"/>
                    <a:gd name="T11" fmla="*/ 0 h 95"/>
                    <a:gd name="T12" fmla="*/ 56 w 117"/>
                    <a:gd name="T13" fmla="*/ 6 h 95"/>
                    <a:gd name="T14" fmla="*/ 0 w 117"/>
                    <a:gd name="T15" fmla="*/ 55 h 9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95"/>
                    <a:gd name="T26" fmla="*/ 117 w 117"/>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95">
                      <a:moveTo>
                        <a:pt x="0" y="55"/>
                      </a:moveTo>
                      <a:lnTo>
                        <a:pt x="43" y="95"/>
                      </a:lnTo>
                      <a:lnTo>
                        <a:pt x="67" y="94"/>
                      </a:lnTo>
                      <a:lnTo>
                        <a:pt x="105" y="71"/>
                      </a:lnTo>
                      <a:lnTo>
                        <a:pt x="117" y="20"/>
                      </a:lnTo>
                      <a:lnTo>
                        <a:pt x="91" y="0"/>
                      </a:lnTo>
                      <a:lnTo>
                        <a:pt x="56" y="6"/>
                      </a:lnTo>
                      <a:lnTo>
                        <a:pt x="0" y="55"/>
                      </a:lnTo>
                      <a:close/>
                    </a:path>
                  </a:pathLst>
                </a:custGeom>
                <a:solidFill>
                  <a:schemeClr val="accent5"/>
                </a:solidFill>
                <a:ln w="9525">
                  <a:solidFill>
                    <a:schemeClr val="bg1"/>
                  </a:solidFill>
                  <a:round/>
                  <a:headEnd/>
                  <a:tailEnd/>
                </a:ln>
              </p:spPr>
              <p:txBody>
                <a:bodyPr/>
                <a:lstStyle/>
                <a:p>
                  <a:endParaRPr lang="en-US" dirty="0"/>
                </a:p>
              </p:txBody>
            </p:sp>
            <p:sp>
              <p:nvSpPr>
                <p:cNvPr id="85" name="Freeform 42"/>
                <p:cNvSpPr>
                  <a:spLocks/>
                </p:cNvSpPr>
                <p:nvPr/>
              </p:nvSpPr>
              <p:spPr bwMode="gray">
                <a:xfrm>
                  <a:off x="1996393" y="3896549"/>
                  <a:ext cx="65291" cy="55546"/>
                </a:xfrm>
                <a:custGeom>
                  <a:avLst/>
                  <a:gdLst>
                    <a:gd name="T0" fmla="*/ 0 w 134"/>
                    <a:gd name="T1" fmla="*/ 30 h 115"/>
                    <a:gd name="T2" fmla="*/ 29 w 134"/>
                    <a:gd name="T3" fmla="*/ 96 h 115"/>
                    <a:gd name="T4" fmla="*/ 59 w 134"/>
                    <a:gd name="T5" fmla="*/ 95 h 115"/>
                    <a:gd name="T6" fmla="*/ 62 w 134"/>
                    <a:gd name="T7" fmla="*/ 76 h 115"/>
                    <a:gd name="T8" fmla="*/ 102 w 134"/>
                    <a:gd name="T9" fmla="*/ 115 h 115"/>
                    <a:gd name="T10" fmla="*/ 134 w 134"/>
                    <a:gd name="T11" fmla="*/ 109 h 115"/>
                    <a:gd name="T12" fmla="*/ 127 w 134"/>
                    <a:gd name="T13" fmla="*/ 71 h 115"/>
                    <a:gd name="T14" fmla="*/ 97 w 134"/>
                    <a:gd name="T15" fmla="*/ 62 h 115"/>
                    <a:gd name="T16" fmla="*/ 71 w 134"/>
                    <a:gd name="T17" fmla="*/ 0 h 115"/>
                    <a:gd name="T18" fmla="*/ 0 w 134"/>
                    <a:gd name="T19" fmla="*/ 3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5"/>
                    <a:gd name="T32" fmla="*/ 134 w 13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5">
                      <a:moveTo>
                        <a:pt x="0" y="30"/>
                      </a:moveTo>
                      <a:lnTo>
                        <a:pt x="29" y="96"/>
                      </a:lnTo>
                      <a:lnTo>
                        <a:pt x="59" y="95"/>
                      </a:lnTo>
                      <a:lnTo>
                        <a:pt x="62" y="76"/>
                      </a:lnTo>
                      <a:lnTo>
                        <a:pt x="102" y="115"/>
                      </a:lnTo>
                      <a:lnTo>
                        <a:pt x="134" y="109"/>
                      </a:lnTo>
                      <a:lnTo>
                        <a:pt x="127" y="71"/>
                      </a:lnTo>
                      <a:lnTo>
                        <a:pt x="97" y="62"/>
                      </a:lnTo>
                      <a:lnTo>
                        <a:pt x="71" y="0"/>
                      </a:lnTo>
                      <a:lnTo>
                        <a:pt x="0" y="30"/>
                      </a:lnTo>
                      <a:close/>
                    </a:path>
                  </a:pathLst>
                </a:custGeom>
                <a:solidFill>
                  <a:schemeClr val="accent5"/>
                </a:solidFill>
                <a:ln w="9525">
                  <a:solidFill>
                    <a:schemeClr val="bg1"/>
                  </a:solidFill>
                  <a:round/>
                  <a:headEnd/>
                  <a:tailEnd/>
                </a:ln>
              </p:spPr>
              <p:txBody>
                <a:bodyPr/>
                <a:lstStyle/>
                <a:p>
                  <a:endParaRPr lang="en-US" dirty="0"/>
                </a:p>
              </p:txBody>
            </p:sp>
            <p:sp>
              <p:nvSpPr>
                <p:cNvPr id="86" name="Freeform 43"/>
                <p:cNvSpPr>
                  <a:spLocks/>
                </p:cNvSpPr>
                <p:nvPr/>
              </p:nvSpPr>
              <p:spPr bwMode="gray">
                <a:xfrm>
                  <a:off x="2101638" y="3955018"/>
                  <a:ext cx="67240" cy="18515"/>
                </a:xfrm>
                <a:custGeom>
                  <a:avLst/>
                  <a:gdLst>
                    <a:gd name="T0" fmla="*/ 0 w 138"/>
                    <a:gd name="T1" fmla="*/ 31 h 37"/>
                    <a:gd name="T2" fmla="*/ 15 w 138"/>
                    <a:gd name="T3" fmla="*/ 0 h 37"/>
                    <a:gd name="T4" fmla="*/ 138 w 138"/>
                    <a:gd name="T5" fmla="*/ 13 h 37"/>
                    <a:gd name="T6" fmla="*/ 112 w 138"/>
                    <a:gd name="T7" fmla="*/ 37 h 37"/>
                    <a:gd name="T8" fmla="*/ 0 w 138"/>
                    <a:gd name="T9" fmla="*/ 31 h 37"/>
                    <a:gd name="T10" fmla="*/ 0 60000 65536"/>
                    <a:gd name="T11" fmla="*/ 0 60000 65536"/>
                    <a:gd name="T12" fmla="*/ 0 60000 65536"/>
                    <a:gd name="T13" fmla="*/ 0 60000 65536"/>
                    <a:gd name="T14" fmla="*/ 0 60000 65536"/>
                    <a:gd name="T15" fmla="*/ 0 w 138"/>
                    <a:gd name="T16" fmla="*/ 0 h 37"/>
                    <a:gd name="T17" fmla="*/ 138 w 138"/>
                    <a:gd name="T18" fmla="*/ 37 h 37"/>
                  </a:gdLst>
                  <a:ahLst/>
                  <a:cxnLst>
                    <a:cxn ang="T10">
                      <a:pos x="T0" y="T1"/>
                    </a:cxn>
                    <a:cxn ang="T11">
                      <a:pos x="T2" y="T3"/>
                    </a:cxn>
                    <a:cxn ang="T12">
                      <a:pos x="T4" y="T5"/>
                    </a:cxn>
                    <a:cxn ang="T13">
                      <a:pos x="T6" y="T7"/>
                    </a:cxn>
                    <a:cxn ang="T14">
                      <a:pos x="T8" y="T9"/>
                    </a:cxn>
                  </a:cxnLst>
                  <a:rect l="T15" t="T16" r="T17" b="T18"/>
                  <a:pathLst>
                    <a:path w="138" h="37">
                      <a:moveTo>
                        <a:pt x="0" y="31"/>
                      </a:moveTo>
                      <a:lnTo>
                        <a:pt x="15" y="0"/>
                      </a:lnTo>
                      <a:lnTo>
                        <a:pt x="138" y="13"/>
                      </a:lnTo>
                      <a:lnTo>
                        <a:pt x="112" y="37"/>
                      </a:lnTo>
                      <a:lnTo>
                        <a:pt x="0" y="31"/>
                      </a:lnTo>
                      <a:close/>
                    </a:path>
                  </a:pathLst>
                </a:custGeom>
                <a:solidFill>
                  <a:schemeClr val="accent5"/>
                </a:solidFill>
                <a:ln w="9525">
                  <a:solidFill>
                    <a:schemeClr val="bg1"/>
                  </a:solidFill>
                  <a:round/>
                  <a:headEnd/>
                  <a:tailEnd/>
                </a:ln>
              </p:spPr>
              <p:txBody>
                <a:bodyPr/>
                <a:lstStyle/>
                <a:p>
                  <a:endParaRPr lang="en-US" dirty="0"/>
                </a:p>
              </p:txBody>
            </p:sp>
            <p:sp>
              <p:nvSpPr>
                <p:cNvPr id="87" name="Freeform 44"/>
                <p:cNvSpPr>
                  <a:spLocks/>
                </p:cNvSpPr>
                <p:nvPr/>
              </p:nvSpPr>
              <p:spPr bwMode="gray">
                <a:xfrm>
                  <a:off x="2131847" y="3992049"/>
                  <a:ext cx="26311" cy="19490"/>
                </a:xfrm>
                <a:custGeom>
                  <a:avLst/>
                  <a:gdLst>
                    <a:gd name="T0" fmla="*/ 0 w 56"/>
                    <a:gd name="T1" fmla="*/ 0 h 40"/>
                    <a:gd name="T2" fmla="*/ 20 w 56"/>
                    <a:gd name="T3" fmla="*/ 40 h 40"/>
                    <a:gd name="T4" fmla="*/ 56 w 56"/>
                    <a:gd name="T5" fmla="*/ 23 h 40"/>
                    <a:gd name="T6" fmla="*/ 38 w 56"/>
                    <a:gd name="T7" fmla="*/ 0 h 40"/>
                    <a:gd name="T8" fmla="*/ 0 w 56"/>
                    <a:gd name="T9" fmla="*/ 0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0"/>
                      </a:moveTo>
                      <a:lnTo>
                        <a:pt x="20" y="40"/>
                      </a:lnTo>
                      <a:lnTo>
                        <a:pt x="56" y="23"/>
                      </a:lnTo>
                      <a:lnTo>
                        <a:pt x="38" y="0"/>
                      </a:lnTo>
                      <a:lnTo>
                        <a:pt x="0" y="0"/>
                      </a:lnTo>
                      <a:close/>
                    </a:path>
                  </a:pathLst>
                </a:custGeom>
                <a:grpFill/>
                <a:ln w="9525">
                  <a:solidFill>
                    <a:schemeClr val="bg1"/>
                  </a:solidFill>
                  <a:round/>
                  <a:headEnd/>
                  <a:tailEnd/>
                </a:ln>
              </p:spPr>
              <p:txBody>
                <a:bodyPr/>
                <a:lstStyle/>
                <a:p>
                  <a:endParaRPr lang="en-US" dirty="0"/>
                </a:p>
              </p:txBody>
            </p:sp>
            <p:sp>
              <p:nvSpPr>
                <p:cNvPr id="88" name="Freeform 45"/>
                <p:cNvSpPr>
                  <a:spLocks/>
                </p:cNvSpPr>
                <p:nvPr/>
              </p:nvSpPr>
              <p:spPr bwMode="gray">
                <a:xfrm>
                  <a:off x="2170827" y="3975482"/>
                  <a:ext cx="84780" cy="50674"/>
                </a:xfrm>
                <a:custGeom>
                  <a:avLst/>
                  <a:gdLst>
                    <a:gd name="T0" fmla="*/ 0 w 172"/>
                    <a:gd name="T1" fmla="*/ 27 h 104"/>
                    <a:gd name="T2" fmla="*/ 22 w 172"/>
                    <a:gd name="T3" fmla="*/ 0 h 104"/>
                    <a:gd name="T4" fmla="*/ 47 w 172"/>
                    <a:gd name="T5" fmla="*/ 27 h 104"/>
                    <a:gd name="T6" fmla="*/ 106 w 172"/>
                    <a:gd name="T7" fmla="*/ 22 h 104"/>
                    <a:gd name="T8" fmla="*/ 172 w 172"/>
                    <a:gd name="T9" fmla="*/ 68 h 104"/>
                    <a:gd name="T10" fmla="*/ 148 w 172"/>
                    <a:gd name="T11" fmla="*/ 90 h 104"/>
                    <a:gd name="T12" fmla="*/ 68 w 172"/>
                    <a:gd name="T13" fmla="*/ 104 h 104"/>
                    <a:gd name="T14" fmla="*/ 54 w 172"/>
                    <a:gd name="T15" fmla="*/ 58 h 104"/>
                    <a:gd name="T16" fmla="*/ 23 w 172"/>
                    <a:gd name="T17" fmla="*/ 58 h 104"/>
                    <a:gd name="T18" fmla="*/ 0 w 172"/>
                    <a:gd name="T19" fmla="*/ 2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27"/>
                      </a:moveTo>
                      <a:lnTo>
                        <a:pt x="22" y="0"/>
                      </a:lnTo>
                      <a:lnTo>
                        <a:pt x="47" y="27"/>
                      </a:lnTo>
                      <a:lnTo>
                        <a:pt x="106" y="22"/>
                      </a:lnTo>
                      <a:lnTo>
                        <a:pt x="172" y="68"/>
                      </a:lnTo>
                      <a:lnTo>
                        <a:pt x="148" y="90"/>
                      </a:lnTo>
                      <a:lnTo>
                        <a:pt x="68" y="104"/>
                      </a:lnTo>
                      <a:lnTo>
                        <a:pt x="54" y="58"/>
                      </a:lnTo>
                      <a:lnTo>
                        <a:pt x="23" y="58"/>
                      </a:lnTo>
                      <a:lnTo>
                        <a:pt x="0" y="27"/>
                      </a:lnTo>
                      <a:close/>
                    </a:path>
                  </a:pathLst>
                </a:custGeom>
                <a:solidFill>
                  <a:schemeClr val="accent5"/>
                </a:solidFill>
                <a:ln w="9525">
                  <a:solidFill>
                    <a:schemeClr val="bg1"/>
                  </a:solidFill>
                  <a:round/>
                  <a:headEnd/>
                  <a:tailEnd/>
                </a:ln>
              </p:spPr>
              <p:txBody>
                <a:bodyPr/>
                <a:lstStyle/>
                <a:p>
                  <a:endParaRPr lang="en-US" dirty="0"/>
                </a:p>
              </p:txBody>
            </p:sp>
            <p:sp>
              <p:nvSpPr>
                <p:cNvPr id="89" name="Freeform 46"/>
                <p:cNvSpPr>
                  <a:spLocks/>
                </p:cNvSpPr>
                <p:nvPr/>
              </p:nvSpPr>
              <p:spPr bwMode="gray">
                <a:xfrm>
                  <a:off x="2246837" y="4067085"/>
                  <a:ext cx="141301" cy="159816"/>
                </a:xfrm>
                <a:custGeom>
                  <a:avLst/>
                  <a:gdLst>
                    <a:gd name="T0" fmla="*/ 0 w 289"/>
                    <a:gd name="T1" fmla="*/ 129 h 329"/>
                    <a:gd name="T2" fmla="*/ 39 w 289"/>
                    <a:gd name="T3" fmla="*/ 220 h 329"/>
                    <a:gd name="T4" fmla="*/ 33 w 289"/>
                    <a:gd name="T5" fmla="*/ 292 h 329"/>
                    <a:gd name="T6" fmla="*/ 93 w 289"/>
                    <a:gd name="T7" fmla="*/ 329 h 329"/>
                    <a:gd name="T8" fmla="*/ 127 w 289"/>
                    <a:gd name="T9" fmla="*/ 273 h 329"/>
                    <a:gd name="T10" fmla="*/ 250 w 289"/>
                    <a:gd name="T11" fmla="*/ 222 h 329"/>
                    <a:gd name="T12" fmla="*/ 289 w 289"/>
                    <a:gd name="T13" fmla="*/ 182 h 329"/>
                    <a:gd name="T14" fmla="*/ 189 w 289"/>
                    <a:gd name="T15" fmla="*/ 66 h 329"/>
                    <a:gd name="T16" fmla="*/ 47 w 289"/>
                    <a:gd name="T17" fmla="*/ 0 h 329"/>
                    <a:gd name="T18" fmla="*/ 34 w 289"/>
                    <a:gd name="T19" fmla="*/ 20 h 329"/>
                    <a:gd name="T20" fmla="*/ 50 w 289"/>
                    <a:gd name="T21" fmla="*/ 69 h 329"/>
                    <a:gd name="T22" fmla="*/ 0 w 289"/>
                    <a:gd name="T23" fmla="*/ 129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329"/>
                    <a:gd name="T38" fmla="*/ 289 w 289"/>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329">
                      <a:moveTo>
                        <a:pt x="0" y="129"/>
                      </a:moveTo>
                      <a:lnTo>
                        <a:pt x="39" y="220"/>
                      </a:lnTo>
                      <a:lnTo>
                        <a:pt x="33" y="292"/>
                      </a:lnTo>
                      <a:lnTo>
                        <a:pt x="93" y="329"/>
                      </a:lnTo>
                      <a:lnTo>
                        <a:pt x="127" y="273"/>
                      </a:lnTo>
                      <a:lnTo>
                        <a:pt x="250" y="222"/>
                      </a:lnTo>
                      <a:lnTo>
                        <a:pt x="289" y="182"/>
                      </a:lnTo>
                      <a:lnTo>
                        <a:pt x="189" y="66"/>
                      </a:lnTo>
                      <a:lnTo>
                        <a:pt x="47" y="0"/>
                      </a:lnTo>
                      <a:lnTo>
                        <a:pt x="34" y="20"/>
                      </a:lnTo>
                      <a:lnTo>
                        <a:pt x="50" y="69"/>
                      </a:lnTo>
                      <a:lnTo>
                        <a:pt x="0" y="129"/>
                      </a:lnTo>
                      <a:close/>
                    </a:path>
                  </a:pathLst>
                </a:custGeom>
                <a:solidFill>
                  <a:schemeClr val="accent5"/>
                </a:solidFill>
                <a:ln w="9525">
                  <a:solidFill>
                    <a:schemeClr val="bg1"/>
                  </a:solidFill>
                  <a:round/>
                  <a:headEnd/>
                  <a:tailEnd/>
                </a:ln>
              </p:spPr>
              <p:txBody>
                <a:bodyPr/>
                <a:lstStyle/>
                <a:p>
                  <a:endParaRPr lang="en-US" dirty="0"/>
                </a:p>
              </p:txBody>
            </p:sp>
          </p:grpSp>
          <p:sp>
            <p:nvSpPr>
              <p:cNvPr id="31" name="Freeform 47"/>
              <p:cNvSpPr>
                <a:spLocks/>
              </p:cNvSpPr>
              <p:nvPr/>
            </p:nvSpPr>
            <p:spPr bwMode="gray">
              <a:xfrm>
                <a:off x="952323" y="1499108"/>
                <a:ext cx="558752" cy="924420"/>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solidFill>
                <a:schemeClr val="tx2"/>
              </a:solidFill>
              <a:ln w="9525">
                <a:solidFill>
                  <a:schemeClr val="bg1"/>
                </a:solidFill>
                <a:round/>
                <a:headEnd/>
                <a:tailEnd/>
              </a:ln>
            </p:spPr>
            <p:txBody>
              <a:bodyPr/>
              <a:lstStyle/>
              <a:p>
                <a:endParaRPr lang="en-US" dirty="0"/>
              </a:p>
            </p:txBody>
          </p:sp>
          <p:sp>
            <p:nvSpPr>
              <p:cNvPr id="33" name="Freeform 48"/>
              <p:cNvSpPr>
                <a:spLocks/>
              </p:cNvSpPr>
              <p:nvPr/>
            </p:nvSpPr>
            <p:spPr bwMode="gray">
              <a:xfrm>
                <a:off x="3171311" y="2447626"/>
                <a:ext cx="366534" cy="675722"/>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solidFill>
                <a:schemeClr val="accent6"/>
              </a:solidFill>
              <a:ln w="9525">
                <a:solidFill>
                  <a:schemeClr val="bg1"/>
                </a:solidFill>
                <a:round/>
                <a:headEnd/>
                <a:tailEnd/>
              </a:ln>
            </p:spPr>
            <p:txBody>
              <a:bodyPr/>
              <a:lstStyle/>
              <a:p>
                <a:endParaRPr lang="en-US" dirty="0"/>
              </a:p>
            </p:txBody>
          </p:sp>
          <p:sp>
            <p:nvSpPr>
              <p:cNvPr id="34" name="Freeform 49"/>
              <p:cNvSpPr>
                <a:spLocks/>
              </p:cNvSpPr>
              <p:nvPr/>
            </p:nvSpPr>
            <p:spPr bwMode="gray">
              <a:xfrm>
                <a:off x="3495443" y="2509319"/>
                <a:ext cx="290211" cy="50896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solidFill>
                <a:schemeClr val="accent6"/>
              </a:solidFill>
              <a:ln w="9525">
                <a:solidFill>
                  <a:schemeClr val="bg1"/>
                </a:solidFill>
                <a:round/>
                <a:headEnd/>
                <a:tailEnd/>
              </a:ln>
            </p:spPr>
            <p:txBody>
              <a:bodyPr/>
              <a:lstStyle/>
              <a:p>
                <a:endParaRPr lang="en-US" dirty="0"/>
              </a:p>
            </p:txBody>
          </p:sp>
          <p:sp>
            <p:nvSpPr>
              <p:cNvPr id="35" name="Freeform 50"/>
              <p:cNvSpPr>
                <a:spLocks/>
              </p:cNvSpPr>
              <p:nvPr/>
            </p:nvSpPr>
            <p:spPr bwMode="gray">
              <a:xfrm>
                <a:off x="2720917" y="2346413"/>
                <a:ext cx="558752" cy="378829"/>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solidFill>
                <a:schemeClr val="accent2"/>
              </a:solidFill>
              <a:ln w="9525">
                <a:solidFill>
                  <a:schemeClr val="bg1"/>
                </a:solidFill>
                <a:round/>
                <a:headEnd/>
                <a:tailEnd/>
              </a:ln>
            </p:spPr>
            <p:txBody>
              <a:bodyPr/>
              <a:lstStyle/>
              <a:p>
                <a:endParaRPr lang="en-US" dirty="0"/>
              </a:p>
            </p:txBody>
          </p:sp>
          <p:sp>
            <p:nvSpPr>
              <p:cNvPr id="36" name="Freeform 51"/>
              <p:cNvSpPr>
                <a:spLocks/>
              </p:cNvSpPr>
              <p:nvPr/>
            </p:nvSpPr>
            <p:spPr bwMode="gray">
              <a:xfrm>
                <a:off x="2202682" y="2757052"/>
                <a:ext cx="694434" cy="383649"/>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solidFill>
                <a:schemeClr val="accent2"/>
              </a:solidFill>
              <a:ln w="9525">
                <a:solidFill>
                  <a:schemeClr val="bg1"/>
                </a:solidFill>
                <a:round/>
                <a:headEnd/>
                <a:tailEnd/>
              </a:ln>
            </p:spPr>
            <p:txBody>
              <a:bodyPr/>
              <a:lstStyle/>
              <a:p>
                <a:endParaRPr lang="en-US" dirty="0"/>
              </a:p>
            </p:txBody>
          </p:sp>
          <p:sp>
            <p:nvSpPr>
              <p:cNvPr id="37" name="Freeform 52"/>
              <p:cNvSpPr>
                <a:spLocks/>
              </p:cNvSpPr>
              <p:nvPr/>
            </p:nvSpPr>
            <p:spPr bwMode="gray">
              <a:xfrm>
                <a:off x="3386142" y="2829348"/>
                <a:ext cx="679358" cy="355694"/>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solidFill>
                <a:schemeClr val="accent5"/>
              </a:solidFill>
              <a:ln w="9525">
                <a:solidFill>
                  <a:schemeClr val="bg1"/>
                </a:solidFill>
                <a:round/>
                <a:headEnd/>
                <a:tailEnd/>
              </a:ln>
            </p:spPr>
            <p:txBody>
              <a:bodyPr/>
              <a:lstStyle/>
              <a:p>
                <a:endParaRPr lang="en-US" dirty="0"/>
              </a:p>
            </p:txBody>
          </p:sp>
          <p:sp>
            <p:nvSpPr>
              <p:cNvPr id="38" name="Freeform 53"/>
              <p:cNvSpPr>
                <a:spLocks/>
              </p:cNvSpPr>
              <p:nvPr/>
            </p:nvSpPr>
            <p:spPr bwMode="gray">
              <a:xfrm>
                <a:off x="2956479" y="3610140"/>
                <a:ext cx="524830" cy="47425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solidFill>
                <a:schemeClr val="accent6"/>
              </a:solidFill>
              <a:ln w="9525">
                <a:solidFill>
                  <a:schemeClr val="bg1"/>
                </a:solidFill>
                <a:round/>
                <a:headEnd/>
                <a:tailEnd/>
              </a:ln>
            </p:spPr>
            <p:txBody>
              <a:bodyPr/>
              <a:lstStyle/>
              <a:p>
                <a:endParaRPr lang="en-US" dirty="0"/>
              </a:p>
            </p:txBody>
          </p:sp>
          <p:sp>
            <p:nvSpPr>
              <p:cNvPr id="40" name="Freeform 55"/>
              <p:cNvSpPr>
                <a:spLocks/>
              </p:cNvSpPr>
              <p:nvPr/>
            </p:nvSpPr>
            <p:spPr bwMode="gray">
              <a:xfrm>
                <a:off x="4247355" y="2624992"/>
                <a:ext cx="424952" cy="214959"/>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solidFill>
                <a:schemeClr val="accent2"/>
              </a:solidFill>
              <a:ln w="9525">
                <a:solidFill>
                  <a:schemeClr val="bg1"/>
                </a:solidFill>
                <a:round/>
                <a:headEnd/>
                <a:tailEnd/>
              </a:ln>
            </p:spPr>
            <p:txBody>
              <a:bodyPr/>
              <a:lstStyle/>
              <a:p>
                <a:endParaRPr lang="en-US" dirty="0"/>
              </a:p>
            </p:txBody>
          </p:sp>
          <p:grpSp>
            <p:nvGrpSpPr>
              <p:cNvPr id="42" name="Group 193"/>
              <p:cNvGrpSpPr/>
              <p:nvPr/>
            </p:nvGrpSpPr>
            <p:grpSpPr bwMode="gray">
              <a:xfrm>
                <a:off x="3227845" y="1850947"/>
                <a:ext cx="703857" cy="677651"/>
                <a:chOff x="3620869" y="1617216"/>
                <a:chExt cx="727944" cy="685067"/>
              </a:xfrm>
              <a:grpFill/>
            </p:grpSpPr>
            <p:sp>
              <p:nvSpPr>
                <p:cNvPr id="79" name="Freeform 59"/>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solidFill>
                  <a:schemeClr val="accent5"/>
                </a:solidFill>
                <a:ln w="9525">
                  <a:solidFill>
                    <a:schemeClr val="bg1"/>
                  </a:solidFill>
                  <a:round/>
                  <a:headEnd/>
                  <a:tailEnd/>
                </a:ln>
              </p:spPr>
              <p:txBody>
                <a:bodyPr/>
                <a:lstStyle/>
                <a:p>
                  <a:endParaRPr lang="en-US" dirty="0"/>
                </a:p>
              </p:txBody>
            </p:sp>
            <p:sp>
              <p:nvSpPr>
                <p:cNvPr id="80" name="Freeform 60"/>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solidFill>
                  <a:schemeClr val="accent5"/>
                </a:solidFill>
                <a:ln w="9525">
                  <a:solidFill>
                    <a:schemeClr val="bg1"/>
                  </a:solidFill>
                  <a:round/>
                  <a:headEnd/>
                  <a:tailEnd/>
                </a:ln>
              </p:spPr>
              <p:txBody>
                <a:bodyPr/>
                <a:lstStyle/>
                <a:p>
                  <a:endParaRPr lang="en-US" dirty="0"/>
                </a:p>
              </p:txBody>
            </p:sp>
          </p:grpSp>
          <p:sp>
            <p:nvSpPr>
              <p:cNvPr id="43" name="Freeform 61"/>
              <p:cNvSpPr>
                <a:spLocks/>
              </p:cNvSpPr>
              <p:nvPr/>
            </p:nvSpPr>
            <p:spPr bwMode="gray">
              <a:xfrm>
                <a:off x="2678516" y="1647555"/>
                <a:ext cx="615287" cy="707533"/>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solidFill>
                <a:schemeClr val="bg2"/>
              </a:solidFill>
              <a:ln w="9525">
                <a:solidFill>
                  <a:schemeClr val="bg1"/>
                </a:solidFill>
                <a:round/>
                <a:headEnd/>
                <a:tailEnd/>
              </a:ln>
            </p:spPr>
            <p:txBody>
              <a:bodyPr/>
              <a:lstStyle/>
              <a:p>
                <a:endParaRPr lang="en-US" dirty="0"/>
              </a:p>
            </p:txBody>
          </p:sp>
          <p:sp>
            <p:nvSpPr>
              <p:cNvPr id="44" name="Freeform 62"/>
              <p:cNvSpPr>
                <a:spLocks/>
              </p:cNvSpPr>
              <p:nvPr/>
            </p:nvSpPr>
            <p:spPr bwMode="gray">
              <a:xfrm>
                <a:off x="3204288" y="3350840"/>
                <a:ext cx="331671" cy="588969"/>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solidFill>
                <a:schemeClr val="accent5"/>
              </a:solidFill>
              <a:ln w="9525">
                <a:solidFill>
                  <a:schemeClr val="bg1"/>
                </a:solidFill>
                <a:round/>
                <a:headEnd/>
                <a:tailEnd/>
              </a:ln>
            </p:spPr>
            <p:txBody>
              <a:bodyPr/>
              <a:lstStyle/>
              <a:p>
                <a:endParaRPr lang="en-US" dirty="0"/>
              </a:p>
            </p:txBody>
          </p:sp>
          <p:sp>
            <p:nvSpPr>
              <p:cNvPr id="45" name="Freeform 63"/>
              <p:cNvSpPr>
                <a:spLocks/>
              </p:cNvSpPr>
              <p:nvPr/>
            </p:nvSpPr>
            <p:spPr bwMode="gray">
              <a:xfrm>
                <a:off x="2791586" y="2697287"/>
                <a:ext cx="620940" cy="553303"/>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solidFill>
                <a:schemeClr val="accent2"/>
              </a:solidFill>
              <a:ln w="9525">
                <a:solidFill>
                  <a:schemeClr val="bg1"/>
                </a:solidFill>
                <a:round/>
                <a:headEnd/>
                <a:tailEnd/>
              </a:ln>
            </p:spPr>
            <p:txBody>
              <a:bodyPr/>
              <a:lstStyle/>
              <a:p>
                <a:endParaRPr lang="en-US" dirty="0"/>
              </a:p>
            </p:txBody>
          </p:sp>
          <p:sp>
            <p:nvSpPr>
              <p:cNvPr id="46" name="Freeform 64"/>
              <p:cNvSpPr>
                <a:spLocks/>
              </p:cNvSpPr>
              <p:nvPr/>
            </p:nvSpPr>
            <p:spPr bwMode="gray">
              <a:xfrm>
                <a:off x="1187884" y="1516459"/>
                <a:ext cx="955436" cy="622706"/>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solidFill>
                <a:schemeClr val="tx2"/>
              </a:solidFill>
              <a:ln w="9525">
                <a:solidFill>
                  <a:schemeClr val="bg1"/>
                </a:solidFill>
                <a:round/>
                <a:headEnd/>
                <a:tailEnd/>
              </a:ln>
            </p:spPr>
            <p:txBody>
              <a:bodyPr/>
              <a:lstStyle/>
              <a:p>
                <a:endParaRPr lang="en-US" dirty="0"/>
              </a:p>
            </p:txBody>
          </p:sp>
          <p:sp>
            <p:nvSpPr>
              <p:cNvPr id="47" name="Freeform 65"/>
              <p:cNvSpPr>
                <a:spLocks/>
              </p:cNvSpPr>
              <p:nvPr/>
            </p:nvSpPr>
            <p:spPr bwMode="gray">
              <a:xfrm>
                <a:off x="2057577" y="2380150"/>
                <a:ext cx="770756" cy="396179"/>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solidFill>
                <a:schemeClr val="accent2"/>
              </a:solidFill>
              <a:ln w="9525">
                <a:solidFill>
                  <a:schemeClr val="bg1"/>
                </a:solidFill>
                <a:round/>
                <a:headEnd/>
                <a:tailEnd/>
              </a:ln>
            </p:spPr>
            <p:txBody>
              <a:bodyPr/>
              <a:lstStyle/>
              <a:p>
                <a:endParaRPr lang="en-US" dirty="0"/>
              </a:p>
            </p:txBody>
          </p:sp>
          <p:sp>
            <p:nvSpPr>
              <p:cNvPr id="48" name="Freeform 66"/>
              <p:cNvSpPr>
                <a:spLocks/>
              </p:cNvSpPr>
              <p:nvPr/>
            </p:nvSpPr>
            <p:spPr bwMode="gray">
              <a:xfrm>
                <a:off x="612172" y="2253874"/>
                <a:ext cx="594556" cy="941771"/>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solidFill>
                <a:schemeClr val="accent6"/>
              </a:solidFill>
              <a:ln w="9525">
                <a:solidFill>
                  <a:schemeClr val="bg1"/>
                </a:solidFill>
                <a:round/>
                <a:headEnd/>
                <a:tailEnd/>
              </a:ln>
            </p:spPr>
            <p:txBody>
              <a:bodyPr/>
              <a:lstStyle/>
              <a:p>
                <a:endParaRPr lang="en-US" dirty="0"/>
              </a:p>
            </p:txBody>
          </p:sp>
          <p:sp>
            <p:nvSpPr>
              <p:cNvPr id="49" name="Freeform 67"/>
              <p:cNvSpPr>
                <a:spLocks/>
              </p:cNvSpPr>
              <p:nvPr/>
            </p:nvSpPr>
            <p:spPr bwMode="gray">
              <a:xfrm>
                <a:off x="4767474" y="1869261"/>
                <a:ext cx="150759" cy="33352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solidFill>
                <a:schemeClr val="accent5"/>
              </a:solidFill>
              <a:ln w="9525">
                <a:solidFill>
                  <a:schemeClr val="bg1"/>
                </a:solidFill>
                <a:round/>
                <a:headEnd/>
                <a:tailEnd/>
              </a:ln>
            </p:spPr>
            <p:txBody>
              <a:bodyPr/>
              <a:lstStyle/>
              <a:p>
                <a:endParaRPr lang="en-US" dirty="0"/>
              </a:p>
            </p:txBody>
          </p:sp>
          <p:sp>
            <p:nvSpPr>
              <p:cNvPr id="50" name="Freeform 68"/>
              <p:cNvSpPr>
                <a:spLocks/>
              </p:cNvSpPr>
              <p:nvPr/>
            </p:nvSpPr>
            <p:spPr bwMode="gray">
              <a:xfrm>
                <a:off x="4599754" y="2409069"/>
                <a:ext cx="123434" cy="292074"/>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solidFill>
                <a:schemeClr val="accent6"/>
              </a:solidFill>
              <a:ln w="9525">
                <a:solidFill>
                  <a:schemeClr val="bg1"/>
                </a:solidFill>
                <a:round/>
                <a:headEnd/>
                <a:tailEnd/>
              </a:ln>
            </p:spPr>
            <p:txBody>
              <a:bodyPr/>
              <a:lstStyle/>
              <a:p>
                <a:endParaRPr lang="en-US" dirty="0"/>
              </a:p>
            </p:txBody>
          </p:sp>
          <p:sp>
            <p:nvSpPr>
              <p:cNvPr id="51" name="Freeform 69"/>
              <p:cNvSpPr>
                <a:spLocks/>
              </p:cNvSpPr>
              <p:nvPr/>
            </p:nvSpPr>
            <p:spPr bwMode="gray">
              <a:xfrm>
                <a:off x="1456424" y="3052018"/>
                <a:ext cx="656745" cy="688254"/>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solidFill>
                <a:schemeClr val="accent6"/>
              </a:solidFill>
              <a:ln w="9525">
                <a:solidFill>
                  <a:schemeClr val="bg1"/>
                </a:solidFill>
                <a:round/>
                <a:headEnd/>
                <a:tailEnd/>
              </a:ln>
            </p:spPr>
            <p:txBody>
              <a:bodyPr/>
              <a:lstStyle/>
              <a:p>
                <a:endParaRPr lang="en-US" dirty="0"/>
              </a:p>
            </p:txBody>
          </p:sp>
          <p:sp>
            <p:nvSpPr>
              <p:cNvPr id="52" name="Freeform 71"/>
              <p:cNvSpPr>
                <a:spLocks/>
              </p:cNvSpPr>
              <p:nvPr/>
            </p:nvSpPr>
            <p:spPr bwMode="gray">
              <a:xfrm>
                <a:off x="4688325" y="2480400"/>
                <a:ext cx="16018" cy="24098"/>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9525">
                <a:solidFill>
                  <a:schemeClr val="bg1"/>
                </a:solidFill>
                <a:round/>
                <a:headEnd/>
                <a:tailEnd/>
              </a:ln>
            </p:spPr>
            <p:txBody>
              <a:bodyPr/>
              <a:lstStyle/>
              <a:p>
                <a:endParaRPr lang="en-US" dirty="0"/>
              </a:p>
            </p:txBody>
          </p:sp>
          <p:grpSp>
            <p:nvGrpSpPr>
              <p:cNvPr id="53" name="Group 195"/>
              <p:cNvGrpSpPr/>
              <p:nvPr/>
            </p:nvGrpSpPr>
            <p:grpSpPr bwMode="gray">
              <a:xfrm>
                <a:off x="4173859" y="1952160"/>
                <a:ext cx="705741" cy="536915"/>
                <a:chOff x="4599257" y="1719537"/>
                <a:chExt cx="729893" cy="542791"/>
              </a:xfrm>
              <a:grpFill/>
            </p:grpSpPr>
            <p:sp>
              <p:nvSpPr>
                <p:cNvPr id="77" name="Freeform 70"/>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solidFill>
                  <a:schemeClr val="accent6"/>
                </a:solidFill>
                <a:ln w="9525">
                  <a:solidFill>
                    <a:schemeClr val="bg1"/>
                  </a:solidFill>
                  <a:round/>
                  <a:headEnd/>
                  <a:tailEnd/>
                </a:ln>
              </p:spPr>
              <p:txBody>
                <a:bodyPr/>
                <a:lstStyle/>
                <a:p>
                  <a:endParaRPr lang="en-US" dirty="0"/>
                </a:p>
              </p:txBody>
            </p:sp>
            <p:sp>
              <p:nvSpPr>
                <p:cNvPr id="78" name="Freeform 72"/>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solidFill>
                  <a:schemeClr val="accent6"/>
                </a:solidFill>
                <a:ln w="9525">
                  <a:solidFill>
                    <a:schemeClr val="bg1"/>
                  </a:solidFill>
                  <a:round/>
                  <a:headEnd/>
                  <a:tailEnd/>
                </a:ln>
              </p:spPr>
              <p:txBody>
                <a:bodyPr/>
                <a:lstStyle/>
                <a:p>
                  <a:endParaRPr lang="en-US" dirty="0"/>
                </a:p>
              </p:txBody>
            </p:sp>
          </p:grpSp>
          <p:sp>
            <p:nvSpPr>
              <p:cNvPr id="54" name="Freeform 73"/>
              <p:cNvSpPr>
                <a:spLocks/>
              </p:cNvSpPr>
              <p:nvPr/>
            </p:nvSpPr>
            <p:spPr bwMode="gray">
              <a:xfrm>
                <a:off x="3882706" y="3007676"/>
                <a:ext cx="798082" cy="365334"/>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solidFill>
                <a:schemeClr val="accent6"/>
              </a:solidFill>
              <a:ln w="9525">
                <a:solidFill>
                  <a:schemeClr val="bg1"/>
                </a:solidFill>
                <a:round/>
                <a:headEnd/>
                <a:tailEnd/>
              </a:ln>
            </p:spPr>
            <p:txBody>
              <a:bodyPr/>
              <a:lstStyle/>
              <a:p>
                <a:endParaRPr lang="en-US" dirty="0"/>
              </a:p>
            </p:txBody>
          </p:sp>
          <p:sp>
            <p:nvSpPr>
              <p:cNvPr id="55" name="Freeform 74"/>
              <p:cNvSpPr>
                <a:spLocks/>
              </p:cNvSpPr>
              <p:nvPr/>
            </p:nvSpPr>
            <p:spPr bwMode="gray">
              <a:xfrm>
                <a:off x="2111284" y="1662013"/>
                <a:ext cx="615287" cy="397144"/>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solidFill>
                <a:schemeClr val="accent2"/>
              </a:solidFill>
              <a:ln w="9525">
                <a:solidFill>
                  <a:schemeClr val="bg1"/>
                </a:solidFill>
                <a:round/>
                <a:headEnd/>
                <a:tailEnd/>
              </a:ln>
            </p:spPr>
            <p:txBody>
              <a:bodyPr/>
              <a:lstStyle/>
              <a:p>
                <a:endParaRPr lang="en-US" dirty="0"/>
              </a:p>
            </p:txBody>
          </p:sp>
          <p:sp>
            <p:nvSpPr>
              <p:cNvPr id="56" name="Freeform 75"/>
              <p:cNvSpPr>
                <a:spLocks/>
              </p:cNvSpPr>
              <p:nvPr/>
            </p:nvSpPr>
            <p:spPr bwMode="gray">
              <a:xfrm>
                <a:off x="3747965" y="2435095"/>
                <a:ext cx="391974" cy="452089"/>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solidFill>
                <a:schemeClr val="accent6"/>
              </a:solidFill>
              <a:ln w="9525">
                <a:solidFill>
                  <a:schemeClr val="bg1"/>
                </a:solidFill>
                <a:round/>
                <a:headEnd/>
                <a:tailEnd/>
              </a:ln>
            </p:spPr>
            <p:txBody>
              <a:bodyPr/>
              <a:lstStyle/>
              <a:p>
                <a:endParaRPr lang="en-US" dirty="0"/>
              </a:p>
            </p:txBody>
          </p:sp>
          <p:sp>
            <p:nvSpPr>
              <p:cNvPr id="57" name="Freeform 76"/>
              <p:cNvSpPr>
                <a:spLocks/>
              </p:cNvSpPr>
              <p:nvPr/>
            </p:nvSpPr>
            <p:spPr bwMode="gray">
              <a:xfrm>
                <a:off x="2108458" y="3114674"/>
                <a:ext cx="806562" cy="432810"/>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solidFill>
                <a:schemeClr val="bg2"/>
              </a:solidFill>
              <a:ln w="9525">
                <a:solidFill>
                  <a:schemeClr val="bg1"/>
                </a:solidFill>
                <a:round/>
                <a:headEnd/>
                <a:tailEnd/>
              </a:ln>
            </p:spPr>
            <p:txBody>
              <a:bodyPr/>
              <a:lstStyle/>
              <a:p>
                <a:endParaRPr lang="en-US" dirty="0"/>
              </a:p>
            </p:txBody>
          </p:sp>
          <p:sp>
            <p:nvSpPr>
              <p:cNvPr id="58" name="Freeform 77"/>
              <p:cNvSpPr>
                <a:spLocks/>
              </p:cNvSpPr>
              <p:nvPr/>
            </p:nvSpPr>
            <p:spPr bwMode="gray">
              <a:xfrm>
                <a:off x="350228" y="1668762"/>
                <a:ext cx="744374" cy="64969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solidFill>
                <a:schemeClr val="accent2"/>
              </a:solidFill>
              <a:ln w="9525">
                <a:solidFill>
                  <a:schemeClr val="bg1"/>
                </a:solidFill>
                <a:round/>
                <a:headEnd/>
                <a:tailEnd/>
              </a:ln>
            </p:spPr>
            <p:txBody>
              <a:bodyPr/>
              <a:lstStyle/>
              <a:p>
                <a:endParaRPr lang="en-US" dirty="0"/>
              </a:p>
            </p:txBody>
          </p:sp>
          <p:sp>
            <p:nvSpPr>
              <p:cNvPr id="59" name="Freeform 78"/>
              <p:cNvSpPr>
                <a:spLocks/>
              </p:cNvSpPr>
              <p:nvPr/>
            </p:nvSpPr>
            <p:spPr bwMode="gray">
              <a:xfrm>
                <a:off x="4114498" y="2346413"/>
                <a:ext cx="542734" cy="357622"/>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solidFill>
                <a:schemeClr val="accent6"/>
              </a:solidFill>
              <a:ln w="9525">
                <a:solidFill>
                  <a:schemeClr val="bg1"/>
                </a:solidFill>
                <a:round/>
                <a:headEnd/>
                <a:tailEnd/>
              </a:ln>
            </p:spPr>
            <p:txBody>
              <a:bodyPr/>
              <a:lstStyle/>
              <a:p>
                <a:endParaRPr lang="en-US" dirty="0"/>
              </a:p>
            </p:txBody>
          </p:sp>
          <p:sp>
            <p:nvSpPr>
              <p:cNvPr id="60" name="Freeform 79"/>
              <p:cNvSpPr>
                <a:spLocks/>
              </p:cNvSpPr>
              <p:nvPr/>
            </p:nvSpPr>
            <p:spPr bwMode="gray">
              <a:xfrm>
                <a:off x="4858872" y="2263513"/>
                <a:ext cx="72553" cy="92538"/>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solidFill>
                <a:schemeClr val="accent6"/>
              </a:solidFill>
              <a:ln w="9525">
                <a:solidFill>
                  <a:schemeClr val="bg1"/>
                </a:solidFill>
                <a:round/>
                <a:headEnd/>
                <a:tailEnd/>
              </a:ln>
            </p:spPr>
            <p:txBody>
              <a:bodyPr/>
              <a:lstStyle/>
              <a:p>
                <a:endParaRPr lang="en-US" dirty="0"/>
              </a:p>
            </p:txBody>
          </p:sp>
          <p:sp>
            <p:nvSpPr>
              <p:cNvPr id="61" name="Freeform 80"/>
              <p:cNvSpPr>
                <a:spLocks/>
              </p:cNvSpPr>
              <p:nvPr/>
            </p:nvSpPr>
            <p:spPr bwMode="gray">
              <a:xfrm>
                <a:off x="3979757" y="3258301"/>
                <a:ext cx="474891" cy="372081"/>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solidFill>
                <a:schemeClr val="accent2"/>
              </a:solidFill>
              <a:ln w="9525">
                <a:solidFill>
                  <a:schemeClr val="bg1"/>
                </a:solidFill>
                <a:round/>
                <a:headEnd/>
                <a:tailEnd/>
              </a:ln>
            </p:spPr>
            <p:txBody>
              <a:bodyPr/>
              <a:lstStyle/>
              <a:p>
                <a:endParaRPr lang="en-US" dirty="0"/>
              </a:p>
            </p:txBody>
          </p:sp>
          <p:sp>
            <p:nvSpPr>
              <p:cNvPr id="62" name="Freeform 81"/>
              <p:cNvSpPr>
                <a:spLocks/>
              </p:cNvSpPr>
              <p:nvPr/>
            </p:nvSpPr>
            <p:spPr bwMode="gray">
              <a:xfrm>
                <a:off x="2079248" y="2027348"/>
                <a:ext cx="656745" cy="451125"/>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solidFill>
                <a:schemeClr val="accent2"/>
              </a:solidFill>
              <a:ln w="9525">
                <a:solidFill>
                  <a:schemeClr val="bg1"/>
                </a:solidFill>
                <a:round/>
                <a:headEnd/>
                <a:tailEnd/>
              </a:ln>
            </p:spPr>
            <p:txBody>
              <a:bodyPr/>
              <a:lstStyle/>
              <a:p>
                <a:endParaRPr lang="en-US" dirty="0"/>
              </a:p>
            </p:txBody>
          </p:sp>
          <p:sp>
            <p:nvSpPr>
              <p:cNvPr id="63" name="Freeform 82"/>
              <p:cNvSpPr>
                <a:spLocks/>
              </p:cNvSpPr>
              <p:nvPr/>
            </p:nvSpPr>
            <p:spPr bwMode="gray">
              <a:xfrm>
                <a:off x="3314532" y="3095395"/>
                <a:ext cx="796197" cy="276650"/>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solidFill>
                <a:schemeClr val="accent6"/>
              </a:solidFill>
              <a:ln w="9525">
                <a:solidFill>
                  <a:schemeClr val="bg1"/>
                </a:solidFill>
                <a:round/>
                <a:headEnd/>
                <a:tailEnd/>
              </a:ln>
            </p:spPr>
            <p:txBody>
              <a:bodyPr/>
              <a:lstStyle/>
              <a:p>
                <a:endParaRPr lang="en-US" dirty="0"/>
              </a:p>
            </p:txBody>
          </p:sp>
          <p:sp>
            <p:nvSpPr>
              <p:cNvPr id="64" name="Freeform 83"/>
              <p:cNvSpPr>
                <a:spLocks/>
              </p:cNvSpPr>
              <p:nvPr/>
            </p:nvSpPr>
            <p:spPr bwMode="gray">
              <a:xfrm>
                <a:off x="1705177" y="3169618"/>
                <a:ext cx="1305009" cy="1296502"/>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solidFill>
                <a:schemeClr val="bg2"/>
              </a:solidFill>
              <a:ln w="9525">
                <a:solidFill>
                  <a:schemeClr val="bg1"/>
                </a:solidFill>
                <a:round/>
                <a:headEnd/>
                <a:tailEnd/>
              </a:ln>
            </p:spPr>
            <p:txBody>
              <a:bodyPr/>
              <a:lstStyle/>
              <a:p>
                <a:endParaRPr lang="en-US" dirty="0"/>
              </a:p>
            </p:txBody>
          </p:sp>
          <p:sp>
            <p:nvSpPr>
              <p:cNvPr id="65" name="Freeform 84"/>
              <p:cNvSpPr>
                <a:spLocks/>
              </p:cNvSpPr>
              <p:nvPr/>
            </p:nvSpPr>
            <p:spPr bwMode="gray">
              <a:xfrm>
                <a:off x="1091775" y="2374367"/>
                <a:ext cx="527658" cy="677650"/>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solidFill>
                <a:schemeClr val="accent2"/>
              </a:solidFill>
              <a:ln w="9525">
                <a:solidFill>
                  <a:schemeClr val="bg1"/>
                </a:solidFill>
                <a:round/>
                <a:headEnd/>
                <a:tailEnd/>
              </a:ln>
            </p:spPr>
            <p:txBody>
              <a:bodyPr/>
              <a:lstStyle/>
              <a:p>
                <a:endParaRPr lang="en-US" dirty="0"/>
              </a:p>
            </p:txBody>
          </p:sp>
          <p:sp>
            <p:nvSpPr>
              <p:cNvPr id="66" name="Freeform 85"/>
              <p:cNvSpPr>
                <a:spLocks/>
              </p:cNvSpPr>
              <p:nvPr/>
            </p:nvSpPr>
            <p:spPr bwMode="gray">
              <a:xfrm>
                <a:off x="4644982" y="1913603"/>
                <a:ext cx="149817" cy="303641"/>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solidFill>
                <a:schemeClr val="accent5"/>
              </a:solidFill>
              <a:ln w="9525">
                <a:solidFill>
                  <a:schemeClr val="bg1"/>
                </a:solidFill>
                <a:round/>
                <a:headEnd/>
                <a:tailEnd/>
              </a:ln>
            </p:spPr>
            <p:txBody>
              <a:bodyPr/>
              <a:lstStyle/>
              <a:p>
                <a:endParaRPr lang="en-US" dirty="0"/>
              </a:p>
            </p:txBody>
          </p:sp>
          <p:grpSp>
            <p:nvGrpSpPr>
              <p:cNvPr id="67" name="Group 196"/>
              <p:cNvGrpSpPr/>
              <p:nvPr/>
            </p:nvGrpSpPr>
            <p:grpSpPr bwMode="gray">
              <a:xfrm>
                <a:off x="3924164" y="2701143"/>
                <a:ext cx="731183" cy="420280"/>
                <a:chOff x="4341017" y="2476716"/>
                <a:chExt cx="756205" cy="424879"/>
              </a:xfrm>
              <a:grpFill/>
            </p:grpSpPr>
            <p:sp>
              <p:nvSpPr>
                <p:cNvPr id="75" name="Freeform 86"/>
                <p:cNvSpPr>
                  <a:spLocks/>
                </p:cNvSpPr>
                <p:nvPr/>
              </p:nvSpPr>
              <p:spPr bwMode="gray">
                <a:xfrm>
                  <a:off x="4341017" y="2476716"/>
                  <a:ext cx="747435" cy="424879"/>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solidFill>
                  <a:schemeClr val="accent2"/>
                </a:solidFill>
                <a:ln w="9525">
                  <a:solidFill>
                    <a:schemeClr val="bg1"/>
                  </a:solidFill>
                  <a:round/>
                  <a:headEnd/>
                  <a:tailEnd/>
                </a:ln>
              </p:spPr>
              <p:txBody>
                <a:bodyPr/>
                <a:lstStyle/>
                <a:p>
                  <a:endParaRPr lang="en-US" dirty="0"/>
                </a:p>
              </p:txBody>
            </p:sp>
            <p:sp>
              <p:nvSpPr>
                <p:cNvPr id="76" name="Freeform 87"/>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solidFill>
                  <a:schemeClr val="accent6">
                    <a:lumMod val="20000"/>
                    <a:lumOff val="80000"/>
                  </a:schemeClr>
                </a:solidFill>
                <a:ln w="9525">
                  <a:solidFill>
                    <a:schemeClr val="bg1"/>
                  </a:solidFill>
                  <a:round/>
                  <a:headEnd/>
                  <a:tailEnd/>
                </a:ln>
              </p:spPr>
              <p:txBody>
                <a:bodyPr/>
                <a:lstStyle/>
                <a:p>
                  <a:endParaRPr lang="en-US" dirty="0"/>
                </a:p>
              </p:txBody>
            </p:sp>
          </p:grpSp>
          <p:sp>
            <p:nvSpPr>
              <p:cNvPr id="69" name="Freeform 91"/>
              <p:cNvSpPr>
                <a:spLocks/>
              </p:cNvSpPr>
              <p:nvPr/>
            </p:nvSpPr>
            <p:spPr bwMode="gray">
              <a:xfrm>
                <a:off x="3994833" y="2593181"/>
                <a:ext cx="420242" cy="425099"/>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solidFill>
                <a:schemeClr val="accent2"/>
              </a:solidFill>
              <a:ln w="9525">
                <a:solidFill>
                  <a:schemeClr val="bg1"/>
                </a:solidFill>
                <a:round/>
                <a:headEnd/>
                <a:tailEnd/>
              </a:ln>
            </p:spPr>
            <p:txBody>
              <a:bodyPr/>
              <a:lstStyle/>
              <a:p>
                <a:endParaRPr lang="en-US" dirty="0"/>
              </a:p>
            </p:txBody>
          </p:sp>
          <p:sp>
            <p:nvSpPr>
              <p:cNvPr id="70" name="Freeform 92"/>
              <p:cNvSpPr>
                <a:spLocks/>
              </p:cNvSpPr>
              <p:nvPr/>
            </p:nvSpPr>
            <p:spPr bwMode="gray">
              <a:xfrm>
                <a:off x="3029031" y="1930954"/>
                <a:ext cx="493736" cy="533059"/>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solidFill>
                <a:schemeClr val="accent2"/>
              </a:solidFill>
              <a:ln w="9525">
                <a:solidFill>
                  <a:schemeClr val="bg1"/>
                </a:solidFill>
                <a:round/>
                <a:headEnd/>
                <a:tailEnd/>
              </a:ln>
            </p:spPr>
            <p:txBody>
              <a:bodyPr/>
              <a:lstStyle/>
              <a:p>
                <a:endParaRPr lang="en-US" dirty="0"/>
              </a:p>
            </p:txBody>
          </p:sp>
          <p:sp>
            <p:nvSpPr>
              <p:cNvPr id="71" name="Freeform 93"/>
              <p:cNvSpPr>
                <a:spLocks/>
              </p:cNvSpPr>
              <p:nvPr/>
            </p:nvSpPr>
            <p:spPr bwMode="gray">
              <a:xfrm>
                <a:off x="1444175" y="2065905"/>
                <a:ext cx="656745" cy="556194"/>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solidFill>
                <a:schemeClr val="bg2"/>
              </a:solidFill>
              <a:ln w="9525">
                <a:solidFill>
                  <a:schemeClr val="bg1"/>
                </a:solidFill>
                <a:round/>
                <a:headEnd/>
                <a:tailEnd/>
              </a:ln>
            </p:spPr>
            <p:txBody>
              <a:bodyPr/>
              <a:lstStyle/>
              <a:p>
                <a:endParaRPr lang="en-US" dirty="0"/>
              </a:p>
            </p:txBody>
          </p:sp>
        </p:grpSp>
      </p:grpSp>
      <p:sp>
        <p:nvSpPr>
          <p:cNvPr id="113" name="TextBox 112"/>
          <p:cNvSpPr txBox="1"/>
          <p:nvPr/>
        </p:nvSpPr>
        <p:spPr bwMode="gray">
          <a:xfrm>
            <a:off x="281084" y="939033"/>
            <a:ext cx="4720761" cy="138499"/>
          </a:xfrm>
          <a:prstGeom prst="rect">
            <a:avLst/>
          </a:prstGeom>
          <a:noFill/>
        </p:spPr>
        <p:txBody>
          <a:bodyPr wrap="square" lIns="0" tIns="0" rIns="0" bIns="0" rtlCol="0">
            <a:spAutoFit/>
          </a:bodyPr>
          <a:lstStyle/>
          <a:p>
            <a:r>
              <a:rPr lang="en-US" sz="900" i="1" dirty="0">
                <a:solidFill>
                  <a:schemeClr val="accent3"/>
                </a:solidFill>
              </a:rPr>
              <a:t>Projected Percent Change in the Population of 18-Year-Olds, 2017-2029</a:t>
            </a:r>
          </a:p>
        </p:txBody>
      </p:sp>
      <p:grpSp>
        <p:nvGrpSpPr>
          <p:cNvPr id="107" name="Group 106">
            <a:extLst>
              <a:ext uri="{FF2B5EF4-FFF2-40B4-BE49-F238E27FC236}">
                <a16:creationId xmlns:a16="http://schemas.microsoft.com/office/drawing/2014/main" id="{DEA4D868-AD69-4939-9B10-6AD8D8A8467B}"/>
              </a:ext>
            </a:extLst>
          </p:cNvPr>
          <p:cNvGrpSpPr/>
          <p:nvPr/>
        </p:nvGrpSpPr>
        <p:grpSpPr>
          <a:xfrm>
            <a:off x="4587618" y="3240416"/>
            <a:ext cx="1030801" cy="123111"/>
            <a:chOff x="5194003" y="2763746"/>
            <a:chExt cx="1030801" cy="123111"/>
          </a:xfrm>
        </p:grpSpPr>
        <p:sp>
          <p:nvSpPr>
            <p:cNvPr id="128" name="Rectangle 127">
              <a:extLst>
                <a:ext uri="{FF2B5EF4-FFF2-40B4-BE49-F238E27FC236}">
                  <a16:creationId xmlns:a16="http://schemas.microsoft.com/office/drawing/2014/main" id="{F263F6B8-B645-4F59-9779-D22EB6F62856}"/>
                </a:ext>
              </a:extLst>
            </p:cNvPr>
            <p:cNvSpPr/>
            <p:nvPr/>
          </p:nvSpPr>
          <p:spPr bwMode="gray">
            <a:xfrm>
              <a:off x="5194003" y="2771002"/>
              <a:ext cx="108599" cy="108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9" name="TextBox 128">
              <a:extLst>
                <a:ext uri="{FF2B5EF4-FFF2-40B4-BE49-F238E27FC236}">
                  <a16:creationId xmlns:a16="http://schemas.microsoft.com/office/drawing/2014/main" id="{5161B200-81DD-4AD5-A556-BC530BA416C4}"/>
                </a:ext>
              </a:extLst>
            </p:cNvPr>
            <p:cNvSpPr txBox="1"/>
            <p:nvPr/>
          </p:nvSpPr>
          <p:spPr>
            <a:xfrm>
              <a:off x="5381837" y="2763746"/>
              <a:ext cx="842967" cy="123111"/>
            </a:xfrm>
            <a:prstGeom prst="rect">
              <a:avLst/>
            </a:prstGeom>
            <a:noFill/>
          </p:spPr>
          <p:txBody>
            <a:bodyPr wrap="square" lIns="0" tIns="0" rIns="0" bIns="0" rtlCol="0">
              <a:spAutoFit/>
            </a:bodyPr>
            <a:lstStyle/>
            <a:p>
              <a:pPr>
                <a:spcBef>
                  <a:spcPts val="500"/>
                </a:spcBef>
              </a:pPr>
              <a:r>
                <a:rPr lang="en-US" sz="800" dirty="0"/>
                <a:t> 11% to 30%</a:t>
              </a:r>
            </a:p>
          </p:txBody>
        </p:sp>
      </p:grpSp>
      <p:sp>
        <p:nvSpPr>
          <p:cNvPr id="111" name="TextBox 110">
            <a:extLst>
              <a:ext uri="{FF2B5EF4-FFF2-40B4-BE49-F238E27FC236}">
                <a16:creationId xmlns:a16="http://schemas.microsoft.com/office/drawing/2014/main" id="{C9B7AE99-222B-4035-A760-997EDCA8E03B}"/>
              </a:ext>
            </a:extLst>
          </p:cNvPr>
          <p:cNvSpPr txBox="1"/>
          <p:nvPr/>
        </p:nvSpPr>
        <p:spPr>
          <a:xfrm>
            <a:off x="5452426" y="3240416"/>
            <a:ext cx="604443" cy="123110"/>
          </a:xfrm>
          <a:prstGeom prst="rect">
            <a:avLst/>
          </a:prstGeom>
          <a:noFill/>
        </p:spPr>
        <p:txBody>
          <a:bodyPr wrap="square" lIns="0" tIns="0" rIns="0" bIns="0" rtlCol="0">
            <a:spAutoFit/>
          </a:bodyPr>
          <a:lstStyle/>
          <a:p>
            <a:pPr>
              <a:spcBef>
                <a:spcPts val="500"/>
              </a:spcBef>
            </a:pPr>
            <a:r>
              <a:rPr lang="en-US" sz="800" dirty="0"/>
              <a:t> growth</a:t>
            </a:r>
          </a:p>
        </p:txBody>
      </p:sp>
      <p:grpSp>
        <p:nvGrpSpPr>
          <p:cNvPr id="108" name="Group 107">
            <a:extLst>
              <a:ext uri="{FF2B5EF4-FFF2-40B4-BE49-F238E27FC236}">
                <a16:creationId xmlns:a16="http://schemas.microsoft.com/office/drawing/2014/main" id="{EEFD14DF-ED7E-4CB7-B6C9-9C65B0E2078E}"/>
              </a:ext>
            </a:extLst>
          </p:cNvPr>
          <p:cNvGrpSpPr/>
          <p:nvPr/>
        </p:nvGrpSpPr>
        <p:grpSpPr>
          <a:xfrm>
            <a:off x="4587618" y="3434385"/>
            <a:ext cx="1030801" cy="123111"/>
            <a:chOff x="5194003" y="2965678"/>
            <a:chExt cx="1030801" cy="123111"/>
          </a:xfrm>
        </p:grpSpPr>
        <p:sp>
          <p:nvSpPr>
            <p:cNvPr id="126" name="Rectangle 125">
              <a:extLst>
                <a:ext uri="{FF2B5EF4-FFF2-40B4-BE49-F238E27FC236}">
                  <a16:creationId xmlns:a16="http://schemas.microsoft.com/office/drawing/2014/main" id="{A4285035-161A-4B83-8959-A87575265627}"/>
                </a:ext>
              </a:extLst>
            </p:cNvPr>
            <p:cNvSpPr/>
            <p:nvPr/>
          </p:nvSpPr>
          <p:spPr bwMode="gray">
            <a:xfrm>
              <a:off x="5194003" y="2972934"/>
              <a:ext cx="108599" cy="1085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7" name="TextBox 126">
              <a:extLst>
                <a:ext uri="{FF2B5EF4-FFF2-40B4-BE49-F238E27FC236}">
                  <a16:creationId xmlns:a16="http://schemas.microsoft.com/office/drawing/2014/main" id="{3DC8A0A4-2AC8-42D1-A33C-BC051542C8F0}"/>
                </a:ext>
              </a:extLst>
            </p:cNvPr>
            <p:cNvSpPr txBox="1"/>
            <p:nvPr/>
          </p:nvSpPr>
          <p:spPr>
            <a:xfrm>
              <a:off x="5381837" y="2965678"/>
              <a:ext cx="842967" cy="123111"/>
            </a:xfrm>
            <a:prstGeom prst="rect">
              <a:avLst/>
            </a:prstGeom>
            <a:noFill/>
          </p:spPr>
          <p:txBody>
            <a:bodyPr wrap="square" lIns="0" tIns="0" rIns="0" bIns="0" rtlCol="0">
              <a:spAutoFit/>
            </a:bodyPr>
            <a:lstStyle/>
            <a:p>
              <a:pPr>
                <a:spcBef>
                  <a:spcPts val="500"/>
                </a:spcBef>
              </a:pPr>
              <a:r>
                <a:rPr lang="en-US" sz="800" dirty="0"/>
                <a:t> 0% to 10%</a:t>
              </a:r>
            </a:p>
          </p:txBody>
        </p:sp>
      </p:grpSp>
      <p:sp>
        <p:nvSpPr>
          <p:cNvPr id="112" name="TextBox 111">
            <a:extLst>
              <a:ext uri="{FF2B5EF4-FFF2-40B4-BE49-F238E27FC236}">
                <a16:creationId xmlns:a16="http://schemas.microsoft.com/office/drawing/2014/main" id="{EE230173-FD98-4DF3-AAB6-1CF9DC0ADEFD}"/>
              </a:ext>
            </a:extLst>
          </p:cNvPr>
          <p:cNvSpPr txBox="1"/>
          <p:nvPr/>
        </p:nvSpPr>
        <p:spPr>
          <a:xfrm>
            <a:off x="5387919" y="3434385"/>
            <a:ext cx="604443" cy="123110"/>
          </a:xfrm>
          <a:prstGeom prst="rect">
            <a:avLst/>
          </a:prstGeom>
          <a:noFill/>
        </p:spPr>
        <p:txBody>
          <a:bodyPr wrap="square" lIns="0" tIns="0" rIns="0" bIns="0" rtlCol="0">
            <a:spAutoFit/>
          </a:bodyPr>
          <a:lstStyle/>
          <a:p>
            <a:pPr>
              <a:spcBef>
                <a:spcPts val="500"/>
              </a:spcBef>
            </a:pPr>
            <a:r>
              <a:rPr lang="en-US" sz="800" dirty="0"/>
              <a:t> growth</a:t>
            </a:r>
          </a:p>
        </p:txBody>
      </p:sp>
      <p:grpSp>
        <p:nvGrpSpPr>
          <p:cNvPr id="109" name="Group 108">
            <a:extLst>
              <a:ext uri="{FF2B5EF4-FFF2-40B4-BE49-F238E27FC236}">
                <a16:creationId xmlns:a16="http://schemas.microsoft.com/office/drawing/2014/main" id="{4476CCC0-8C0D-4143-A51C-374B89C08374}"/>
              </a:ext>
            </a:extLst>
          </p:cNvPr>
          <p:cNvGrpSpPr/>
          <p:nvPr/>
        </p:nvGrpSpPr>
        <p:grpSpPr>
          <a:xfrm>
            <a:off x="4587618" y="3612742"/>
            <a:ext cx="1030801" cy="123111"/>
            <a:chOff x="5194003" y="3145190"/>
            <a:chExt cx="1030801" cy="123111"/>
          </a:xfrm>
        </p:grpSpPr>
        <p:sp>
          <p:nvSpPr>
            <p:cNvPr id="124" name="Rectangle 123">
              <a:extLst>
                <a:ext uri="{FF2B5EF4-FFF2-40B4-BE49-F238E27FC236}">
                  <a16:creationId xmlns:a16="http://schemas.microsoft.com/office/drawing/2014/main" id="{3CDE22BE-7E63-45F6-9557-79D309ABCB29}"/>
                </a:ext>
              </a:extLst>
            </p:cNvPr>
            <p:cNvSpPr/>
            <p:nvPr/>
          </p:nvSpPr>
          <p:spPr bwMode="gray">
            <a:xfrm>
              <a:off x="5194003" y="3152446"/>
              <a:ext cx="108599" cy="108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5" name="TextBox 124">
              <a:extLst>
                <a:ext uri="{FF2B5EF4-FFF2-40B4-BE49-F238E27FC236}">
                  <a16:creationId xmlns:a16="http://schemas.microsoft.com/office/drawing/2014/main" id="{57765FC2-E330-4C6D-B89A-E1D5DB506E53}"/>
                </a:ext>
              </a:extLst>
            </p:cNvPr>
            <p:cNvSpPr txBox="1"/>
            <p:nvPr/>
          </p:nvSpPr>
          <p:spPr>
            <a:xfrm>
              <a:off x="5381837" y="3145190"/>
              <a:ext cx="842967" cy="123111"/>
            </a:xfrm>
            <a:prstGeom prst="rect">
              <a:avLst/>
            </a:prstGeom>
            <a:noFill/>
          </p:spPr>
          <p:txBody>
            <a:bodyPr wrap="square" lIns="0" tIns="0" rIns="0" bIns="0" rtlCol="0">
              <a:spAutoFit/>
            </a:bodyPr>
            <a:lstStyle/>
            <a:p>
              <a:pPr>
                <a:spcBef>
                  <a:spcPts val="500"/>
                </a:spcBef>
              </a:pPr>
              <a:r>
                <a:rPr lang="en-US" sz="800" dirty="0"/>
                <a:t>-1% to -9% </a:t>
              </a:r>
            </a:p>
          </p:txBody>
        </p:sp>
      </p:grpSp>
      <p:sp>
        <p:nvSpPr>
          <p:cNvPr id="115" name="TextBox 114">
            <a:extLst>
              <a:ext uri="{FF2B5EF4-FFF2-40B4-BE49-F238E27FC236}">
                <a16:creationId xmlns:a16="http://schemas.microsoft.com/office/drawing/2014/main" id="{F98BD83C-E394-4291-8F67-8ED7AD674575}"/>
              </a:ext>
            </a:extLst>
          </p:cNvPr>
          <p:cNvSpPr txBox="1"/>
          <p:nvPr/>
        </p:nvSpPr>
        <p:spPr>
          <a:xfrm>
            <a:off x="5387112" y="3612742"/>
            <a:ext cx="604443" cy="123110"/>
          </a:xfrm>
          <a:prstGeom prst="rect">
            <a:avLst/>
          </a:prstGeom>
          <a:noFill/>
        </p:spPr>
        <p:txBody>
          <a:bodyPr wrap="square" lIns="0" tIns="0" rIns="0" bIns="0" rtlCol="0">
            <a:spAutoFit/>
          </a:bodyPr>
          <a:lstStyle/>
          <a:p>
            <a:pPr>
              <a:spcBef>
                <a:spcPts val="500"/>
              </a:spcBef>
            </a:pPr>
            <a:r>
              <a:rPr lang="en-US" sz="800" dirty="0"/>
              <a:t> decline</a:t>
            </a:r>
          </a:p>
        </p:txBody>
      </p:sp>
      <p:grpSp>
        <p:nvGrpSpPr>
          <p:cNvPr id="110" name="Group 109">
            <a:extLst>
              <a:ext uri="{FF2B5EF4-FFF2-40B4-BE49-F238E27FC236}">
                <a16:creationId xmlns:a16="http://schemas.microsoft.com/office/drawing/2014/main" id="{88F52665-6EB1-4247-902F-1A290ACF0F7E}"/>
              </a:ext>
            </a:extLst>
          </p:cNvPr>
          <p:cNvGrpSpPr/>
          <p:nvPr/>
        </p:nvGrpSpPr>
        <p:grpSpPr>
          <a:xfrm>
            <a:off x="4587618" y="3805970"/>
            <a:ext cx="1030801" cy="123111"/>
            <a:chOff x="5194003" y="3320884"/>
            <a:chExt cx="1030801" cy="123111"/>
          </a:xfrm>
        </p:grpSpPr>
        <p:sp>
          <p:nvSpPr>
            <p:cNvPr id="122" name="Rectangle 121">
              <a:extLst>
                <a:ext uri="{FF2B5EF4-FFF2-40B4-BE49-F238E27FC236}">
                  <a16:creationId xmlns:a16="http://schemas.microsoft.com/office/drawing/2014/main" id="{F5C18B48-06FE-45EC-8358-7D94304504DE}"/>
                </a:ext>
              </a:extLst>
            </p:cNvPr>
            <p:cNvSpPr/>
            <p:nvPr/>
          </p:nvSpPr>
          <p:spPr bwMode="gray">
            <a:xfrm>
              <a:off x="5194003" y="3328140"/>
              <a:ext cx="108599" cy="108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3" name="TextBox 122">
              <a:extLst>
                <a:ext uri="{FF2B5EF4-FFF2-40B4-BE49-F238E27FC236}">
                  <a16:creationId xmlns:a16="http://schemas.microsoft.com/office/drawing/2014/main" id="{8B6F2B33-E4E6-491F-B417-2FCA20113A6A}"/>
                </a:ext>
              </a:extLst>
            </p:cNvPr>
            <p:cNvSpPr txBox="1"/>
            <p:nvPr/>
          </p:nvSpPr>
          <p:spPr>
            <a:xfrm>
              <a:off x="5381837" y="3320884"/>
              <a:ext cx="842967" cy="123111"/>
            </a:xfrm>
            <a:prstGeom prst="rect">
              <a:avLst/>
            </a:prstGeom>
            <a:noFill/>
          </p:spPr>
          <p:txBody>
            <a:bodyPr wrap="square" lIns="0" tIns="0" rIns="0" bIns="0" rtlCol="0">
              <a:spAutoFit/>
            </a:bodyPr>
            <a:lstStyle/>
            <a:p>
              <a:pPr>
                <a:spcBef>
                  <a:spcPts val="500"/>
                </a:spcBef>
              </a:pPr>
              <a:r>
                <a:rPr lang="en-US" sz="800" dirty="0"/>
                <a:t>-10% to -19%</a:t>
              </a:r>
            </a:p>
          </p:txBody>
        </p:sp>
      </p:grpSp>
      <p:sp>
        <p:nvSpPr>
          <p:cNvPr id="116" name="TextBox 115">
            <a:extLst>
              <a:ext uri="{FF2B5EF4-FFF2-40B4-BE49-F238E27FC236}">
                <a16:creationId xmlns:a16="http://schemas.microsoft.com/office/drawing/2014/main" id="{AC9554D0-A135-4AEB-9263-4BDCCEA0241E}"/>
              </a:ext>
            </a:extLst>
          </p:cNvPr>
          <p:cNvSpPr txBox="1"/>
          <p:nvPr/>
        </p:nvSpPr>
        <p:spPr>
          <a:xfrm>
            <a:off x="5496774" y="3805970"/>
            <a:ext cx="604443" cy="123110"/>
          </a:xfrm>
          <a:prstGeom prst="rect">
            <a:avLst/>
          </a:prstGeom>
          <a:noFill/>
        </p:spPr>
        <p:txBody>
          <a:bodyPr wrap="square" lIns="0" tIns="0" rIns="0" bIns="0" rtlCol="0">
            <a:spAutoFit/>
          </a:bodyPr>
          <a:lstStyle/>
          <a:p>
            <a:pPr>
              <a:spcBef>
                <a:spcPts val="500"/>
              </a:spcBef>
            </a:pPr>
            <a:r>
              <a:rPr lang="en-US" sz="800" dirty="0"/>
              <a:t> decline</a:t>
            </a:r>
          </a:p>
        </p:txBody>
      </p:sp>
      <p:grpSp>
        <p:nvGrpSpPr>
          <p:cNvPr id="114" name="Group 113">
            <a:extLst>
              <a:ext uri="{FF2B5EF4-FFF2-40B4-BE49-F238E27FC236}">
                <a16:creationId xmlns:a16="http://schemas.microsoft.com/office/drawing/2014/main" id="{855C51A3-9542-42AC-B404-17C9ED2C53CE}"/>
              </a:ext>
            </a:extLst>
          </p:cNvPr>
          <p:cNvGrpSpPr/>
          <p:nvPr/>
        </p:nvGrpSpPr>
        <p:grpSpPr>
          <a:xfrm>
            <a:off x="4587618" y="3990435"/>
            <a:ext cx="1030801" cy="123111"/>
            <a:chOff x="5194003" y="3512694"/>
            <a:chExt cx="1030801" cy="123111"/>
          </a:xfrm>
        </p:grpSpPr>
        <p:sp>
          <p:nvSpPr>
            <p:cNvPr id="120" name="Rectangle 119">
              <a:extLst>
                <a:ext uri="{FF2B5EF4-FFF2-40B4-BE49-F238E27FC236}">
                  <a16:creationId xmlns:a16="http://schemas.microsoft.com/office/drawing/2014/main" id="{2A2E6EC7-4DF4-4088-90C1-E20C76EE6678}"/>
                </a:ext>
              </a:extLst>
            </p:cNvPr>
            <p:cNvSpPr/>
            <p:nvPr/>
          </p:nvSpPr>
          <p:spPr bwMode="gray">
            <a:xfrm>
              <a:off x="5194003" y="3519950"/>
              <a:ext cx="108599" cy="1085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1" name="TextBox 120">
              <a:extLst>
                <a:ext uri="{FF2B5EF4-FFF2-40B4-BE49-F238E27FC236}">
                  <a16:creationId xmlns:a16="http://schemas.microsoft.com/office/drawing/2014/main" id="{27A1D14D-F513-4615-BC60-368DEE5A49AD}"/>
                </a:ext>
              </a:extLst>
            </p:cNvPr>
            <p:cNvSpPr txBox="1"/>
            <p:nvPr/>
          </p:nvSpPr>
          <p:spPr>
            <a:xfrm>
              <a:off x="5381837" y="3512694"/>
              <a:ext cx="842967" cy="123111"/>
            </a:xfrm>
            <a:prstGeom prst="rect">
              <a:avLst/>
            </a:prstGeom>
            <a:noFill/>
          </p:spPr>
          <p:txBody>
            <a:bodyPr wrap="square" lIns="0" tIns="0" rIns="0" bIns="0" rtlCol="0">
              <a:spAutoFit/>
            </a:bodyPr>
            <a:lstStyle/>
            <a:p>
              <a:pPr>
                <a:spcBef>
                  <a:spcPts val="500"/>
                </a:spcBef>
              </a:pPr>
              <a:r>
                <a:rPr lang="en-US" sz="800" dirty="0"/>
                <a:t>-20% +</a:t>
              </a:r>
            </a:p>
          </p:txBody>
        </p:sp>
      </p:grpSp>
      <p:sp>
        <p:nvSpPr>
          <p:cNvPr id="117" name="TextBox 116">
            <a:extLst>
              <a:ext uri="{FF2B5EF4-FFF2-40B4-BE49-F238E27FC236}">
                <a16:creationId xmlns:a16="http://schemas.microsoft.com/office/drawing/2014/main" id="{ABCDAF5A-0E11-4007-A18C-B8316AD0B5F1}"/>
              </a:ext>
            </a:extLst>
          </p:cNvPr>
          <p:cNvSpPr txBox="1"/>
          <p:nvPr/>
        </p:nvSpPr>
        <p:spPr>
          <a:xfrm>
            <a:off x="5184723" y="3990435"/>
            <a:ext cx="604443" cy="123110"/>
          </a:xfrm>
          <a:prstGeom prst="rect">
            <a:avLst/>
          </a:prstGeom>
          <a:noFill/>
        </p:spPr>
        <p:txBody>
          <a:bodyPr wrap="square" lIns="0" tIns="0" rIns="0" bIns="0" rtlCol="0">
            <a:spAutoFit/>
          </a:bodyPr>
          <a:lstStyle/>
          <a:p>
            <a:pPr>
              <a:spcBef>
                <a:spcPts val="500"/>
              </a:spcBef>
            </a:pPr>
            <a:r>
              <a:rPr lang="en-US" sz="800" dirty="0"/>
              <a:t> decline</a:t>
            </a:r>
          </a:p>
        </p:txBody>
      </p:sp>
      <p:sp>
        <p:nvSpPr>
          <p:cNvPr id="119" name="Text Placeholder 3">
            <a:extLst>
              <a:ext uri="{FF2B5EF4-FFF2-40B4-BE49-F238E27FC236}">
                <a16:creationId xmlns:a16="http://schemas.microsoft.com/office/drawing/2014/main" id="{563AC43B-8942-4FB0-BE7C-23703A630C53}"/>
              </a:ext>
            </a:extLst>
          </p:cNvPr>
          <p:cNvSpPr txBox="1">
            <a:spLocks/>
          </p:cNvSpPr>
          <p:nvPr/>
        </p:nvSpPr>
        <p:spPr bwMode="gray">
          <a:xfrm>
            <a:off x="4689230" y="4626075"/>
            <a:ext cx="1711569" cy="200055"/>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Sources: </a:t>
            </a:r>
            <a:r>
              <a:rPr lang="en-US" dirty="0" err="1"/>
              <a:t>Grawe</a:t>
            </a:r>
            <a:r>
              <a:rPr lang="en-US" dirty="0"/>
              <a:t>, Nathan D., </a:t>
            </a:r>
            <a:r>
              <a:rPr lang="en-US" i="1" dirty="0"/>
              <a:t>Demographics and the Demand for Higher Education</a:t>
            </a:r>
            <a:r>
              <a:rPr lang="en-US" dirty="0"/>
              <a:t>, 2017; EAB analysis.</a:t>
            </a:r>
          </a:p>
        </p:txBody>
      </p:sp>
    </p:spTree>
    <p:custDataLst>
      <p:tags r:id="rId1"/>
    </p:custDataLst>
    <p:extLst>
      <p:ext uri="{BB962C8B-B14F-4D97-AF65-F5344CB8AC3E}">
        <p14:creationId xmlns:p14="http://schemas.microsoft.com/office/powerpoint/2010/main" val="101888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a:endCxn id="29" idx="3"/>
          </p:cNvCxnSpPr>
          <p:nvPr/>
        </p:nvCxnSpPr>
        <p:spPr>
          <a:xfrm flipH="1">
            <a:off x="3143249" y="3494958"/>
            <a:ext cx="554843" cy="198997"/>
          </a:xfrm>
          <a:prstGeom prst="straightConnector1">
            <a:avLst/>
          </a:prstGeom>
          <a:noFill/>
          <a:ln w="19050" cap="flat" cmpd="sng" algn="ctr">
            <a:solidFill>
              <a:schemeClr val="accent1"/>
            </a:solidFill>
            <a:prstDash val="solid"/>
            <a:miter lim="800000"/>
            <a:tailEnd type="oval" w="sm" len="sm"/>
          </a:ln>
          <a:effectLst/>
        </p:spPr>
      </p:cxnSp>
      <p:sp>
        <p:nvSpPr>
          <p:cNvPr id="32" name="Freeform 31"/>
          <p:cNvSpPr/>
          <p:nvPr/>
        </p:nvSpPr>
        <p:spPr bwMode="gray">
          <a:xfrm>
            <a:off x="3399760" y="1617368"/>
            <a:ext cx="2750215" cy="2991207"/>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accent1"/>
          </a:solidFill>
          <a:ln w="6350" cap="flat" cmpd="sng" algn="ctr">
            <a:no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a:xfrm>
            <a:off x="266700" y="640267"/>
            <a:ext cx="5867400" cy="184666"/>
          </a:xfrm>
        </p:spPr>
        <p:txBody>
          <a:bodyPr/>
          <a:lstStyle/>
          <a:p>
            <a:r>
              <a:rPr lang="en-US" dirty="0"/>
              <a:t>Lowering Barriers to Engage with Reminders/Resources in Real Time</a:t>
            </a:r>
          </a:p>
        </p:txBody>
      </p:sp>
      <p:sp>
        <p:nvSpPr>
          <p:cNvPr id="4" name="Text Placeholder 3"/>
          <p:cNvSpPr>
            <a:spLocks noGrp="1"/>
          </p:cNvSpPr>
          <p:nvPr>
            <p:ph type="body" sz="quarter" idx="12"/>
          </p:nvPr>
        </p:nvSpPr>
        <p:spPr>
          <a:xfrm>
            <a:off x="266700" y="309824"/>
            <a:ext cx="6134100" cy="256480"/>
          </a:xfrm>
        </p:spPr>
        <p:txBody>
          <a:bodyPr/>
          <a:lstStyle/>
          <a:p>
            <a:r>
              <a:rPr lang="en-US" dirty="0"/>
              <a:t>Proactive Nudge Emails </a:t>
            </a:r>
          </a:p>
        </p:txBody>
      </p:sp>
      <p:sp>
        <p:nvSpPr>
          <p:cNvPr id="5" name="Text Placeholder 4"/>
          <p:cNvSpPr>
            <a:spLocks noGrp="1"/>
          </p:cNvSpPr>
          <p:nvPr>
            <p:ph type="body" sz="quarter" idx="13"/>
          </p:nvPr>
        </p:nvSpPr>
        <p:spPr>
          <a:xfrm>
            <a:off x="4081645" y="4586897"/>
            <a:ext cx="2319155" cy="200055"/>
          </a:xfrm>
        </p:spPr>
        <p:txBody>
          <a:bodyPr/>
          <a:lstStyle/>
          <a:p>
            <a:endParaRPr lang="en-US" dirty="0"/>
          </a:p>
        </p:txBody>
      </p:sp>
      <p:sp>
        <p:nvSpPr>
          <p:cNvPr id="6" name="Text Placeholder 5"/>
          <p:cNvSpPr>
            <a:spLocks noGrp="1"/>
          </p:cNvSpPr>
          <p:nvPr>
            <p:ph type="body" sz="quarter" idx="14"/>
          </p:nvPr>
        </p:nvSpPr>
        <p:spPr/>
        <p:txBody>
          <a:bodyPr/>
          <a:lstStyle/>
          <a:p>
            <a:endParaRPr lang="en-US" dirty="0"/>
          </a:p>
        </p:txBody>
      </p:sp>
      <p:sp>
        <p:nvSpPr>
          <p:cNvPr id="15" name="Rectangle 14"/>
          <p:cNvSpPr/>
          <p:nvPr/>
        </p:nvSpPr>
        <p:spPr>
          <a:xfrm>
            <a:off x="557584" y="2056962"/>
            <a:ext cx="2528690" cy="369332"/>
          </a:xfrm>
          <a:prstGeom prst="rect">
            <a:avLst/>
          </a:prstGeom>
        </p:spPr>
        <p:txBody>
          <a:bodyPr wrap="square">
            <a:spAutoFit/>
          </a:bodyPr>
          <a:lstStyle/>
          <a:p>
            <a:pPr lvl="0"/>
            <a:r>
              <a:rPr lang="en-US" sz="900" dirty="0"/>
              <a:t>Identify outreach or action that would benefit a particular student population</a:t>
            </a:r>
          </a:p>
        </p:txBody>
      </p:sp>
      <p:sp>
        <p:nvSpPr>
          <p:cNvPr id="16" name="Rectangle 15"/>
          <p:cNvSpPr/>
          <p:nvPr/>
        </p:nvSpPr>
        <p:spPr>
          <a:xfrm>
            <a:off x="557584" y="2534721"/>
            <a:ext cx="2528690" cy="369332"/>
          </a:xfrm>
          <a:prstGeom prst="rect">
            <a:avLst/>
          </a:prstGeom>
        </p:spPr>
        <p:txBody>
          <a:bodyPr wrap="square">
            <a:spAutoFit/>
          </a:bodyPr>
          <a:lstStyle/>
          <a:p>
            <a:r>
              <a:rPr lang="en-US" sz="900" dirty="0"/>
              <a:t>Create a template email for faculty to send to advisees in this population</a:t>
            </a:r>
          </a:p>
        </p:txBody>
      </p:sp>
      <p:sp>
        <p:nvSpPr>
          <p:cNvPr id="17" name="Rectangle 16"/>
          <p:cNvSpPr/>
          <p:nvPr/>
        </p:nvSpPr>
        <p:spPr>
          <a:xfrm>
            <a:off x="557584" y="3022005"/>
            <a:ext cx="2481066" cy="369332"/>
          </a:xfrm>
          <a:prstGeom prst="rect">
            <a:avLst/>
          </a:prstGeom>
        </p:spPr>
        <p:txBody>
          <a:bodyPr wrap="square">
            <a:spAutoFit/>
          </a:bodyPr>
          <a:lstStyle/>
          <a:p>
            <a:pPr lvl="0"/>
            <a:r>
              <a:rPr lang="en-US" sz="900" dirty="0"/>
              <a:t>Use the SSC platform to export the targeted list</a:t>
            </a:r>
          </a:p>
        </p:txBody>
      </p:sp>
      <p:cxnSp>
        <p:nvCxnSpPr>
          <p:cNvPr id="18" name="Straight Arrow Connector 17"/>
          <p:cNvCxnSpPr/>
          <p:nvPr/>
        </p:nvCxnSpPr>
        <p:spPr>
          <a:xfrm>
            <a:off x="414724" y="2161024"/>
            <a:ext cx="0" cy="2283045"/>
          </a:xfrm>
          <a:prstGeom prst="straightConnector1">
            <a:avLst/>
          </a:prstGeom>
          <a:noFill/>
          <a:ln w="38100" cap="flat" cmpd="sng" algn="ctr">
            <a:solidFill>
              <a:schemeClr val="accent6"/>
            </a:solidFill>
            <a:prstDash val="solid"/>
            <a:miter lim="800000"/>
            <a:headEnd type="none" w="med" len="med"/>
            <a:tailEnd type="triangle" w="med" len="med"/>
          </a:ln>
          <a:effectLst/>
        </p:spPr>
      </p:cxnSp>
      <p:sp>
        <p:nvSpPr>
          <p:cNvPr id="19" name="Oval 18"/>
          <p:cNvSpPr/>
          <p:nvPr/>
        </p:nvSpPr>
        <p:spPr>
          <a:xfrm>
            <a:off x="333803" y="2619416"/>
            <a:ext cx="161842" cy="161842"/>
          </a:xfrm>
          <a:prstGeom prst="ellipse">
            <a:avLst/>
          </a:prstGeom>
          <a:solidFill>
            <a:schemeClr val="bg1"/>
          </a:solidFill>
          <a:ln w="28575" cap="flat" cmpd="sng" algn="ctr">
            <a:solidFill>
              <a:schemeClr val="accent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0" name="Oval 19"/>
          <p:cNvSpPr/>
          <p:nvPr/>
        </p:nvSpPr>
        <p:spPr>
          <a:xfrm>
            <a:off x="333803" y="3593984"/>
            <a:ext cx="161842" cy="161842"/>
          </a:xfrm>
          <a:prstGeom prst="ellipse">
            <a:avLst/>
          </a:prstGeom>
          <a:solidFill>
            <a:schemeClr val="bg1"/>
          </a:solidFill>
          <a:ln w="28575" cap="flat" cmpd="sng" algn="ctr">
            <a:solidFill>
              <a:schemeClr val="accent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1" name="Oval 20"/>
          <p:cNvSpPr/>
          <p:nvPr/>
        </p:nvSpPr>
        <p:spPr>
          <a:xfrm>
            <a:off x="333803" y="2132132"/>
            <a:ext cx="161842" cy="161842"/>
          </a:xfrm>
          <a:prstGeom prst="ellipse">
            <a:avLst/>
          </a:prstGeom>
          <a:solidFill>
            <a:schemeClr val="bg1"/>
          </a:solidFill>
          <a:ln w="28575" cap="flat" cmpd="sng" algn="ctr">
            <a:solidFill>
              <a:schemeClr val="accent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4" name="TextBox 23"/>
          <p:cNvSpPr txBox="1"/>
          <p:nvPr/>
        </p:nvSpPr>
        <p:spPr bwMode="gray">
          <a:xfrm>
            <a:off x="1794999" y="974934"/>
            <a:ext cx="3806186" cy="461665"/>
          </a:xfrm>
          <a:prstGeom prst="rect">
            <a:avLst/>
          </a:prstGeom>
          <a:noFill/>
        </p:spPr>
        <p:txBody>
          <a:bodyPr wrap="square" lIns="0" tIns="0" rIns="0" bIns="0" rtlCol="0">
            <a:spAutoFit/>
          </a:bodyPr>
          <a:lstStyle/>
          <a:p>
            <a:pPr>
              <a:spcBef>
                <a:spcPts val="500"/>
              </a:spcBef>
            </a:pPr>
            <a:r>
              <a:rPr lang="en-US" sz="1000" b="1" dirty="0">
                <a:solidFill>
                  <a:schemeClr val="accent6"/>
                </a:solidFill>
              </a:rPr>
              <a:t>Nudge emails </a:t>
            </a:r>
            <a:r>
              <a:rPr lang="en-US" sz="1000" dirty="0"/>
              <a:t>provide faculty members with an explicit ask or reminder related to proactive advising, along with the resources they need to complete it.</a:t>
            </a:r>
          </a:p>
        </p:txBody>
      </p:sp>
      <p:sp>
        <p:nvSpPr>
          <p:cNvPr id="28" name="Rectangle 27"/>
          <p:cNvSpPr/>
          <p:nvPr/>
        </p:nvSpPr>
        <p:spPr>
          <a:xfrm>
            <a:off x="557584" y="3969995"/>
            <a:ext cx="2528691" cy="230832"/>
          </a:xfrm>
          <a:prstGeom prst="rect">
            <a:avLst/>
          </a:prstGeom>
        </p:spPr>
        <p:txBody>
          <a:bodyPr wrap="square">
            <a:spAutoFit/>
          </a:bodyPr>
          <a:lstStyle/>
          <a:p>
            <a:pPr lvl="0"/>
            <a:r>
              <a:rPr lang="en-US" sz="900" dirty="0"/>
              <a:t>Follow up to discuss outcomes</a:t>
            </a:r>
          </a:p>
        </p:txBody>
      </p:sp>
      <p:sp>
        <p:nvSpPr>
          <p:cNvPr id="29" name="Rectangle 28"/>
          <p:cNvSpPr/>
          <p:nvPr/>
        </p:nvSpPr>
        <p:spPr>
          <a:xfrm>
            <a:off x="557584" y="3509289"/>
            <a:ext cx="2585665" cy="369332"/>
          </a:xfrm>
          <a:prstGeom prst="rect">
            <a:avLst/>
          </a:prstGeom>
        </p:spPr>
        <p:txBody>
          <a:bodyPr wrap="square">
            <a:spAutoFit/>
          </a:bodyPr>
          <a:lstStyle/>
          <a:p>
            <a:pPr lvl="0"/>
            <a:r>
              <a:rPr lang="en-US" sz="900" dirty="0">
                <a:solidFill>
                  <a:srgbClr val="525B63"/>
                </a:solidFill>
              </a:rPr>
              <a:t>Contact faculty asking them to send outreach, providing the template and list</a:t>
            </a:r>
          </a:p>
        </p:txBody>
      </p:sp>
      <p:sp>
        <p:nvSpPr>
          <p:cNvPr id="30" name="Oval 29"/>
          <p:cNvSpPr/>
          <p:nvPr/>
        </p:nvSpPr>
        <p:spPr>
          <a:xfrm>
            <a:off x="333803" y="3994965"/>
            <a:ext cx="161842" cy="161842"/>
          </a:xfrm>
          <a:prstGeom prst="ellipse">
            <a:avLst/>
          </a:prstGeom>
          <a:solidFill>
            <a:schemeClr val="bg1"/>
          </a:solidFill>
          <a:ln w="28575" cap="flat" cmpd="sng" algn="ctr">
            <a:solidFill>
              <a:schemeClr val="accent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1" name="Oval 30"/>
          <p:cNvSpPr/>
          <p:nvPr/>
        </p:nvSpPr>
        <p:spPr>
          <a:xfrm>
            <a:off x="333803" y="3106700"/>
            <a:ext cx="161842" cy="161842"/>
          </a:xfrm>
          <a:prstGeom prst="ellipse">
            <a:avLst/>
          </a:prstGeom>
          <a:solidFill>
            <a:schemeClr val="bg1"/>
          </a:solidFill>
          <a:ln w="28575" cap="flat" cmpd="sng" algn="ctr">
            <a:solidFill>
              <a:schemeClr val="accent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3" name="Rectangle 32"/>
          <p:cNvSpPr/>
          <p:nvPr/>
        </p:nvSpPr>
        <p:spPr>
          <a:xfrm>
            <a:off x="3502035" y="1714383"/>
            <a:ext cx="2544753" cy="2739211"/>
          </a:xfrm>
          <a:prstGeom prst="rect">
            <a:avLst/>
          </a:prstGeom>
          <a:solidFill>
            <a:schemeClr val="bg1"/>
          </a:solidFill>
          <a:ln>
            <a:solidFill>
              <a:schemeClr val="accent3"/>
            </a:solidFill>
          </a:ln>
        </p:spPr>
        <p:txBody>
          <a:bodyPr wrap="square">
            <a:spAutoFit/>
          </a:bodyPr>
          <a:lstStyle/>
          <a:p>
            <a:r>
              <a:rPr lang="en-US" sz="800" dirty="0"/>
              <a:t>Hi </a:t>
            </a:r>
            <a:r>
              <a:rPr lang="en-US" sz="800" b="1" dirty="0"/>
              <a:t>[Faculty Name]</a:t>
            </a:r>
            <a:r>
              <a:rPr lang="en-US" sz="800" dirty="0"/>
              <a:t>, </a:t>
            </a:r>
          </a:p>
          <a:p>
            <a:endParaRPr lang="en-US" sz="500" dirty="0"/>
          </a:p>
          <a:p>
            <a:r>
              <a:rPr lang="en-US" sz="800" dirty="0"/>
              <a:t>As a retention initiative this semester, I’m asking for your help: please email your advisees listed below who have not registered for spring classes. </a:t>
            </a:r>
          </a:p>
          <a:p>
            <a:endParaRPr lang="en-US" sz="500" dirty="0"/>
          </a:p>
          <a:p>
            <a:r>
              <a:rPr lang="en-US" sz="800" dirty="0"/>
              <a:t>This list was generated with the new SSC Platform by looking to see which students are currently enrolled this fall semester and have not registered for any spring classes (and who had less than 106 earned credits).</a:t>
            </a:r>
          </a:p>
          <a:p>
            <a:endParaRPr lang="en-US" sz="800" dirty="0"/>
          </a:p>
          <a:p>
            <a:endParaRPr lang="en-US" sz="800" dirty="0"/>
          </a:p>
          <a:p>
            <a:endParaRPr lang="en-US" sz="800" dirty="0"/>
          </a:p>
          <a:p>
            <a:endParaRPr lang="en-US" sz="800" dirty="0"/>
          </a:p>
          <a:p>
            <a:endParaRPr lang="en-US" sz="700" dirty="0"/>
          </a:p>
          <a:p>
            <a:endParaRPr lang="en-US" sz="400" dirty="0"/>
          </a:p>
          <a:p>
            <a:r>
              <a:rPr lang="en-US" sz="800" dirty="0"/>
              <a:t>For your convenience, below is a sample email that you could edit and send. </a:t>
            </a:r>
          </a:p>
          <a:p>
            <a:endParaRPr lang="en-US" sz="500" dirty="0"/>
          </a:p>
          <a:p>
            <a:r>
              <a:rPr lang="en-US" sz="800" dirty="0"/>
              <a:t>Thank you for your help in advance for this important retention effort!</a:t>
            </a:r>
          </a:p>
        </p:txBody>
      </p:sp>
      <p:sp>
        <p:nvSpPr>
          <p:cNvPr id="37" name="Rectangle 36"/>
          <p:cNvSpPr/>
          <p:nvPr/>
        </p:nvSpPr>
        <p:spPr>
          <a:xfrm>
            <a:off x="234733" y="1627163"/>
            <a:ext cx="3079302" cy="400110"/>
          </a:xfrm>
          <a:prstGeom prst="rect">
            <a:avLst/>
          </a:prstGeom>
        </p:spPr>
        <p:txBody>
          <a:bodyPr wrap="square">
            <a:spAutoFit/>
          </a:bodyPr>
          <a:lstStyle/>
          <a:p>
            <a:r>
              <a:rPr lang="en-US" sz="1000" b="1" dirty="0"/>
              <a:t>Leadership Prompt Faculty at Key Moments in the Semester</a:t>
            </a:r>
          </a:p>
        </p:txBody>
      </p:sp>
      <p:graphicFrame>
        <p:nvGraphicFramePr>
          <p:cNvPr id="34" name="Table 33"/>
          <p:cNvGraphicFramePr>
            <a:graphicFrameLocks noGrp="1"/>
          </p:cNvGraphicFramePr>
          <p:nvPr/>
        </p:nvGraphicFramePr>
        <p:xfrm>
          <a:off x="3580628" y="3206271"/>
          <a:ext cx="2403158" cy="514982"/>
        </p:xfrm>
        <a:graphic>
          <a:graphicData uri="http://schemas.openxmlformats.org/drawingml/2006/table">
            <a:tbl>
              <a:tblPr firstRow="1" bandRow="1">
                <a:tableStyleId>{7DF18680-E054-41AD-8BC1-D1AEF772440D}</a:tableStyleId>
              </a:tblPr>
              <a:tblGrid>
                <a:gridCol w="853755">
                  <a:extLst>
                    <a:ext uri="{9D8B030D-6E8A-4147-A177-3AD203B41FA5}">
                      <a16:colId xmlns:a16="http://schemas.microsoft.com/office/drawing/2014/main" val="20000"/>
                    </a:ext>
                  </a:extLst>
                </a:gridCol>
                <a:gridCol w="716890">
                  <a:extLst>
                    <a:ext uri="{9D8B030D-6E8A-4147-A177-3AD203B41FA5}">
                      <a16:colId xmlns:a16="http://schemas.microsoft.com/office/drawing/2014/main" val="20001"/>
                    </a:ext>
                  </a:extLst>
                </a:gridCol>
                <a:gridCol w="832513">
                  <a:extLst>
                    <a:ext uri="{9D8B030D-6E8A-4147-A177-3AD203B41FA5}">
                      <a16:colId xmlns:a16="http://schemas.microsoft.com/office/drawing/2014/main" val="20002"/>
                    </a:ext>
                  </a:extLst>
                </a:gridCol>
              </a:tblGrid>
              <a:tr h="149222">
                <a:tc>
                  <a:txBody>
                    <a:bodyPr/>
                    <a:lstStyle/>
                    <a:p>
                      <a:pPr marL="0" marR="0" algn="ctr">
                        <a:spcBef>
                          <a:spcPts val="0"/>
                        </a:spcBef>
                        <a:spcAft>
                          <a:spcPts val="0"/>
                        </a:spcAft>
                      </a:pPr>
                      <a:r>
                        <a:rPr lang="en-US" sz="800" b="0" dirty="0"/>
                        <a:t>Name</a:t>
                      </a:r>
                      <a:endParaRPr lang="en-US" sz="800" b="0" dirty="0">
                        <a:latin typeface="+mn-lt"/>
                        <a:ea typeface="Verdana" panose="020B0604030504040204" pitchFamily="34" charset="0"/>
                        <a:cs typeface="Verdana" panose="020B0604030504040204" pitchFamily="34" charset="0"/>
                      </a:endParaRPr>
                    </a:p>
                  </a:txBody>
                  <a:tcPr marL="41184" marR="41184" marT="0" marB="0" anchor="ctr"/>
                </a:tc>
                <a:tc>
                  <a:txBody>
                    <a:bodyPr/>
                    <a:lstStyle/>
                    <a:p>
                      <a:pPr marL="0" marR="0" algn="ctr">
                        <a:spcBef>
                          <a:spcPts val="0"/>
                        </a:spcBef>
                        <a:spcAft>
                          <a:spcPts val="0"/>
                        </a:spcAft>
                      </a:pPr>
                      <a:r>
                        <a:rPr lang="en-US" sz="800" b="0" dirty="0"/>
                        <a:t>Student ID</a:t>
                      </a:r>
                      <a:endParaRPr lang="en-US" sz="800" b="0" dirty="0">
                        <a:latin typeface="+mn-lt"/>
                        <a:ea typeface="Verdana" panose="020B0604030504040204" pitchFamily="34" charset="0"/>
                        <a:cs typeface="Verdana" panose="020B0604030504040204" pitchFamily="34" charset="0"/>
                      </a:endParaRPr>
                    </a:p>
                  </a:txBody>
                  <a:tcPr marL="41184" marR="41184" marT="0" marB="0" anchor="ctr"/>
                </a:tc>
                <a:tc>
                  <a:txBody>
                    <a:bodyPr/>
                    <a:lstStyle/>
                    <a:p>
                      <a:pPr marL="0" marR="0" algn="ctr">
                        <a:spcBef>
                          <a:spcPts val="0"/>
                        </a:spcBef>
                        <a:spcAft>
                          <a:spcPts val="0"/>
                        </a:spcAft>
                      </a:pPr>
                      <a:r>
                        <a:rPr lang="en-US" sz="800" b="0" u="none" dirty="0"/>
                        <a:t>Email</a:t>
                      </a:r>
                      <a:endParaRPr lang="en-US" sz="800" b="0" dirty="0">
                        <a:latin typeface="+mn-lt"/>
                        <a:ea typeface="Verdana" panose="020B0604030504040204" pitchFamily="34" charset="0"/>
                        <a:cs typeface="Verdana" panose="020B0604030504040204" pitchFamily="34" charset="0"/>
                      </a:endParaRPr>
                    </a:p>
                  </a:txBody>
                  <a:tcPr marL="41184" marR="41184" marT="0" marB="0" anchor="ctr"/>
                </a:tc>
                <a:extLst>
                  <a:ext uri="{0D108BD9-81ED-4DB2-BD59-A6C34878D82A}">
                    <a16:rowId xmlns:a16="http://schemas.microsoft.com/office/drawing/2014/main" val="10000"/>
                  </a:ext>
                </a:extLst>
              </a:tr>
              <a:tr h="104757">
                <a:tc>
                  <a:txBody>
                    <a:bodyPr/>
                    <a:lstStyle/>
                    <a:p>
                      <a:pPr marL="171450" marR="0" indent="-171450" algn="ctr">
                        <a:spcBef>
                          <a:spcPts val="0"/>
                        </a:spcBef>
                        <a:spcAft>
                          <a:spcPts val="0"/>
                        </a:spcAft>
                      </a:pPr>
                      <a:r>
                        <a:rPr lang="en-US" sz="800" b="0" dirty="0">
                          <a:latin typeface="+mn-lt"/>
                          <a:ea typeface="Verdana" panose="020B0604030504040204" pitchFamily="34" charset="0"/>
                          <a:cs typeface="Verdana" panose="020B0604030504040204" pitchFamily="34" charset="0"/>
                        </a:rPr>
                        <a:t>David Johnson</a:t>
                      </a:r>
                    </a:p>
                  </a:txBody>
                  <a:tcPr marL="41184" marR="41184" marT="0" marB="0" anchor="ctr"/>
                </a:tc>
                <a:tc>
                  <a:txBody>
                    <a:bodyPr/>
                    <a:lstStyle/>
                    <a:p>
                      <a:pPr marL="0" marR="0" algn="ctr">
                        <a:spcBef>
                          <a:spcPts val="0"/>
                        </a:spcBef>
                        <a:spcAft>
                          <a:spcPts val="0"/>
                        </a:spcAft>
                      </a:pPr>
                      <a:r>
                        <a:rPr lang="en-US" sz="800" b="0" dirty="0"/>
                        <a:t> 345354323</a:t>
                      </a:r>
                      <a:endParaRPr lang="en-US" sz="800" b="0" dirty="0">
                        <a:latin typeface="+mn-lt"/>
                        <a:ea typeface="Verdana" panose="020B0604030504040204" pitchFamily="34" charset="0"/>
                        <a:cs typeface="Verdana" panose="020B0604030504040204" pitchFamily="34" charset="0"/>
                      </a:endParaRPr>
                    </a:p>
                  </a:txBody>
                  <a:tcPr marL="41184" marR="41184" marT="0" marB="0" anchor="ctr"/>
                </a:tc>
                <a:tc>
                  <a:txBody>
                    <a:bodyPr/>
                    <a:lstStyle/>
                    <a:p>
                      <a:pPr marL="0" marR="0" algn="ctr">
                        <a:spcBef>
                          <a:spcPts val="0"/>
                        </a:spcBef>
                        <a:spcAft>
                          <a:spcPts val="0"/>
                        </a:spcAft>
                      </a:pPr>
                      <a:r>
                        <a:rPr lang="en-US" sz="800" b="0" dirty="0" err="1">
                          <a:latin typeface="+mn-lt"/>
                          <a:ea typeface="Verdana" panose="020B0604030504040204" pitchFamily="34" charset="0"/>
                          <a:cs typeface="Verdana" panose="020B0604030504040204" pitchFamily="34" charset="0"/>
                        </a:rPr>
                        <a:t>dj@whitehurst</a:t>
                      </a:r>
                      <a:endParaRPr lang="en-US" sz="800" b="0" dirty="0">
                        <a:latin typeface="+mn-lt"/>
                        <a:ea typeface="Verdana" panose="020B0604030504040204" pitchFamily="34" charset="0"/>
                        <a:cs typeface="Verdana" panose="020B0604030504040204" pitchFamily="34" charset="0"/>
                      </a:endParaRPr>
                    </a:p>
                  </a:txBody>
                  <a:tcPr marL="41184" marR="41184" marT="0" marB="0" anchor="ctr"/>
                </a:tc>
                <a:extLst>
                  <a:ext uri="{0D108BD9-81ED-4DB2-BD59-A6C34878D82A}">
                    <a16:rowId xmlns:a16="http://schemas.microsoft.com/office/drawing/2014/main" val="10001"/>
                  </a:ext>
                </a:extLst>
              </a:tr>
              <a:tr h="104757">
                <a:tc>
                  <a:txBody>
                    <a:bodyPr/>
                    <a:lstStyle/>
                    <a:p>
                      <a:pPr marL="171450" marR="0" indent="-171450" algn="ctr">
                        <a:spcBef>
                          <a:spcPts val="0"/>
                        </a:spcBef>
                        <a:spcAft>
                          <a:spcPts val="0"/>
                        </a:spcAft>
                      </a:pPr>
                      <a:r>
                        <a:rPr lang="en-US" sz="800" b="0" dirty="0">
                          <a:latin typeface="+mn-lt"/>
                          <a:ea typeface="Verdana" panose="020B0604030504040204" pitchFamily="34" charset="0"/>
                          <a:cs typeface="Verdana" panose="020B0604030504040204" pitchFamily="34" charset="0"/>
                        </a:rPr>
                        <a:t>Jamie Studwell</a:t>
                      </a:r>
                    </a:p>
                  </a:txBody>
                  <a:tcPr marL="41184" marR="41184" marT="0" marB="0" anchor="ctr"/>
                </a:tc>
                <a:tc>
                  <a:txBody>
                    <a:bodyPr/>
                    <a:lstStyle/>
                    <a:p>
                      <a:pPr marL="0" marR="0" algn="ctr">
                        <a:spcBef>
                          <a:spcPts val="0"/>
                        </a:spcBef>
                        <a:spcAft>
                          <a:spcPts val="0"/>
                        </a:spcAft>
                      </a:pPr>
                      <a:r>
                        <a:rPr lang="en-US" sz="800" b="0" dirty="0">
                          <a:latin typeface="+mn-lt"/>
                          <a:ea typeface="Verdana" panose="020B0604030504040204" pitchFamily="34" charset="0"/>
                          <a:cs typeface="Verdana" panose="020B0604030504040204" pitchFamily="34" charset="0"/>
                        </a:rPr>
                        <a:t>097568904</a:t>
                      </a:r>
                    </a:p>
                  </a:txBody>
                  <a:tcPr marL="41184" marR="41184" marT="0" marB="0" anchor="ctr"/>
                </a:tc>
                <a:tc>
                  <a:txBody>
                    <a:bodyPr/>
                    <a:lstStyle/>
                    <a:p>
                      <a:pPr marL="0" marR="0" algn="ctr">
                        <a:spcBef>
                          <a:spcPts val="0"/>
                        </a:spcBef>
                        <a:spcAft>
                          <a:spcPts val="0"/>
                        </a:spcAft>
                      </a:pPr>
                      <a:r>
                        <a:rPr lang="en-US" sz="800" b="0" dirty="0" err="1">
                          <a:latin typeface="+mn-lt"/>
                          <a:ea typeface="Verdana" panose="020B0604030504040204" pitchFamily="34" charset="0"/>
                          <a:cs typeface="Verdana" panose="020B0604030504040204" pitchFamily="34" charset="0"/>
                        </a:rPr>
                        <a:t>js@whitehurst</a:t>
                      </a:r>
                      <a:endParaRPr lang="en-US" sz="800" b="0" dirty="0">
                        <a:latin typeface="+mn-lt"/>
                        <a:ea typeface="Verdana" panose="020B0604030504040204" pitchFamily="34" charset="0"/>
                        <a:cs typeface="Verdana" panose="020B0604030504040204" pitchFamily="34" charset="0"/>
                      </a:endParaRPr>
                    </a:p>
                  </a:txBody>
                  <a:tcPr marL="41184" marR="41184" marT="0" marB="0" anchor="ctr"/>
                </a:tc>
                <a:extLst>
                  <a:ext uri="{0D108BD9-81ED-4DB2-BD59-A6C34878D82A}">
                    <a16:rowId xmlns:a16="http://schemas.microsoft.com/office/drawing/2014/main" val="10002"/>
                  </a:ext>
                </a:extLst>
              </a:tr>
              <a:tr h="104757">
                <a:tc>
                  <a:txBody>
                    <a:bodyPr/>
                    <a:lstStyle/>
                    <a:p>
                      <a:pPr marL="171450" marR="0" indent="-171450" algn="ctr">
                        <a:spcBef>
                          <a:spcPts val="0"/>
                        </a:spcBef>
                        <a:spcAft>
                          <a:spcPts val="0"/>
                        </a:spcAft>
                      </a:pPr>
                      <a:r>
                        <a:rPr lang="en-US" sz="800" b="0" dirty="0">
                          <a:latin typeface="+mn-lt"/>
                          <a:ea typeface="Verdana" panose="020B0604030504040204" pitchFamily="34" charset="0"/>
                          <a:cs typeface="Verdana" panose="020B0604030504040204" pitchFamily="34" charset="0"/>
                        </a:rPr>
                        <a:t>Ryan Grail</a:t>
                      </a:r>
                    </a:p>
                  </a:txBody>
                  <a:tcPr marL="41184" marR="41184" marT="0" marB="0" anchor="ctr"/>
                </a:tc>
                <a:tc>
                  <a:txBody>
                    <a:bodyPr/>
                    <a:lstStyle/>
                    <a:p>
                      <a:pPr marL="0" marR="0" algn="ctr">
                        <a:spcBef>
                          <a:spcPts val="0"/>
                        </a:spcBef>
                        <a:spcAft>
                          <a:spcPts val="0"/>
                        </a:spcAft>
                      </a:pPr>
                      <a:r>
                        <a:rPr lang="en-US" sz="800" b="0" dirty="0">
                          <a:latin typeface="+mn-lt"/>
                          <a:ea typeface="Verdana" panose="020B0604030504040204" pitchFamily="34" charset="0"/>
                          <a:cs typeface="Verdana" panose="020B0604030504040204" pitchFamily="34" charset="0"/>
                        </a:rPr>
                        <a:t>853409852</a:t>
                      </a:r>
                    </a:p>
                  </a:txBody>
                  <a:tcPr marL="41184" marR="41184" marT="0" marB="0" anchor="ctr"/>
                </a:tc>
                <a:tc>
                  <a:txBody>
                    <a:bodyPr/>
                    <a:lstStyle/>
                    <a:p>
                      <a:pPr marL="0" marR="0" algn="ctr">
                        <a:spcBef>
                          <a:spcPts val="0"/>
                        </a:spcBef>
                        <a:spcAft>
                          <a:spcPts val="0"/>
                        </a:spcAft>
                      </a:pPr>
                      <a:r>
                        <a:rPr lang="en-US" sz="800" b="0" dirty="0" err="1">
                          <a:latin typeface="+mn-lt"/>
                          <a:ea typeface="Verdana" panose="020B0604030504040204" pitchFamily="34" charset="0"/>
                          <a:cs typeface="Verdana" panose="020B0604030504040204" pitchFamily="34" charset="0"/>
                        </a:rPr>
                        <a:t>rg@whitehurst</a:t>
                      </a:r>
                      <a:endParaRPr lang="en-US" sz="800" b="0" dirty="0">
                        <a:latin typeface="+mn-lt"/>
                        <a:ea typeface="Verdana" panose="020B0604030504040204" pitchFamily="34" charset="0"/>
                        <a:cs typeface="Verdana" panose="020B0604030504040204" pitchFamily="34" charset="0"/>
                      </a:endParaRPr>
                    </a:p>
                  </a:txBody>
                  <a:tcPr marL="41184" marR="41184" marT="0" marB="0" anchor="ctr"/>
                </a:tc>
                <a:extLst>
                  <a:ext uri="{0D108BD9-81ED-4DB2-BD59-A6C34878D82A}">
                    <a16:rowId xmlns:a16="http://schemas.microsoft.com/office/drawing/2014/main" val="10003"/>
                  </a:ext>
                </a:extLst>
              </a:tr>
            </a:tbl>
          </a:graphicData>
        </a:graphic>
      </p:graphicFrame>
      <p:grpSp>
        <p:nvGrpSpPr>
          <p:cNvPr id="36" name="Group 35"/>
          <p:cNvGrpSpPr/>
          <p:nvPr/>
        </p:nvGrpSpPr>
        <p:grpSpPr>
          <a:xfrm>
            <a:off x="4861596" y="77707"/>
            <a:ext cx="1014921" cy="468859"/>
            <a:chOff x="1774210" y="1423089"/>
            <a:chExt cx="2765215" cy="1458165"/>
          </a:xfrm>
        </p:grpSpPr>
        <p:sp>
          <p:nvSpPr>
            <p:cNvPr id="38" name="Freeform 37"/>
            <p:cNvSpPr/>
            <p:nvPr/>
          </p:nvSpPr>
          <p:spPr bwMode="gray">
            <a:xfrm flipV="1">
              <a:off x="1774210" y="1423089"/>
              <a:ext cx="719415" cy="1223831"/>
            </a:xfrm>
            <a:custGeom>
              <a:avLst/>
              <a:gdLst>
                <a:gd name="connsiteX0" fmla="*/ 0 w 1990165"/>
                <a:gd name="connsiteY0" fmla="*/ 995083 h 1990165"/>
                <a:gd name="connsiteX1" fmla="*/ 291454 w 1990165"/>
                <a:gd name="connsiteY1" fmla="*/ 291453 h 1990165"/>
                <a:gd name="connsiteX2" fmla="*/ 995085 w 1990165"/>
                <a:gd name="connsiteY2" fmla="*/ 1 h 1990165"/>
                <a:gd name="connsiteX3" fmla="*/ 1698715 w 1990165"/>
                <a:gd name="connsiteY3" fmla="*/ 291455 h 1990165"/>
                <a:gd name="connsiteX4" fmla="*/ 1990167 w 1990165"/>
                <a:gd name="connsiteY4" fmla="*/ 995086 h 1990165"/>
                <a:gd name="connsiteX5" fmla="*/ 1698714 w 1990165"/>
                <a:gd name="connsiteY5" fmla="*/ 1698716 h 1990165"/>
                <a:gd name="connsiteX6" fmla="*/ 995084 w 1990165"/>
                <a:gd name="connsiteY6" fmla="*/ 1990169 h 1990165"/>
                <a:gd name="connsiteX7" fmla="*/ 291454 w 1990165"/>
                <a:gd name="connsiteY7" fmla="*/ 1698715 h 1990165"/>
                <a:gd name="connsiteX8" fmla="*/ 2 w 1990165"/>
                <a:gd name="connsiteY8" fmla="*/ 995085 h 1990165"/>
                <a:gd name="connsiteX9" fmla="*/ 0 w 1990165"/>
                <a:gd name="connsiteY9" fmla="*/ 995083 h 1990165"/>
                <a:gd name="connsiteX0" fmla="*/ 1990167 w 2081607"/>
                <a:gd name="connsiteY0" fmla="*/ 995086 h 1990169"/>
                <a:gd name="connsiteX1" fmla="*/ 1698714 w 2081607"/>
                <a:gd name="connsiteY1" fmla="*/ 1698716 h 1990169"/>
                <a:gd name="connsiteX2" fmla="*/ 995084 w 2081607"/>
                <a:gd name="connsiteY2" fmla="*/ 1990169 h 1990169"/>
                <a:gd name="connsiteX3" fmla="*/ 291454 w 2081607"/>
                <a:gd name="connsiteY3" fmla="*/ 1698715 h 1990169"/>
                <a:gd name="connsiteX4" fmla="*/ 2 w 2081607"/>
                <a:gd name="connsiteY4" fmla="*/ 995085 h 1990169"/>
                <a:gd name="connsiteX5" fmla="*/ 0 w 2081607"/>
                <a:gd name="connsiteY5" fmla="*/ 995083 h 1990169"/>
                <a:gd name="connsiteX6" fmla="*/ 291454 w 2081607"/>
                <a:gd name="connsiteY6" fmla="*/ 291453 h 1990169"/>
                <a:gd name="connsiteX7" fmla="*/ 995085 w 2081607"/>
                <a:gd name="connsiteY7" fmla="*/ 1 h 1990169"/>
                <a:gd name="connsiteX8" fmla="*/ 1698715 w 2081607"/>
                <a:gd name="connsiteY8" fmla="*/ 291455 h 1990169"/>
                <a:gd name="connsiteX9" fmla="*/ 2081607 w 2081607"/>
                <a:gd name="connsiteY9" fmla="*/ 1086526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8" fmla="*/ 1698715 w 1990167"/>
                <a:gd name="connsiteY8" fmla="*/ 291455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0" fmla="*/ 1990167 w 1990167"/>
                <a:gd name="connsiteY0" fmla="*/ 703633 h 1698716"/>
                <a:gd name="connsiteX1" fmla="*/ 1698714 w 1990167"/>
                <a:gd name="connsiteY1" fmla="*/ 1407263 h 1698716"/>
                <a:gd name="connsiteX2" fmla="*/ 995084 w 1990167"/>
                <a:gd name="connsiteY2" fmla="*/ 1698716 h 1698716"/>
                <a:gd name="connsiteX3" fmla="*/ 291454 w 1990167"/>
                <a:gd name="connsiteY3" fmla="*/ 1407262 h 1698716"/>
                <a:gd name="connsiteX4" fmla="*/ 2 w 1990167"/>
                <a:gd name="connsiteY4" fmla="*/ 703632 h 1698716"/>
                <a:gd name="connsiteX5" fmla="*/ 0 w 1990167"/>
                <a:gd name="connsiteY5" fmla="*/ 703630 h 1698716"/>
                <a:gd name="connsiteX6" fmla="*/ 291454 w 1990167"/>
                <a:gd name="connsiteY6" fmla="*/ 0 h 169871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1112357"/>
                <a:gd name="connsiteX1" fmla="*/ 995084 w 1990167"/>
                <a:gd name="connsiteY1" fmla="*/ 995086 h 1112357"/>
                <a:gd name="connsiteX2" fmla="*/ 291454 w 1990167"/>
                <a:gd name="connsiteY2" fmla="*/ 703632 h 1112357"/>
                <a:gd name="connsiteX3" fmla="*/ 2 w 1990167"/>
                <a:gd name="connsiteY3" fmla="*/ 2 h 1112357"/>
                <a:gd name="connsiteX4" fmla="*/ 0 w 1990167"/>
                <a:gd name="connsiteY4" fmla="*/ 0 h 1112357"/>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7686 h 1002769"/>
                <a:gd name="connsiteX1" fmla="*/ 995084 w 1990167"/>
                <a:gd name="connsiteY1" fmla="*/ 1002769 h 1002769"/>
                <a:gd name="connsiteX2" fmla="*/ 2 w 1990167"/>
                <a:gd name="connsiteY2" fmla="*/ 7685 h 1002769"/>
                <a:gd name="connsiteX3" fmla="*/ 0 w 1990167"/>
                <a:gd name="connsiteY3" fmla="*/ 7683 h 1002769"/>
                <a:gd name="connsiteX0" fmla="*/ 1990167 w 1990167"/>
                <a:gd name="connsiteY0" fmla="*/ 2 h 995085"/>
                <a:gd name="connsiteX1" fmla="*/ 995084 w 1990167"/>
                <a:gd name="connsiteY1" fmla="*/ 995085 h 995085"/>
                <a:gd name="connsiteX2" fmla="*/ 2 w 1990167"/>
                <a:gd name="connsiteY2" fmla="*/ 1 h 995085"/>
                <a:gd name="connsiteX3" fmla="*/ 0 w 1990167"/>
                <a:gd name="connsiteY3" fmla="*/ 161364 h 995085"/>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5528 h 1010611"/>
                <a:gd name="connsiteX1" fmla="*/ 995082 w 1990165"/>
                <a:gd name="connsiteY1" fmla="*/ 1010611 h 1010611"/>
                <a:gd name="connsiteX2" fmla="*/ 0 w 1990165"/>
                <a:gd name="connsiteY2" fmla="*/ 15527 h 1010611"/>
                <a:gd name="connsiteX0" fmla="*/ 1990165 w 1990165"/>
                <a:gd name="connsiteY0" fmla="*/ 15528 h 1010611"/>
                <a:gd name="connsiteX1" fmla="*/ 995082 w 1990165"/>
                <a:gd name="connsiteY1" fmla="*/ 1010611 h 1010611"/>
                <a:gd name="connsiteX2" fmla="*/ 0 w 1990165"/>
                <a:gd name="connsiteY2" fmla="*/ 15527 h 1010611"/>
              </a:gdLst>
              <a:ahLst/>
              <a:cxnLst>
                <a:cxn ang="0">
                  <a:pos x="connsiteX0" y="connsiteY0"/>
                </a:cxn>
                <a:cxn ang="0">
                  <a:pos x="connsiteX1" y="connsiteY1"/>
                </a:cxn>
                <a:cxn ang="0">
                  <a:pos x="connsiteX2" y="connsiteY2"/>
                </a:cxn>
              </a:cxnLst>
              <a:rect l="l" t="t" r="r" b="b"/>
              <a:pathLst>
                <a:path w="1990165" h="1010611">
                  <a:moveTo>
                    <a:pt x="1990165" y="15528"/>
                  </a:moveTo>
                  <a:cubicBezTo>
                    <a:pt x="1229605" y="0"/>
                    <a:pt x="1511193" y="1010611"/>
                    <a:pt x="995082" y="1010611"/>
                  </a:cubicBezTo>
                  <a:cubicBezTo>
                    <a:pt x="463603" y="1010611"/>
                    <a:pt x="765202" y="20010"/>
                    <a:pt x="0" y="15527"/>
                  </a:cubicBezTo>
                </a:path>
              </a:pathLst>
            </a:custGeom>
            <a:noFill/>
            <a:ln w="47625" cap="flat" cmpd="sng" algn="ctr">
              <a:solidFill>
                <a:schemeClr val="accent2"/>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39" name="Freeform 38"/>
            <p:cNvSpPr/>
            <p:nvPr/>
          </p:nvSpPr>
          <p:spPr bwMode="gray">
            <a:xfrm>
              <a:off x="2467063" y="2584221"/>
              <a:ext cx="1554444" cy="144103"/>
            </a:xfrm>
            <a:custGeom>
              <a:avLst/>
              <a:gdLst>
                <a:gd name="connsiteX0" fmla="*/ 0 w 1990165"/>
                <a:gd name="connsiteY0" fmla="*/ 995083 h 1990165"/>
                <a:gd name="connsiteX1" fmla="*/ 291454 w 1990165"/>
                <a:gd name="connsiteY1" fmla="*/ 291453 h 1990165"/>
                <a:gd name="connsiteX2" fmla="*/ 995085 w 1990165"/>
                <a:gd name="connsiteY2" fmla="*/ 1 h 1990165"/>
                <a:gd name="connsiteX3" fmla="*/ 1698715 w 1990165"/>
                <a:gd name="connsiteY3" fmla="*/ 291455 h 1990165"/>
                <a:gd name="connsiteX4" fmla="*/ 1990167 w 1990165"/>
                <a:gd name="connsiteY4" fmla="*/ 995086 h 1990165"/>
                <a:gd name="connsiteX5" fmla="*/ 1698714 w 1990165"/>
                <a:gd name="connsiteY5" fmla="*/ 1698716 h 1990165"/>
                <a:gd name="connsiteX6" fmla="*/ 995084 w 1990165"/>
                <a:gd name="connsiteY6" fmla="*/ 1990169 h 1990165"/>
                <a:gd name="connsiteX7" fmla="*/ 291454 w 1990165"/>
                <a:gd name="connsiteY7" fmla="*/ 1698715 h 1990165"/>
                <a:gd name="connsiteX8" fmla="*/ 2 w 1990165"/>
                <a:gd name="connsiteY8" fmla="*/ 995085 h 1990165"/>
                <a:gd name="connsiteX9" fmla="*/ 0 w 1990165"/>
                <a:gd name="connsiteY9" fmla="*/ 995083 h 1990165"/>
                <a:gd name="connsiteX0" fmla="*/ 1990167 w 2081607"/>
                <a:gd name="connsiteY0" fmla="*/ 995086 h 1990169"/>
                <a:gd name="connsiteX1" fmla="*/ 1698714 w 2081607"/>
                <a:gd name="connsiteY1" fmla="*/ 1698716 h 1990169"/>
                <a:gd name="connsiteX2" fmla="*/ 995084 w 2081607"/>
                <a:gd name="connsiteY2" fmla="*/ 1990169 h 1990169"/>
                <a:gd name="connsiteX3" fmla="*/ 291454 w 2081607"/>
                <a:gd name="connsiteY3" fmla="*/ 1698715 h 1990169"/>
                <a:gd name="connsiteX4" fmla="*/ 2 w 2081607"/>
                <a:gd name="connsiteY4" fmla="*/ 995085 h 1990169"/>
                <a:gd name="connsiteX5" fmla="*/ 0 w 2081607"/>
                <a:gd name="connsiteY5" fmla="*/ 995083 h 1990169"/>
                <a:gd name="connsiteX6" fmla="*/ 291454 w 2081607"/>
                <a:gd name="connsiteY6" fmla="*/ 291453 h 1990169"/>
                <a:gd name="connsiteX7" fmla="*/ 995085 w 2081607"/>
                <a:gd name="connsiteY7" fmla="*/ 1 h 1990169"/>
                <a:gd name="connsiteX8" fmla="*/ 1698715 w 2081607"/>
                <a:gd name="connsiteY8" fmla="*/ 291455 h 1990169"/>
                <a:gd name="connsiteX9" fmla="*/ 2081607 w 2081607"/>
                <a:gd name="connsiteY9" fmla="*/ 1086526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8" fmla="*/ 1698715 w 1990167"/>
                <a:gd name="connsiteY8" fmla="*/ 291455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0" fmla="*/ 1990167 w 1990167"/>
                <a:gd name="connsiteY0" fmla="*/ 703633 h 1698716"/>
                <a:gd name="connsiteX1" fmla="*/ 1698714 w 1990167"/>
                <a:gd name="connsiteY1" fmla="*/ 1407263 h 1698716"/>
                <a:gd name="connsiteX2" fmla="*/ 995084 w 1990167"/>
                <a:gd name="connsiteY2" fmla="*/ 1698716 h 1698716"/>
                <a:gd name="connsiteX3" fmla="*/ 291454 w 1990167"/>
                <a:gd name="connsiteY3" fmla="*/ 1407262 h 1698716"/>
                <a:gd name="connsiteX4" fmla="*/ 2 w 1990167"/>
                <a:gd name="connsiteY4" fmla="*/ 703632 h 1698716"/>
                <a:gd name="connsiteX5" fmla="*/ 0 w 1990167"/>
                <a:gd name="connsiteY5" fmla="*/ 703630 h 1698716"/>
                <a:gd name="connsiteX6" fmla="*/ 291454 w 1990167"/>
                <a:gd name="connsiteY6" fmla="*/ 0 h 169871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1112357"/>
                <a:gd name="connsiteX1" fmla="*/ 995084 w 1990167"/>
                <a:gd name="connsiteY1" fmla="*/ 995086 h 1112357"/>
                <a:gd name="connsiteX2" fmla="*/ 291454 w 1990167"/>
                <a:gd name="connsiteY2" fmla="*/ 703632 h 1112357"/>
                <a:gd name="connsiteX3" fmla="*/ 2 w 1990167"/>
                <a:gd name="connsiteY3" fmla="*/ 2 h 1112357"/>
                <a:gd name="connsiteX4" fmla="*/ 0 w 1990167"/>
                <a:gd name="connsiteY4" fmla="*/ 0 h 1112357"/>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7686 h 1002769"/>
                <a:gd name="connsiteX1" fmla="*/ 995084 w 1990167"/>
                <a:gd name="connsiteY1" fmla="*/ 1002769 h 1002769"/>
                <a:gd name="connsiteX2" fmla="*/ 2 w 1990167"/>
                <a:gd name="connsiteY2" fmla="*/ 7685 h 1002769"/>
                <a:gd name="connsiteX3" fmla="*/ 0 w 1990167"/>
                <a:gd name="connsiteY3" fmla="*/ 7683 h 1002769"/>
                <a:gd name="connsiteX0" fmla="*/ 1990167 w 1990167"/>
                <a:gd name="connsiteY0" fmla="*/ 2 h 995085"/>
                <a:gd name="connsiteX1" fmla="*/ 995084 w 1990167"/>
                <a:gd name="connsiteY1" fmla="*/ 995085 h 995085"/>
                <a:gd name="connsiteX2" fmla="*/ 2 w 1990167"/>
                <a:gd name="connsiteY2" fmla="*/ 1 h 995085"/>
                <a:gd name="connsiteX3" fmla="*/ 0 w 1990167"/>
                <a:gd name="connsiteY3" fmla="*/ 161364 h 995085"/>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5528 h 1010611"/>
                <a:gd name="connsiteX1" fmla="*/ 995082 w 1990165"/>
                <a:gd name="connsiteY1" fmla="*/ 1010611 h 1010611"/>
                <a:gd name="connsiteX2" fmla="*/ 0 w 1990165"/>
                <a:gd name="connsiteY2" fmla="*/ 15527 h 1010611"/>
                <a:gd name="connsiteX0" fmla="*/ 1990165 w 1990165"/>
                <a:gd name="connsiteY0" fmla="*/ 15528 h 1010611"/>
                <a:gd name="connsiteX1" fmla="*/ 995082 w 1990165"/>
                <a:gd name="connsiteY1" fmla="*/ 1010611 h 1010611"/>
                <a:gd name="connsiteX2" fmla="*/ 0 w 1990165"/>
                <a:gd name="connsiteY2" fmla="*/ 15527 h 1010611"/>
                <a:gd name="connsiteX0" fmla="*/ 1990165 w 1990165"/>
                <a:gd name="connsiteY0" fmla="*/ 2 h 1002596"/>
                <a:gd name="connsiteX1" fmla="*/ 1496460 w 1990165"/>
                <a:gd name="connsiteY1" fmla="*/ 653186 h 1002596"/>
                <a:gd name="connsiteX2" fmla="*/ 995082 w 1990165"/>
                <a:gd name="connsiteY2" fmla="*/ 995085 h 1002596"/>
                <a:gd name="connsiteX3" fmla="*/ 0 w 1990165"/>
                <a:gd name="connsiteY3" fmla="*/ 1 h 1002596"/>
                <a:gd name="connsiteX0" fmla="*/ 1990165 w 1990165"/>
                <a:gd name="connsiteY0" fmla="*/ 2 h 1002596"/>
                <a:gd name="connsiteX1" fmla="*/ 1496460 w 1990165"/>
                <a:gd name="connsiteY1" fmla="*/ 653186 h 1002596"/>
                <a:gd name="connsiteX2" fmla="*/ 995082 w 1990165"/>
                <a:gd name="connsiteY2" fmla="*/ 995085 h 1002596"/>
                <a:gd name="connsiteX3" fmla="*/ 0 w 1990165"/>
                <a:gd name="connsiteY3" fmla="*/ 1 h 1002596"/>
                <a:gd name="connsiteX0" fmla="*/ 1990165 w 1990165"/>
                <a:gd name="connsiteY0" fmla="*/ 2 h 695609"/>
                <a:gd name="connsiteX1" fmla="*/ 1496460 w 1990165"/>
                <a:gd name="connsiteY1" fmla="*/ 653186 h 695609"/>
                <a:gd name="connsiteX2" fmla="*/ 995082 w 1990165"/>
                <a:gd name="connsiteY2" fmla="*/ 396775 h 695609"/>
                <a:gd name="connsiteX3" fmla="*/ 0 w 1990165"/>
                <a:gd name="connsiteY3" fmla="*/ 1 h 695609"/>
                <a:gd name="connsiteX0" fmla="*/ 1990165 w 1990165"/>
                <a:gd name="connsiteY0" fmla="*/ 104273 h 514822"/>
                <a:gd name="connsiteX1" fmla="*/ 1496460 w 1990165"/>
                <a:gd name="connsiteY1" fmla="*/ 287359 h 514822"/>
                <a:gd name="connsiteX2" fmla="*/ 995082 w 1990165"/>
                <a:gd name="connsiteY2" fmla="*/ 501046 h 514822"/>
                <a:gd name="connsiteX3" fmla="*/ 0 w 1990165"/>
                <a:gd name="connsiteY3" fmla="*/ 104272 h 514822"/>
                <a:gd name="connsiteX0" fmla="*/ 1990165 w 1990165"/>
                <a:gd name="connsiteY0" fmla="*/ 336830 h 747385"/>
                <a:gd name="connsiteX1" fmla="*/ 1496460 w 1990165"/>
                <a:gd name="connsiteY1" fmla="*/ 519916 h 747385"/>
                <a:gd name="connsiteX2" fmla="*/ 995082 w 1990165"/>
                <a:gd name="connsiteY2" fmla="*/ 733603 h 747385"/>
                <a:gd name="connsiteX3" fmla="*/ 484768 w 1990165"/>
                <a:gd name="connsiteY3" fmla="*/ 7082 h 747385"/>
                <a:gd name="connsiteX4" fmla="*/ 0 w 1990165"/>
                <a:gd name="connsiteY4" fmla="*/ 336829 h 747385"/>
                <a:gd name="connsiteX0" fmla="*/ 1990165 w 1990165"/>
                <a:gd name="connsiteY0" fmla="*/ 336830 h 905437"/>
                <a:gd name="connsiteX1" fmla="*/ 1496460 w 1990165"/>
                <a:gd name="connsiteY1" fmla="*/ 519916 h 905437"/>
                <a:gd name="connsiteX2" fmla="*/ 995082 w 1990165"/>
                <a:gd name="connsiteY2" fmla="*/ 733603 h 905437"/>
                <a:gd name="connsiteX3" fmla="*/ 484768 w 1990165"/>
                <a:gd name="connsiteY3" fmla="*/ 7082 h 905437"/>
                <a:gd name="connsiteX4" fmla="*/ 0 w 1990165"/>
                <a:gd name="connsiteY4" fmla="*/ 336829 h 905437"/>
                <a:gd name="connsiteX0" fmla="*/ 1990165 w 1990165"/>
                <a:gd name="connsiteY0" fmla="*/ 336830 h 1142098"/>
                <a:gd name="connsiteX1" fmla="*/ 1496460 w 1990165"/>
                <a:gd name="connsiteY1" fmla="*/ 519916 h 1142098"/>
                <a:gd name="connsiteX2" fmla="*/ 946569 w 1990165"/>
                <a:gd name="connsiteY2" fmla="*/ 1118232 h 1142098"/>
                <a:gd name="connsiteX3" fmla="*/ 484768 w 1990165"/>
                <a:gd name="connsiteY3" fmla="*/ 7082 h 1142098"/>
                <a:gd name="connsiteX4" fmla="*/ 0 w 1990165"/>
                <a:gd name="connsiteY4" fmla="*/ 336829 h 1142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165" h="1142098">
                  <a:moveTo>
                    <a:pt x="1990165" y="336830"/>
                  </a:moveTo>
                  <a:cubicBezTo>
                    <a:pt x="1899099" y="388713"/>
                    <a:pt x="1704461" y="-30558"/>
                    <a:pt x="1496460" y="519916"/>
                  </a:cubicBezTo>
                  <a:cubicBezTo>
                    <a:pt x="1088047" y="1198597"/>
                    <a:pt x="1187197" y="1170115"/>
                    <a:pt x="946569" y="1118232"/>
                  </a:cubicBezTo>
                  <a:cubicBezTo>
                    <a:pt x="769172" y="1111109"/>
                    <a:pt x="650615" y="73211"/>
                    <a:pt x="484768" y="7082"/>
                  </a:cubicBezTo>
                  <a:cubicBezTo>
                    <a:pt x="318921" y="-59047"/>
                    <a:pt x="72012" y="360221"/>
                    <a:pt x="0" y="336829"/>
                  </a:cubicBezTo>
                </a:path>
              </a:pathLst>
            </a:custGeom>
            <a:noFill/>
            <a:ln w="47625" cap="flat" cmpd="sng" algn="ctr">
              <a:solidFill>
                <a:schemeClr val="accent2"/>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40" name="Rectangle 39"/>
            <p:cNvSpPr/>
            <p:nvPr/>
          </p:nvSpPr>
          <p:spPr>
            <a:xfrm>
              <a:off x="2566218" y="2360402"/>
              <a:ext cx="1559283" cy="520852"/>
            </a:xfrm>
            <a:prstGeom prst="rect">
              <a:avLst/>
            </a:prstGeom>
            <a:noFill/>
            <a:ln w="12700" cap="flat" cmpd="sng" algn="ctr">
              <a:solidFill>
                <a:schemeClr val="tx2"/>
              </a:solidFill>
              <a:prstDash val="dash"/>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1" name="TextBox 40"/>
            <p:cNvSpPr txBox="1"/>
            <p:nvPr/>
          </p:nvSpPr>
          <p:spPr bwMode="gray">
            <a:xfrm>
              <a:off x="3039104" y="1787777"/>
              <a:ext cx="1500321" cy="478596"/>
            </a:xfrm>
            <a:prstGeom prst="rect">
              <a:avLst/>
            </a:prstGeom>
            <a:noFill/>
          </p:spPr>
          <p:txBody>
            <a:bodyPr wrap="square" lIns="0" tIns="0" rIns="0" bIns="0" rtlCol="0">
              <a:spAutoFit/>
            </a:bodyPr>
            <a:lstStyle/>
            <a:p>
              <a:pPr algn="ctr">
                <a:spcBef>
                  <a:spcPts val="500"/>
                </a:spcBef>
              </a:pPr>
              <a:r>
                <a:rPr lang="en-US" sz="1000" b="1" dirty="0">
                  <a:solidFill>
                    <a:schemeClr val="tx2"/>
                  </a:solidFill>
                </a:rPr>
                <a:t>Valleys</a:t>
              </a:r>
            </a:p>
          </p:txBody>
        </p:sp>
      </p:grpSp>
      <p:grpSp>
        <p:nvGrpSpPr>
          <p:cNvPr id="43" name="Group 42"/>
          <p:cNvGrpSpPr/>
          <p:nvPr/>
        </p:nvGrpSpPr>
        <p:grpSpPr>
          <a:xfrm>
            <a:off x="949949" y="903736"/>
            <a:ext cx="656777" cy="604060"/>
            <a:chOff x="892799" y="903736"/>
            <a:chExt cx="656777" cy="60406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799" y="903736"/>
              <a:ext cx="656777" cy="604060"/>
            </a:xfrm>
            <a:prstGeom prst="rect">
              <a:avLst/>
            </a:prstGeom>
          </p:spPr>
        </p:pic>
        <p:grpSp>
          <p:nvGrpSpPr>
            <p:cNvPr id="42" name="Group 41"/>
            <p:cNvGrpSpPr/>
            <p:nvPr/>
          </p:nvGrpSpPr>
          <p:grpSpPr>
            <a:xfrm>
              <a:off x="1100791" y="1047489"/>
              <a:ext cx="240791" cy="316555"/>
              <a:chOff x="-1710047" y="1108758"/>
              <a:chExt cx="914402" cy="1092838"/>
            </a:xfrm>
          </p:grpSpPr>
          <p:sp>
            <p:nvSpPr>
              <p:cNvPr id="23" name="Rectangle 22"/>
              <p:cNvSpPr/>
              <p:nvPr/>
            </p:nvSpPr>
            <p:spPr bwMode="gray">
              <a:xfrm>
                <a:off x="-1710047" y="1108758"/>
                <a:ext cx="914402" cy="1092838"/>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483" y="1345989"/>
                <a:ext cx="831275" cy="617914"/>
              </a:xfrm>
              <a:prstGeom prst="rect">
                <a:avLst/>
              </a:prstGeom>
            </p:spPr>
          </p:pic>
        </p:grpSp>
      </p:grpSp>
      <p:sp>
        <p:nvSpPr>
          <p:cNvPr id="48" name="Rectangle 47"/>
          <p:cNvSpPr/>
          <p:nvPr/>
        </p:nvSpPr>
        <p:spPr>
          <a:xfrm>
            <a:off x="4899158" y="14407"/>
            <a:ext cx="220649" cy="525607"/>
          </a:xfrm>
          <a:prstGeom prst="rect">
            <a:avLst/>
          </a:prstGeom>
          <a:noFill/>
          <a:ln w="12700" cap="flat" cmpd="sng" algn="ctr">
            <a:solidFill>
              <a:schemeClr val="accent6"/>
            </a:solidFill>
            <a:prstDash val="dash"/>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9" name="TextBox 48"/>
          <p:cNvSpPr txBox="1"/>
          <p:nvPr/>
        </p:nvSpPr>
        <p:spPr bwMode="gray">
          <a:xfrm>
            <a:off x="5098145" y="51020"/>
            <a:ext cx="550665" cy="153888"/>
          </a:xfrm>
          <a:prstGeom prst="rect">
            <a:avLst/>
          </a:prstGeom>
          <a:noFill/>
        </p:spPr>
        <p:txBody>
          <a:bodyPr wrap="square" lIns="0" tIns="0" rIns="0" bIns="0" rtlCol="0">
            <a:spAutoFit/>
          </a:bodyPr>
          <a:lstStyle/>
          <a:p>
            <a:pPr algn="ctr">
              <a:spcBef>
                <a:spcPts val="500"/>
              </a:spcBef>
            </a:pPr>
            <a:r>
              <a:rPr lang="en-US" sz="1000" b="1" dirty="0">
                <a:solidFill>
                  <a:schemeClr val="accent6"/>
                </a:solidFill>
              </a:rPr>
              <a:t>Peaks</a:t>
            </a:r>
          </a:p>
        </p:txBody>
      </p:sp>
    </p:spTree>
    <p:extLst>
      <p:ext uri="{BB962C8B-B14F-4D97-AF65-F5344CB8AC3E}">
        <p14:creationId xmlns:p14="http://schemas.microsoft.com/office/powerpoint/2010/main" val="3062715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gray">
          <a:xfrm>
            <a:off x="0" y="958197"/>
            <a:ext cx="6400800" cy="2070455"/>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3" name="Text Placeholder 2"/>
          <p:cNvSpPr>
            <a:spLocks noGrp="1"/>
          </p:cNvSpPr>
          <p:nvPr>
            <p:ph type="body" sz="quarter" idx="11"/>
          </p:nvPr>
        </p:nvSpPr>
        <p:spPr bwMode="gray">
          <a:xfrm>
            <a:off x="266700" y="640267"/>
            <a:ext cx="5867400" cy="184666"/>
          </a:xfrm>
        </p:spPr>
        <p:txBody>
          <a:bodyPr/>
          <a:lstStyle/>
          <a:p>
            <a:r>
              <a:rPr lang="en-US" dirty="0"/>
              <a:t>Program Owner Launches “Just-in-Time Tips” Email Series to Full Campus</a:t>
            </a:r>
          </a:p>
        </p:txBody>
      </p:sp>
      <p:sp>
        <p:nvSpPr>
          <p:cNvPr id="4" name="Text Placeholder 3"/>
          <p:cNvSpPr>
            <a:spLocks noGrp="1"/>
          </p:cNvSpPr>
          <p:nvPr>
            <p:ph type="body" sz="quarter" idx="12"/>
          </p:nvPr>
        </p:nvSpPr>
        <p:spPr bwMode="gray">
          <a:xfrm>
            <a:off x="266700" y="309824"/>
            <a:ext cx="5472363" cy="256480"/>
          </a:xfrm>
        </p:spPr>
        <p:txBody>
          <a:bodyPr/>
          <a:lstStyle/>
          <a:p>
            <a:r>
              <a:rPr lang="en-US" dirty="0"/>
              <a:t>Nudge Emails at Shippensburg</a:t>
            </a:r>
          </a:p>
        </p:txBody>
      </p:sp>
      <p:sp>
        <p:nvSpPr>
          <p:cNvPr id="47" name="TextBox 46"/>
          <p:cNvSpPr txBox="1"/>
          <p:nvPr/>
        </p:nvSpPr>
        <p:spPr bwMode="gray">
          <a:xfrm>
            <a:off x="721599" y="1372471"/>
            <a:ext cx="1211167" cy="615553"/>
          </a:xfrm>
          <a:prstGeom prst="rect">
            <a:avLst/>
          </a:prstGeom>
          <a:noFill/>
        </p:spPr>
        <p:txBody>
          <a:bodyPr wrap="square" lIns="0" tIns="0" rIns="0" bIns="0" rtlCol="0">
            <a:spAutoFit/>
          </a:bodyPr>
          <a:lstStyle/>
          <a:p>
            <a:pPr>
              <a:spcBef>
                <a:spcPts val="300"/>
              </a:spcBef>
            </a:pPr>
            <a:r>
              <a:rPr lang="en-US" sz="800" dirty="0"/>
              <a:t>“</a:t>
            </a:r>
            <a:r>
              <a:rPr lang="en-US" sz="800" b="1" dirty="0"/>
              <a:t>New advising tool </a:t>
            </a:r>
            <a:r>
              <a:rPr lang="en-US" sz="800" dirty="0"/>
              <a:t>saves you time to have more meaningful conversations with advisees…”</a:t>
            </a:r>
          </a:p>
        </p:txBody>
      </p:sp>
      <p:cxnSp>
        <p:nvCxnSpPr>
          <p:cNvPr id="48" name="Straight Connector 47"/>
          <p:cNvCxnSpPr>
            <a:stCxn id="25" idx="4"/>
          </p:cNvCxnSpPr>
          <p:nvPr/>
        </p:nvCxnSpPr>
        <p:spPr bwMode="gray">
          <a:xfrm>
            <a:off x="1080174" y="2201764"/>
            <a:ext cx="3563" cy="623663"/>
          </a:xfrm>
          <a:prstGeom prst="line">
            <a:avLst/>
          </a:prstGeom>
          <a:solidFill>
            <a:schemeClr val="accent1"/>
          </a:solidFill>
          <a:ln w="12700" cap="flat" cmpd="sng" algn="ctr">
            <a:solidFill>
              <a:schemeClr val="accent3"/>
            </a:solidFill>
            <a:prstDash val="sysDot"/>
            <a:miter lim="800000"/>
            <a:headEnd type="none" w="med" len="med"/>
            <a:tailEnd type="none"/>
          </a:ln>
          <a:effectLst/>
        </p:spPr>
      </p:cxnSp>
      <p:cxnSp>
        <p:nvCxnSpPr>
          <p:cNvPr id="49" name="Straight Connector 48"/>
          <p:cNvCxnSpPr/>
          <p:nvPr/>
        </p:nvCxnSpPr>
        <p:spPr bwMode="gray">
          <a:xfrm>
            <a:off x="660551" y="1397183"/>
            <a:ext cx="0" cy="725919"/>
          </a:xfrm>
          <a:prstGeom prst="line">
            <a:avLst/>
          </a:prstGeom>
          <a:solidFill>
            <a:schemeClr val="accent1"/>
          </a:solidFill>
          <a:ln w="12700" cap="flat" cmpd="sng" algn="ctr">
            <a:solidFill>
              <a:schemeClr val="accent3"/>
            </a:solidFill>
            <a:prstDash val="sysDot"/>
            <a:miter lim="800000"/>
            <a:headEnd type="none" w="med" len="med"/>
            <a:tailEnd type="none"/>
          </a:ln>
          <a:effectLst/>
        </p:spPr>
      </p:cxnSp>
      <p:cxnSp>
        <p:nvCxnSpPr>
          <p:cNvPr id="50" name="Straight Connector 49"/>
          <p:cNvCxnSpPr/>
          <p:nvPr/>
        </p:nvCxnSpPr>
        <p:spPr bwMode="gray">
          <a:xfrm>
            <a:off x="4000238" y="2147730"/>
            <a:ext cx="0" cy="677697"/>
          </a:xfrm>
          <a:prstGeom prst="line">
            <a:avLst/>
          </a:prstGeom>
          <a:solidFill>
            <a:schemeClr val="accent1"/>
          </a:solidFill>
          <a:ln w="12700" cap="flat" cmpd="sng" algn="ctr">
            <a:solidFill>
              <a:schemeClr val="accent3"/>
            </a:solidFill>
            <a:prstDash val="sysDot"/>
            <a:miter lim="800000"/>
            <a:headEnd type="none" w="med" len="med"/>
            <a:tailEnd type="none"/>
          </a:ln>
          <a:effectLst/>
        </p:spPr>
      </p:cxnSp>
      <p:cxnSp>
        <p:nvCxnSpPr>
          <p:cNvPr id="51" name="Straight Connector 50"/>
          <p:cNvCxnSpPr/>
          <p:nvPr/>
        </p:nvCxnSpPr>
        <p:spPr bwMode="gray">
          <a:xfrm>
            <a:off x="3113791" y="1397183"/>
            <a:ext cx="0" cy="725919"/>
          </a:xfrm>
          <a:prstGeom prst="line">
            <a:avLst/>
          </a:prstGeom>
          <a:solidFill>
            <a:schemeClr val="accent1"/>
          </a:solidFill>
          <a:ln w="12700" cap="flat" cmpd="sng" algn="ctr">
            <a:solidFill>
              <a:schemeClr val="accent3"/>
            </a:solidFill>
            <a:prstDash val="sysDot"/>
            <a:miter lim="800000"/>
            <a:headEnd type="none" w="med" len="med"/>
            <a:tailEnd type="none"/>
          </a:ln>
          <a:effectLst/>
        </p:spPr>
      </p:cxnSp>
      <p:cxnSp>
        <p:nvCxnSpPr>
          <p:cNvPr id="52" name="Straight Connector 51"/>
          <p:cNvCxnSpPr/>
          <p:nvPr/>
        </p:nvCxnSpPr>
        <p:spPr bwMode="gray">
          <a:xfrm>
            <a:off x="4754593" y="1397183"/>
            <a:ext cx="0" cy="725919"/>
          </a:xfrm>
          <a:prstGeom prst="line">
            <a:avLst/>
          </a:prstGeom>
          <a:solidFill>
            <a:schemeClr val="accent1"/>
          </a:solidFill>
          <a:ln w="12700" cap="flat" cmpd="sng" algn="ctr">
            <a:solidFill>
              <a:schemeClr val="accent3"/>
            </a:solidFill>
            <a:prstDash val="sysDot"/>
            <a:miter lim="800000"/>
            <a:headEnd type="none" w="med" len="med"/>
            <a:tailEnd type="none"/>
          </a:ln>
          <a:effectLst/>
        </p:spPr>
      </p:cxnSp>
      <p:cxnSp>
        <p:nvCxnSpPr>
          <p:cNvPr id="53" name="Straight Arrow Connector 52"/>
          <p:cNvCxnSpPr/>
          <p:nvPr/>
        </p:nvCxnSpPr>
        <p:spPr bwMode="gray">
          <a:xfrm>
            <a:off x="-5401" y="2127295"/>
            <a:ext cx="6074893" cy="0"/>
          </a:xfrm>
          <a:prstGeom prst="straightConnector1">
            <a:avLst/>
          </a:prstGeom>
          <a:solidFill>
            <a:schemeClr val="accent1"/>
          </a:solidFill>
          <a:ln w="57150" cap="flat" cmpd="sng" algn="ctr">
            <a:solidFill>
              <a:schemeClr val="accent3"/>
            </a:solidFill>
            <a:prstDash val="solid"/>
            <a:miter lim="800000"/>
            <a:headEnd type="none" w="med" len="med"/>
            <a:tailEnd type="triangle"/>
          </a:ln>
          <a:effectLst/>
        </p:spPr>
      </p:cxnSp>
      <p:sp>
        <p:nvSpPr>
          <p:cNvPr id="54" name="TextBox 53"/>
          <p:cNvSpPr txBox="1"/>
          <p:nvPr/>
        </p:nvSpPr>
        <p:spPr bwMode="gray">
          <a:xfrm>
            <a:off x="3174838" y="1372471"/>
            <a:ext cx="1083322" cy="407804"/>
          </a:xfrm>
          <a:prstGeom prst="rect">
            <a:avLst/>
          </a:prstGeom>
          <a:noFill/>
        </p:spPr>
        <p:txBody>
          <a:bodyPr wrap="square" lIns="0" tIns="0" rIns="0" bIns="0" rtlCol="0">
            <a:spAutoFit/>
          </a:bodyPr>
          <a:lstStyle/>
          <a:p>
            <a:pPr algn="l">
              <a:spcBef>
                <a:spcPts val="300"/>
              </a:spcBef>
            </a:pPr>
            <a:r>
              <a:rPr lang="en-US" sz="800" dirty="0"/>
              <a:t>“</a:t>
            </a:r>
            <a:r>
              <a:rPr lang="en-US" sz="800" b="1" dirty="0"/>
              <a:t>How to view midterm grades</a:t>
            </a:r>
            <a:r>
              <a:rPr lang="en-US" sz="800" dirty="0"/>
              <a:t>…”</a:t>
            </a:r>
          </a:p>
          <a:p>
            <a:pPr algn="l">
              <a:spcBef>
                <a:spcPts val="300"/>
              </a:spcBef>
            </a:pPr>
            <a:endParaRPr lang="en-US" sz="800" dirty="0"/>
          </a:p>
        </p:txBody>
      </p:sp>
      <p:sp>
        <p:nvSpPr>
          <p:cNvPr id="55" name="TextBox 54"/>
          <p:cNvSpPr txBox="1"/>
          <p:nvPr/>
        </p:nvSpPr>
        <p:spPr bwMode="gray">
          <a:xfrm>
            <a:off x="4818713" y="1372471"/>
            <a:ext cx="1211167" cy="492443"/>
          </a:xfrm>
          <a:prstGeom prst="rect">
            <a:avLst/>
          </a:prstGeom>
          <a:noFill/>
        </p:spPr>
        <p:txBody>
          <a:bodyPr wrap="square" lIns="0" tIns="0" rIns="0" bIns="0" rtlCol="0">
            <a:spAutoFit/>
          </a:bodyPr>
          <a:lstStyle/>
          <a:p>
            <a:pPr>
              <a:spcBef>
                <a:spcPts val="300"/>
              </a:spcBef>
            </a:pPr>
            <a:r>
              <a:rPr lang="en-US" sz="800" dirty="0"/>
              <a:t>“How to identify and email </a:t>
            </a:r>
            <a:r>
              <a:rPr lang="en-US" sz="800" b="1" dirty="0"/>
              <a:t>students who should be registered but aren’t</a:t>
            </a:r>
            <a:r>
              <a:rPr lang="en-US" sz="800" dirty="0"/>
              <a:t>…”</a:t>
            </a:r>
          </a:p>
        </p:txBody>
      </p:sp>
      <p:sp>
        <p:nvSpPr>
          <p:cNvPr id="56" name="TextBox 55"/>
          <p:cNvSpPr txBox="1"/>
          <p:nvPr/>
        </p:nvSpPr>
        <p:spPr bwMode="gray">
          <a:xfrm>
            <a:off x="1163076" y="2294512"/>
            <a:ext cx="1211167" cy="615553"/>
          </a:xfrm>
          <a:prstGeom prst="rect">
            <a:avLst/>
          </a:prstGeom>
          <a:noFill/>
        </p:spPr>
        <p:txBody>
          <a:bodyPr wrap="square" lIns="0" tIns="0" rIns="0" bIns="0" rtlCol="0">
            <a:spAutoFit/>
          </a:bodyPr>
          <a:lstStyle/>
          <a:p>
            <a:pPr algn="l">
              <a:spcBef>
                <a:spcPts val="300"/>
              </a:spcBef>
            </a:pPr>
            <a:r>
              <a:rPr lang="en-US" sz="800" dirty="0"/>
              <a:t>“</a:t>
            </a:r>
            <a:r>
              <a:rPr lang="en-US" sz="800" b="1" dirty="0"/>
              <a:t>How to create a work list </a:t>
            </a:r>
            <a:r>
              <a:rPr lang="en-US" sz="800" dirty="0"/>
              <a:t>of your advisees and view other important information…”</a:t>
            </a:r>
            <a:r>
              <a:rPr lang="en-US" sz="800" b="1" dirty="0"/>
              <a:t> </a:t>
            </a:r>
            <a:endParaRPr lang="en-US" sz="800" dirty="0"/>
          </a:p>
        </p:txBody>
      </p:sp>
      <p:sp>
        <p:nvSpPr>
          <p:cNvPr id="57" name="TextBox 56"/>
          <p:cNvSpPr txBox="1"/>
          <p:nvPr/>
        </p:nvSpPr>
        <p:spPr bwMode="gray">
          <a:xfrm>
            <a:off x="4064721" y="2294512"/>
            <a:ext cx="1211167" cy="615553"/>
          </a:xfrm>
          <a:prstGeom prst="rect">
            <a:avLst/>
          </a:prstGeom>
          <a:noFill/>
        </p:spPr>
        <p:txBody>
          <a:bodyPr wrap="square" lIns="0" tIns="0" rIns="0" bIns="0" rtlCol="0">
            <a:spAutoFit/>
          </a:bodyPr>
          <a:lstStyle/>
          <a:p>
            <a:pPr algn="l">
              <a:spcBef>
                <a:spcPts val="300"/>
              </a:spcBef>
            </a:pPr>
            <a:r>
              <a:rPr lang="en-US" sz="800" dirty="0"/>
              <a:t>“</a:t>
            </a:r>
            <a:r>
              <a:rPr lang="en-US" sz="800" b="1" dirty="0"/>
              <a:t>Pilot Faculty’s favorite ways to use SSC</a:t>
            </a:r>
            <a:r>
              <a:rPr lang="en-US" sz="800" dirty="0"/>
              <a:t> vs. how SIS and degree audit should be used…”</a:t>
            </a:r>
            <a:endParaRPr lang="en-US" sz="800" b="1" dirty="0"/>
          </a:p>
        </p:txBody>
      </p:sp>
      <p:sp>
        <p:nvSpPr>
          <p:cNvPr id="22" name="Oval 21"/>
          <p:cNvSpPr/>
          <p:nvPr/>
        </p:nvSpPr>
        <p:spPr bwMode="gray">
          <a:xfrm>
            <a:off x="2225303" y="2048632"/>
            <a:ext cx="148940" cy="14894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24" name="Oval 23"/>
          <p:cNvSpPr/>
          <p:nvPr/>
        </p:nvSpPr>
        <p:spPr bwMode="gray">
          <a:xfrm>
            <a:off x="586080" y="2052824"/>
            <a:ext cx="148940" cy="148940"/>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25" name="Oval 24"/>
          <p:cNvSpPr/>
          <p:nvPr/>
        </p:nvSpPr>
        <p:spPr bwMode="gray">
          <a:xfrm>
            <a:off x="1005704" y="2052824"/>
            <a:ext cx="148940" cy="148940"/>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26" name="Oval 25"/>
          <p:cNvSpPr/>
          <p:nvPr/>
        </p:nvSpPr>
        <p:spPr bwMode="gray">
          <a:xfrm>
            <a:off x="3032646" y="2052824"/>
            <a:ext cx="148940" cy="148940"/>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27" name="Oval 26"/>
          <p:cNvSpPr/>
          <p:nvPr/>
        </p:nvSpPr>
        <p:spPr bwMode="gray">
          <a:xfrm>
            <a:off x="3926417" y="2052824"/>
            <a:ext cx="148940" cy="148940"/>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28" name="Oval 27"/>
          <p:cNvSpPr/>
          <p:nvPr/>
        </p:nvSpPr>
        <p:spPr bwMode="gray">
          <a:xfrm>
            <a:off x="4669773" y="2052824"/>
            <a:ext cx="148940" cy="148940"/>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2" name="TextBox 1"/>
          <p:cNvSpPr txBox="1"/>
          <p:nvPr/>
        </p:nvSpPr>
        <p:spPr bwMode="gray">
          <a:xfrm>
            <a:off x="74973" y="2241590"/>
            <a:ext cx="431208" cy="123111"/>
          </a:xfrm>
          <a:prstGeom prst="rect">
            <a:avLst/>
          </a:prstGeom>
          <a:noFill/>
        </p:spPr>
        <p:txBody>
          <a:bodyPr wrap="none" lIns="0" tIns="0" rIns="0" bIns="0" rtlCol="0">
            <a:spAutoFit/>
          </a:bodyPr>
          <a:lstStyle/>
          <a:p>
            <a:pPr>
              <a:spcBef>
                <a:spcPts val="500"/>
              </a:spcBef>
            </a:pPr>
            <a:r>
              <a:rPr lang="en-US" sz="800" b="1" dirty="0"/>
              <a:t>Week 1</a:t>
            </a:r>
          </a:p>
        </p:txBody>
      </p:sp>
      <p:sp>
        <p:nvSpPr>
          <p:cNvPr id="33" name="TextBox 32"/>
          <p:cNvSpPr txBox="1"/>
          <p:nvPr/>
        </p:nvSpPr>
        <p:spPr bwMode="gray">
          <a:xfrm>
            <a:off x="5619502" y="2229846"/>
            <a:ext cx="504946" cy="123111"/>
          </a:xfrm>
          <a:prstGeom prst="rect">
            <a:avLst/>
          </a:prstGeom>
          <a:noFill/>
        </p:spPr>
        <p:txBody>
          <a:bodyPr wrap="none" lIns="0" tIns="0" rIns="0" bIns="0" rtlCol="0">
            <a:spAutoFit/>
          </a:bodyPr>
          <a:lstStyle/>
          <a:p>
            <a:pPr>
              <a:spcBef>
                <a:spcPts val="500"/>
              </a:spcBef>
            </a:pPr>
            <a:r>
              <a:rPr lang="en-US" sz="800" b="1" dirty="0"/>
              <a:t>Week 16</a:t>
            </a:r>
          </a:p>
        </p:txBody>
      </p:sp>
      <p:sp>
        <p:nvSpPr>
          <p:cNvPr id="34" name="Oval 33"/>
          <p:cNvSpPr/>
          <p:nvPr/>
        </p:nvSpPr>
        <p:spPr bwMode="gray">
          <a:xfrm>
            <a:off x="2634475" y="2048632"/>
            <a:ext cx="148940" cy="14894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35" name="Oval 34"/>
          <p:cNvSpPr/>
          <p:nvPr/>
        </p:nvSpPr>
        <p:spPr bwMode="gray">
          <a:xfrm>
            <a:off x="3450983" y="2052825"/>
            <a:ext cx="148940" cy="14894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36" name="Oval 35"/>
          <p:cNvSpPr/>
          <p:nvPr/>
        </p:nvSpPr>
        <p:spPr bwMode="gray">
          <a:xfrm>
            <a:off x="3750285" y="2052824"/>
            <a:ext cx="148940" cy="14894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37" name="Oval 36"/>
          <p:cNvSpPr/>
          <p:nvPr/>
        </p:nvSpPr>
        <p:spPr bwMode="gray">
          <a:xfrm>
            <a:off x="5349826" y="2052824"/>
            <a:ext cx="148940" cy="14894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46" name="TextBox 45"/>
          <p:cNvSpPr txBox="1"/>
          <p:nvPr/>
        </p:nvSpPr>
        <p:spPr bwMode="gray">
          <a:xfrm>
            <a:off x="2735119" y="1070656"/>
            <a:ext cx="670055" cy="123111"/>
          </a:xfrm>
          <a:prstGeom prst="rect">
            <a:avLst/>
          </a:prstGeom>
          <a:noFill/>
        </p:spPr>
        <p:txBody>
          <a:bodyPr wrap="none" lIns="0" tIns="0" rIns="0" bIns="0" rtlCol="0">
            <a:spAutoFit/>
          </a:bodyPr>
          <a:lstStyle/>
          <a:p>
            <a:pPr>
              <a:spcBef>
                <a:spcPts val="500"/>
              </a:spcBef>
            </a:pPr>
            <a:r>
              <a:rPr lang="en-US" sz="800" i="1" dirty="0">
                <a:solidFill>
                  <a:schemeClr val="accent3"/>
                </a:solidFill>
              </a:rPr>
              <a:t>Spring Break</a:t>
            </a:r>
          </a:p>
        </p:txBody>
      </p:sp>
      <p:sp>
        <p:nvSpPr>
          <p:cNvPr id="58" name="TextBox 57"/>
          <p:cNvSpPr txBox="1"/>
          <p:nvPr/>
        </p:nvSpPr>
        <p:spPr bwMode="gray">
          <a:xfrm>
            <a:off x="4395568" y="1072556"/>
            <a:ext cx="620363" cy="123111"/>
          </a:xfrm>
          <a:prstGeom prst="rect">
            <a:avLst/>
          </a:prstGeom>
          <a:noFill/>
        </p:spPr>
        <p:txBody>
          <a:bodyPr wrap="none" lIns="0" tIns="0" rIns="0" bIns="0" rtlCol="0">
            <a:spAutoFit/>
          </a:bodyPr>
          <a:lstStyle/>
          <a:p>
            <a:pPr>
              <a:spcBef>
                <a:spcPts val="500"/>
              </a:spcBef>
            </a:pPr>
            <a:r>
              <a:rPr lang="en-US" sz="800" i="1" dirty="0">
                <a:solidFill>
                  <a:schemeClr val="accent3"/>
                </a:solidFill>
              </a:rPr>
              <a:t>Registration</a:t>
            </a:r>
          </a:p>
        </p:txBody>
      </p:sp>
      <p:sp>
        <p:nvSpPr>
          <p:cNvPr id="80" name="Oval 79"/>
          <p:cNvSpPr/>
          <p:nvPr/>
        </p:nvSpPr>
        <p:spPr bwMode="gray">
          <a:xfrm>
            <a:off x="4109220" y="2052824"/>
            <a:ext cx="148940" cy="14894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74" name="Text Placeholder 31"/>
          <p:cNvSpPr txBox="1">
            <a:spLocks/>
          </p:cNvSpPr>
          <p:nvPr/>
        </p:nvSpPr>
        <p:spPr bwMode="gray">
          <a:xfrm>
            <a:off x="253999" y="4138779"/>
            <a:ext cx="1280326" cy="55399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dirty="0"/>
              <a:t>Frequent emails with timely messaging motivate faculty </a:t>
            </a:r>
            <a:br>
              <a:rPr lang="en-US" sz="900" dirty="0"/>
            </a:br>
            <a:r>
              <a:rPr lang="en-US" sz="900" dirty="0"/>
              <a:t>to act in real time</a:t>
            </a:r>
          </a:p>
        </p:txBody>
      </p:sp>
      <p:sp>
        <p:nvSpPr>
          <p:cNvPr id="75" name="TextBox 74"/>
          <p:cNvSpPr txBox="1"/>
          <p:nvPr/>
        </p:nvSpPr>
        <p:spPr bwMode="gray">
          <a:xfrm>
            <a:off x="254000" y="3392781"/>
            <a:ext cx="1197864" cy="276999"/>
          </a:xfrm>
          <a:prstGeom prst="rect">
            <a:avLst/>
          </a:prstGeom>
          <a:noFill/>
        </p:spPr>
        <p:txBody>
          <a:bodyPr wrap="square" lIns="0" tIns="0" rIns="0" bIns="0" rtlCol="0">
            <a:spAutoFit/>
          </a:bodyPr>
          <a:lstStyle/>
          <a:p>
            <a:r>
              <a:rPr lang="en-US" sz="900" b="1" dirty="0">
                <a:solidFill>
                  <a:schemeClr val="accent6"/>
                </a:solidFill>
              </a:rPr>
              <a:t>Urgency in Messaging</a:t>
            </a:r>
          </a:p>
        </p:txBody>
      </p:sp>
      <p:sp>
        <p:nvSpPr>
          <p:cNvPr id="76" name="Text Placeholder 31"/>
          <p:cNvSpPr txBox="1">
            <a:spLocks/>
          </p:cNvSpPr>
          <p:nvPr/>
        </p:nvSpPr>
        <p:spPr bwMode="gray">
          <a:xfrm>
            <a:off x="1824192" y="4138779"/>
            <a:ext cx="1258190" cy="55399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dirty="0"/>
              <a:t>Content includes step-by-step guides and links to other detailed resources</a:t>
            </a:r>
          </a:p>
        </p:txBody>
      </p:sp>
      <p:sp>
        <p:nvSpPr>
          <p:cNvPr id="77" name="TextBox 76"/>
          <p:cNvSpPr txBox="1"/>
          <p:nvPr/>
        </p:nvSpPr>
        <p:spPr bwMode="gray">
          <a:xfrm>
            <a:off x="1824192" y="3392781"/>
            <a:ext cx="1115998" cy="276999"/>
          </a:xfrm>
          <a:prstGeom prst="rect">
            <a:avLst/>
          </a:prstGeom>
          <a:noFill/>
        </p:spPr>
        <p:txBody>
          <a:bodyPr wrap="square" lIns="0" tIns="0" rIns="0" bIns="0" rtlCol="0">
            <a:spAutoFit/>
          </a:bodyPr>
          <a:lstStyle/>
          <a:p>
            <a:r>
              <a:rPr lang="en-US" sz="900" b="1" dirty="0">
                <a:solidFill>
                  <a:schemeClr val="accent6"/>
                </a:solidFill>
              </a:rPr>
              <a:t>Clear Action Steps</a:t>
            </a:r>
          </a:p>
        </p:txBody>
      </p:sp>
      <p:sp>
        <p:nvSpPr>
          <p:cNvPr id="78" name="Text Placeholder 31"/>
          <p:cNvSpPr txBox="1">
            <a:spLocks/>
          </p:cNvSpPr>
          <p:nvPr/>
        </p:nvSpPr>
        <p:spPr bwMode="gray">
          <a:xfrm>
            <a:off x="3394384" y="4138779"/>
            <a:ext cx="1280160" cy="55399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dirty="0"/>
              <a:t>Constant reminders reinforce the value SSC brings faculty and students</a:t>
            </a:r>
          </a:p>
        </p:txBody>
      </p:sp>
      <p:sp>
        <p:nvSpPr>
          <p:cNvPr id="79" name="TextBox 78"/>
          <p:cNvSpPr txBox="1"/>
          <p:nvPr/>
        </p:nvSpPr>
        <p:spPr bwMode="gray">
          <a:xfrm>
            <a:off x="3394384" y="3392781"/>
            <a:ext cx="1021365" cy="276999"/>
          </a:xfrm>
          <a:prstGeom prst="rect">
            <a:avLst/>
          </a:prstGeom>
          <a:noFill/>
        </p:spPr>
        <p:txBody>
          <a:bodyPr wrap="square" lIns="0" tIns="0" rIns="0" bIns="0" rtlCol="0">
            <a:spAutoFit/>
          </a:bodyPr>
          <a:lstStyle/>
          <a:p>
            <a:r>
              <a:rPr lang="en-US" sz="900" b="1" dirty="0">
                <a:solidFill>
                  <a:schemeClr val="accent6"/>
                </a:solidFill>
              </a:rPr>
              <a:t>Behavior Reinforcement</a:t>
            </a:r>
          </a:p>
        </p:txBody>
      </p:sp>
      <p:sp>
        <p:nvSpPr>
          <p:cNvPr id="81" name="Text Placeholder 31"/>
          <p:cNvSpPr txBox="1">
            <a:spLocks/>
          </p:cNvSpPr>
          <p:nvPr/>
        </p:nvSpPr>
        <p:spPr bwMode="gray">
          <a:xfrm>
            <a:off x="4964576" y="4138779"/>
            <a:ext cx="1199687" cy="55399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dirty="0"/>
              <a:t>Featuring quotes from other faculty users validates the utility of SSC</a:t>
            </a:r>
          </a:p>
        </p:txBody>
      </p:sp>
      <p:sp>
        <p:nvSpPr>
          <p:cNvPr id="82" name="TextBox 81"/>
          <p:cNvSpPr txBox="1"/>
          <p:nvPr/>
        </p:nvSpPr>
        <p:spPr bwMode="gray">
          <a:xfrm>
            <a:off x="4964576" y="3392781"/>
            <a:ext cx="814943" cy="276999"/>
          </a:xfrm>
          <a:prstGeom prst="rect">
            <a:avLst/>
          </a:prstGeom>
          <a:noFill/>
        </p:spPr>
        <p:txBody>
          <a:bodyPr wrap="square" lIns="0" tIns="0" rIns="0" bIns="0" rtlCol="0">
            <a:spAutoFit/>
          </a:bodyPr>
          <a:lstStyle/>
          <a:p>
            <a:r>
              <a:rPr lang="en-US" sz="900" b="1" dirty="0">
                <a:solidFill>
                  <a:schemeClr val="accent6"/>
                </a:solidFill>
              </a:rPr>
              <a:t>Peer Validation</a:t>
            </a:r>
          </a:p>
        </p:txBody>
      </p:sp>
      <p:pic>
        <p:nvPicPr>
          <p:cNvPr id="83" name="Picture 2" descr="L:\public\share\ABC Templates and Resources\EAB Templates and Resources\EAB Art Icons Logos\EAB Icons\Building_Block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45" y="3746906"/>
            <a:ext cx="346615" cy="32004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3" descr="L:\public\share\ABC Templates and Resources\EAB Templates and Resources\EAB Art Icons Logos\EAB Icons\Thumbs_up_agre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5567" y="3746906"/>
            <a:ext cx="314705" cy="32004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L:\public\share\ABC Templates and Resources\EAB Templates and Resources\EAB Art Icons Logos\EAB Icons\Grou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1294" y="3746906"/>
            <a:ext cx="344130" cy="32004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6" descr="http://abco.advisory.com/DSS/eab-icons/Calenda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3746906"/>
            <a:ext cx="321110" cy="320040"/>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bwMode="gray">
          <a:xfrm>
            <a:off x="253999" y="1014413"/>
            <a:ext cx="1971304" cy="169277"/>
          </a:xfrm>
          <a:prstGeom prst="rect">
            <a:avLst/>
          </a:prstGeom>
          <a:noFill/>
        </p:spPr>
        <p:txBody>
          <a:bodyPr wrap="square" lIns="0" tIns="0" rIns="0" bIns="0" rtlCol="0">
            <a:spAutoFit/>
          </a:bodyPr>
          <a:lstStyle/>
          <a:p>
            <a:r>
              <a:rPr lang="en-US" sz="1100" b="1" dirty="0"/>
              <a:t>Sample Email Calendar</a:t>
            </a:r>
          </a:p>
        </p:txBody>
      </p:sp>
      <p:sp>
        <p:nvSpPr>
          <p:cNvPr id="88" name="TextBox 87"/>
          <p:cNvSpPr txBox="1"/>
          <p:nvPr/>
        </p:nvSpPr>
        <p:spPr bwMode="gray">
          <a:xfrm>
            <a:off x="234797" y="3130822"/>
            <a:ext cx="1584345" cy="169277"/>
          </a:xfrm>
          <a:prstGeom prst="rect">
            <a:avLst/>
          </a:prstGeom>
          <a:noFill/>
        </p:spPr>
        <p:txBody>
          <a:bodyPr wrap="square" lIns="0" tIns="0" rIns="0" bIns="0" rtlCol="0">
            <a:spAutoFit/>
          </a:bodyPr>
          <a:lstStyle/>
          <a:p>
            <a:r>
              <a:rPr lang="en-US" sz="1100" b="1" dirty="0"/>
              <a:t>Key Ingredients </a:t>
            </a:r>
          </a:p>
        </p:txBody>
      </p:sp>
      <p:grpSp>
        <p:nvGrpSpPr>
          <p:cNvPr id="98" name="Group 97"/>
          <p:cNvGrpSpPr/>
          <p:nvPr/>
        </p:nvGrpSpPr>
        <p:grpSpPr>
          <a:xfrm>
            <a:off x="4861596" y="77707"/>
            <a:ext cx="1014921" cy="468859"/>
            <a:chOff x="1774210" y="1423089"/>
            <a:chExt cx="2765215" cy="1458165"/>
          </a:xfrm>
        </p:grpSpPr>
        <p:sp>
          <p:nvSpPr>
            <p:cNvPr id="99" name="Freeform 98"/>
            <p:cNvSpPr/>
            <p:nvPr/>
          </p:nvSpPr>
          <p:spPr bwMode="gray">
            <a:xfrm flipV="1">
              <a:off x="1774210" y="1423089"/>
              <a:ext cx="719415" cy="1223831"/>
            </a:xfrm>
            <a:custGeom>
              <a:avLst/>
              <a:gdLst>
                <a:gd name="connsiteX0" fmla="*/ 0 w 1990165"/>
                <a:gd name="connsiteY0" fmla="*/ 995083 h 1990165"/>
                <a:gd name="connsiteX1" fmla="*/ 291454 w 1990165"/>
                <a:gd name="connsiteY1" fmla="*/ 291453 h 1990165"/>
                <a:gd name="connsiteX2" fmla="*/ 995085 w 1990165"/>
                <a:gd name="connsiteY2" fmla="*/ 1 h 1990165"/>
                <a:gd name="connsiteX3" fmla="*/ 1698715 w 1990165"/>
                <a:gd name="connsiteY3" fmla="*/ 291455 h 1990165"/>
                <a:gd name="connsiteX4" fmla="*/ 1990167 w 1990165"/>
                <a:gd name="connsiteY4" fmla="*/ 995086 h 1990165"/>
                <a:gd name="connsiteX5" fmla="*/ 1698714 w 1990165"/>
                <a:gd name="connsiteY5" fmla="*/ 1698716 h 1990165"/>
                <a:gd name="connsiteX6" fmla="*/ 995084 w 1990165"/>
                <a:gd name="connsiteY6" fmla="*/ 1990169 h 1990165"/>
                <a:gd name="connsiteX7" fmla="*/ 291454 w 1990165"/>
                <a:gd name="connsiteY7" fmla="*/ 1698715 h 1990165"/>
                <a:gd name="connsiteX8" fmla="*/ 2 w 1990165"/>
                <a:gd name="connsiteY8" fmla="*/ 995085 h 1990165"/>
                <a:gd name="connsiteX9" fmla="*/ 0 w 1990165"/>
                <a:gd name="connsiteY9" fmla="*/ 995083 h 1990165"/>
                <a:gd name="connsiteX0" fmla="*/ 1990167 w 2081607"/>
                <a:gd name="connsiteY0" fmla="*/ 995086 h 1990169"/>
                <a:gd name="connsiteX1" fmla="*/ 1698714 w 2081607"/>
                <a:gd name="connsiteY1" fmla="*/ 1698716 h 1990169"/>
                <a:gd name="connsiteX2" fmla="*/ 995084 w 2081607"/>
                <a:gd name="connsiteY2" fmla="*/ 1990169 h 1990169"/>
                <a:gd name="connsiteX3" fmla="*/ 291454 w 2081607"/>
                <a:gd name="connsiteY3" fmla="*/ 1698715 h 1990169"/>
                <a:gd name="connsiteX4" fmla="*/ 2 w 2081607"/>
                <a:gd name="connsiteY4" fmla="*/ 995085 h 1990169"/>
                <a:gd name="connsiteX5" fmla="*/ 0 w 2081607"/>
                <a:gd name="connsiteY5" fmla="*/ 995083 h 1990169"/>
                <a:gd name="connsiteX6" fmla="*/ 291454 w 2081607"/>
                <a:gd name="connsiteY6" fmla="*/ 291453 h 1990169"/>
                <a:gd name="connsiteX7" fmla="*/ 995085 w 2081607"/>
                <a:gd name="connsiteY7" fmla="*/ 1 h 1990169"/>
                <a:gd name="connsiteX8" fmla="*/ 1698715 w 2081607"/>
                <a:gd name="connsiteY8" fmla="*/ 291455 h 1990169"/>
                <a:gd name="connsiteX9" fmla="*/ 2081607 w 2081607"/>
                <a:gd name="connsiteY9" fmla="*/ 1086526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8" fmla="*/ 1698715 w 1990167"/>
                <a:gd name="connsiteY8" fmla="*/ 291455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0" fmla="*/ 1990167 w 1990167"/>
                <a:gd name="connsiteY0" fmla="*/ 703633 h 1698716"/>
                <a:gd name="connsiteX1" fmla="*/ 1698714 w 1990167"/>
                <a:gd name="connsiteY1" fmla="*/ 1407263 h 1698716"/>
                <a:gd name="connsiteX2" fmla="*/ 995084 w 1990167"/>
                <a:gd name="connsiteY2" fmla="*/ 1698716 h 1698716"/>
                <a:gd name="connsiteX3" fmla="*/ 291454 w 1990167"/>
                <a:gd name="connsiteY3" fmla="*/ 1407262 h 1698716"/>
                <a:gd name="connsiteX4" fmla="*/ 2 w 1990167"/>
                <a:gd name="connsiteY4" fmla="*/ 703632 h 1698716"/>
                <a:gd name="connsiteX5" fmla="*/ 0 w 1990167"/>
                <a:gd name="connsiteY5" fmla="*/ 703630 h 1698716"/>
                <a:gd name="connsiteX6" fmla="*/ 291454 w 1990167"/>
                <a:gd name="connsiteY6" fmla="*/ 0 h 169871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1112357"/>
                <a:gd name="connsiteX1" fmla="*/ 995084 w 1990167"/>
                <a:gd name="connsiteY1" fmla="*/ 995086 h 1112357"/>
                <a:gd name="connsiteX2" fmla="*/ 291454 w 1990167"/>
                <a:gd name="connsiteY2" fmla="*/ 703632 h 1112357"/>
                <a:gd name="connsiteX3" fmla="*/ 2 w 1990167"/>
                <a:gd name="connsiteY3" fmla="*/ 2 h 1112357"/>
                <a:gd name="connsiteX4" fmla="*/ 0 w 1990167"/>
                <a:gd name="connsiteY4" fmla="*/ 0 h 1112357"/>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7686 h 1002769"/>
                <a:gd name="connsiteX1" fmla="*/ 995084 w 1990167"/>
                <a:gd name="connsiteY1" fmla="*/ 1002769 h 1002769"/>
                <a:gd name="connsiteX2" fmla="*/ 2 w 1990167"/>
                <a:gd name="connsiteY2" fmla="*/ 7685 h 1002769"/>
                <a:gd name="connsiteX3" fmla="*/ 0 w 1990167"/>
                <a:gd name="connsiteY3" fmla="*/ 7683 h 1002769"/>
                <a:gd name="connsiteX0" fmla="*/ 1990167 w 1990167"/>
                <a:gd name="connsiteY0" fmla="*/ 2 h 995085"/>
                <a:gd name="connsiteX1" fmla="*/ 995084 w 1990167"/>
                <a:gd name="connsiteY1" fmla="*/ 995085 h 995085"/>
                <a:gd name="connsiteX2" fmla="*/ 2 w 1990167"/>
                <a:gd name="connsiteY2" fmla="*/ 1 h 995085"/>
                <a:gd name="connsiteX3" fmla="*/ 0 w 1990167"/>
                <a:gd name="connsiteY3" fmla="*/ 161364 h 995085"/>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5528 h 1010611"/>
                <a:gd name="connsiteX1" fmla="*/ 995082 w 1990165"/>
                <a:gd name="connsiteY1" fmla="*/ 1010611 h 1010611"/>
                <a:gd name="connsiteX2" fmla="*/ 0 w 1990165"/>
                <a:gd name="connsiteY2" fmla="*/ 15527 h 1010611"/>
                <a:gd name="connsiteX0" fmla="*/ 1990165 w 1990165"/>
                <a:gd name="connsiteY0" fmla="*/ 15528 h 1010611"/>
                <a:gd name="connsiteX1" fmla="*/ 995082 w 1990165"/>
                <a:gd name="connsiteY1" fmla="*/ 1010611 h 1010611"/>
                <a:gd name="connsiteX2" fmla="*/ 0 w 1990165"/>
                <a:gd name="connsiteY2" fmla="*/ 15527 h 1010611"/>
              </a:gdLst>
              <a:ahLst/>
              <a:cxnLst>
                <a:cxn ang="0">
                  <a:pos x="connsiteX0" y="connsiteY0"/>
                </a:cxn>
                <a:cxn ang="0">
                  <a:pos x="connsiteX1" y="connsiteY1"/>
                </a:cxn>
                <a:cxn ang="0">
                  <a:pos x="connsiteX2" y="connsiteY2"/>
                </a:cxn>
              </a:cxnLst>
              <a:rect l="l" t="t" r="r" b="b"/>
              <a:pathLst>
                <a:path w="1990165" h="1010611">
                  <a:moveTo>
                    <a:pt x="1990165" y="15528"/>
                  </a:moveTo>
                  <a:cubicBezTo>
                    <a:pt x="1229605" y="0"/>
                    <a:pt x="1511193" y="1010611"/>
                    <a:pt x="995082" y="1010611"/>
                  </a:cubicBezTo>
                  <a:cubicBezTo>
                    <a:pt x="463603" y="1010611"/>
                    <a:pt x="765202" y="20010"/>
                    <a:pt x="0" y="15527"/>
                  </a:cubicBezTo>
                </a:path>
              </a:pathLst>
            </a:custGeom>
            <a:noFill/>
            <a:ln w="47625" cap="flat" cmpd="sng" algn="ctr">
              <a:solidFill>
                <a:schemeClr val="accent2"/>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100" name="Freeform 99"/>
            <p:cNvSpPr/>
            <p:nvPr/>
          </p:nvSpPr>
          <p:spPr bwMode="gray">
            <a:xfrm>
              <a:off x="2467063" y="2584221"/>
              <a:ext cx="1554444" cy="144103"/>
            </a:xfrm>
            <a:custGeom>
              <a:avLst/>
              <a:gdLst>
                <a:gd name="connsiteX0" fmla="*/ 0 w 1990165"/>
                <a:gd name="connsiteY0" fmla="*/ 995083 h 1990165"/>
                <a:gd name="connsiteX1" fmla="*/ 291454 w 1990165"/>
                <a:gd name="connsiteY1" fmla="*/ 291453 h 1990165"/>
                <a:gd name="connsiteX2" fmla="*/ 995085 w 1990165"/>
                <a:gd name="connsiteY2" fmla="*/ 1 h 1990165"/>
                <a:gd name="connsiteX3" fmla="*/ 1698715 w 1990165"/>
                <a:gd name="connsiteY3" fmla="*/ 291455 h 1990165"/>
                <a:gd name="connsiteX4" fmla="*/ 1990167 w 1990165"/>
                <a:gd name="connsiteY4" fmla="*/ 995086 h 1990165"/>
                <a:gd name="connsiteX5" fmla="*/ 1698714 w 1990165"/>
                <a:gd name="connsiteY5" fmla="*/ 1698716 h 1990165"/>
                <a:gd name="connsiteX6" fmla="*/ 995084 w 1990165"/>
                <a:gd name="connsiteY6" fmla="*/ 1990169 h 1990165"/>
                <a:gd name="connsiteX7" fmla="*/ 291454 w 1990165"/>
                <a:gd name="connsiteY7" fmla="*/ 1698715 h 1990165"/>
                <a:gd name="connsiteX8" fmla="*/ 2 w 1990165"/>
                <a:gd name="connsiteY8" fmla="*/ 995085 h 1990165"/>
                <a:gd name="connsiteX9" fmla="*/ 0 w 1990165"/>
                <a:gd name="connsiteY9" fmla="*/ 995083 h 1990165"/>
                <a:gd name="connsiteX0" fmla="*/ 1990167 w 2081607"/>
                <a:gd name="connsiteY0" fmla="*/ 995086 h 1990169"/>
                <a:gd name="connsiteX1" fmla="*/ 1698714 w 2081607"/>
                <a:gd name="connsiteY1" fmla="*/ 1698716 h 1990169"/>
                <a:gd name="connsiteX2" fmla="*/ 995084 w 2081607"/>
                <a:gd name="connsiteY2" fmla="*/ 1990169 h 1990169"/>
                <a:gd name="connsiteX3" fmla="*/ 291454 w 2081607"/>
                <a:gd name="connsiteY3" fmla="*/ 1698715 h 1990169"/>
                <a:gd name="connsiteX4" fmla="*/ 2 w 2081607"/>
                <a:gd name="connsiteY4" fmla="*/ 995085 h 1990169"/>
                <a:gd name="connsiteX5" fmla="*/ 0 w 2081607"/>
                <a:gd name="connsiteY5" fmla="*/ 995083 h 1990169"/>
                <a:gd name="connsiteX6" fmla="*/ 291454 w 2081607"/>
                <a:gd name="connsiteY6" fmla="*/ 291453 h 1990169"/>
                <a:gd name="connsiteX7" fmla="*/ 995085 w 2081607"/>
                <a:gd name="connsiteY7" fmla="*/ 1 h 1990169"/>
                <a:gd name="connsiteX8" fmla="*/ 1698715 w 2081607"/>
                <a:gd name="connsiteY8" fmla="*/ 291455 h 1990169"/>
                <a:gd name="connsiteX9" fmla="*/ 2081607 w 2081607"/>
                <a:gd name="connsiteY9" fmla="*/ 1086526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8" fmla="*/ 1698715 w 1990167"/>
                <a:gd name="connsiteY8" fmla="*/ 291455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0" fmla="*/ 1990167 w 1990167"/>
                <a:gd name="connsiteY0" fmla="*/ 703633 h 1698716"/>
                <a:gd name="connsiteX1" fmla="*/ 1698714 w 1990167"/>
                <a:gd name="connsiteY1" fmla="*/ 1407263 h 1698716"/>
                <a:gd name="connsiteX2" fmla="*/ 995084 w 1990167"/>
                <a:gd name="connsiteY2" fmla="*/ 1698716 h 1698716"/>
                <a:gd name="connsiteX3" fmla="*/ 291454 w 1990167"/>
                <a:gd name="connsiteY3" fmla="*/ 1407262 h 1698716"/>
                <a:gd name="connsiteX4" fmla="*/ 2 w 1990167"/>
                <a:gd name="connsiteY4" fmla="*/ 703632 h 1698716"/>
                <a:gd name="connsiteX5" fmla="*/ 0 w 1990167"/>
                <a:gd name="connsiteY5" fmla="*/ 703630 h 1698716"/>
                <a:gd name="connsiteX6" fmla="*/ 291454 w 1990167"/>
                <a:gd name="connsiteY6" fmla="*/ 0 h 169871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1112357"/>
                <a:gd name="connsiteX1" fmla="*/ 995084 w 1990167"/>
                <a:gd name="connsiteY1" fmla="*/ 995086 h 1112357"/>
                <a:gd name="connsiteX2" fmla="*/ 291454 w 1990167"/>
                <a:gd name="connsiteY2" fmla="*/ 703632 h 1112357"/>
                <a:gd name="connsiteX3" fmla="*/ 2 w 1990167"/>
                <a:gd name="connsiteY3" fmla="*/ 2 h 1112357"/>
                <a:gd name="connsiteX4" fmla="*/ 0 w 1990167"/>
                <a:gd name="connsiteY4" fmla="*/ 0 h 1112357"/>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7686 h 1002769"/>
                <a:gd name="connsiteX1" fmla="*/ 995084 w 1990167"/>
                <a:gd name="connsiteY1" fmla="*/ 1002769 h 1002769"/>
                <a:gd name="connsiteX2" fmla="*/ 2 w 1990167"/>
                <a:gd name="connsiteY2" fmla="*/ 7685 h 1002769"/>
                <a:gd name="connsiteX3" fmla="*/ 0 w 1990167"/>
                <a:gd name="connsiteY3" fmla="*/ 7683 h 1002769"/>
                <a:gd name="connsiteX0" fmla="*/ 1990167 w 1990167"/>
                <a:gd name="connsiteY0" fmla="*/ 2 h 995085"/>
                <a:gd name="connsiteX1" fmla="*/ 995084 w 1990167"/>
                <a:gd name="connsiteY1" fmla="*/ 995085 h 995085"/>
                <a:gd name="connsiteX2" fmla="*/ 2 w 1990167"/>
                <a:gd name="connsiteY2" fmla="*/ 1 h 995085"/>
                <a:gd name="connsiteX3" fmla="*/ 0 w 1990167"/>
                <a:gd name="connsiteY3" fmla="*/ 161364 h 995085"/>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5528 h 1010611"/>
                <a:gd name="connsiteX1" fmla="*/ 995082 w 1990165"/>
                <a:gd name="connsiteY1" fmla="*/ 1010611 h 1010611"/>
                <a:gd name="connsiteX2" fmla="*/ 0 w 1990165"/>
                <a:gd name="connsiteY2" fmla="*/ 15527 h 1010611"/>
                <a:gd name="connsiteX0" fmla="*/ 1990165 w 1990165"/>
                <a:gd name="connsiteY0" fmla="*/ 15528 h 1010611"/>
                <a:gd name="connsiteX1" fmla="*/ 995082 w 1990165"/>
                <a:gd name="connsiteY1" fmla="*/ 1010611 h 1010611"/>
                <a:gd name="connsiteX2" fmla="*/ 0 w 1990165"/>
                <a:gd name="connsiteY2" fmla="*/ 15527 h 1010611"/>
                <a:gd name="connsiteX0" fmla="*/ 1990165 w 1990165"/>
                <a:gd name="connsiteY0" fmla="*/ 2 h 1002596"/>
                <a:gd name="connsiteX1" fmla="*/ 1496460 w 1990165"/>
                <a:gd name="connsiteY1" fmla="*/ 653186 h 1002596"/>
                <a:gd name="connsiteX2" fmla="*/ 995082 w 1990165"/>
                <a:gd name="connsiteY2" fmla="*/ 995085 h 1002596"/>
                <a:gd name="connsiteX3" fmla="*/ 0 w 1990165"/>
                <a:gd name="connsiteY3" fmla="*/ 1 h 1002596"/>
                <a:gd name="connsiteX0" fmla="*/ 1990165 w 1990165"/>
                <a:gd name="connsiteY0" fmla="*/ 2 h 1002596"/>
                <a:gd name="connsiteX1" fmla="*/ 1496460 w 1990165"/>
                <a:gd name="connsiteY1" fmla="*/ 653186 h 1002596"/>
                <a:gd name="connsiteX2" fmla="*/ 995082 w 1990165"/>
                <a:gd name="connsiteY2" fmla="*/ 995085 h 1002596"/>
                <a:gd name="connsiteX3" fmla="*/ 0 w 1990165"/>
                <a:gd name="connsiteY3" fmla="*/ 1 h 1002596"/>
                <a:gd name="connsiteX0" fmla="*/ 1990165 w 1990165"/>
                <a:gd name="connsiteY0" fmla="*/ 2 h 695609"/>
                <a:gd name="connsiteX1" fmla="*/ 1496460 w 1990165"/>
                <a:gd name="connsiteY1" fmla="*/ 653186 h 695609"/>
                <a:gd name="connsiteX2" fmla="*/ 995082 w 1990165"/>
                <a:gd name="connsiteY2" fmla="*/ 396775 h 695609"/>
                <a:gd name="connsiteX3" fmla="*/ 0 w 1990165"/>
                <a:gd name="connsiteY3" fmla="*/ 1 h 695609"/>
                <a:gd name="connsiteX0" fmla="*/ 1990165 w 1990165"/>
                <a:gd name="connsiteY0" fmla="*/ 104273 h 514822"/>
                <a:gd name="connsiteX1" fmla="*/ 1496460 w 1990165"/>
                <a:gd name="connsiteY1" fmla="*/ 287359 h 514822"/>
                <a:gd name="connsiteX2" fmla="*/ 995082 w 1990165"/>
                <a:gd name="connsiteY2" fmla="*/ 501046 h 514822"/>
                <a:gd name="connsiteX3" fmla="*/ 0 w 1990165"/>
                <a:gd name="connsiteY3" fmla="*/ 104272 h 514822"/>
                <a:gd name="connsiteX0" fmla="*/ 1990165 w 1990165"/>
                <a:gd name="connsiteY0" fmla="*/ 336830 h 747385"/>
                <a:gd name="connsiteX1" fmla="*/ 1496460 w 1990165"/>
                <a:gd name="connsiteY1" fmla="*/ 519916 h 747385"/>
                <a:gd name="connsiteX2" fmla="*/ 995082 w 1990165"/>
                <a:gd name="connsiteY2" fmla="*/ 733603 h 747385"/>
                <a:gd name="connsiteX3" fmla="*/ 484768 w 1990165"/>
                <a:gd name="connsiteY3" fmla="*/ 7082 h 747385"/>
                <a:gd name="connsiteX4" fmla="*/ 0 w 1990165"/>
                <a:gd name="connsiteY4" fmla="*/ 336829 h 747385"/>
                <a:gd name="connsiteX0" fmla="*/ 1990165 w 1990165"/>
                <a:gd name="connsiteY0" fmla="*/ 336830 h 905437"/>
                <a:gd name="connsiteX1" fmla="*/ 1496460 w 1990165"/>
                <a:gd name="connsiteY1" fmla="*/ 519916 h 905437"/>
                <a:gd name="connsiteX2" fmla="*/ 995082 w 1990165"/>
                <a:gd name="connsiteY2" fmla="*/ 733603 h 905437"/>
                <a:gd name="connsiteX3" fmla="*/ 484768 w 1990165"/>
                <a:gd name="connsiteY3" fmla="*/ 7082 h 905437"/>
                <a:gd name="connsiteX4" fmla="*/ 0 w 1990165"/>
                <a:gd name="connsiteY4" fmla="*/ 336829 h 905437"/>
                <a:gd name="connsiteX0" fmla="*/ 1990165 w 1990165"/>
                <a:gd name="connsiteY0" fmla="*/ 336830 h 1142098"/>
                <a:gd name="connsiteX1" fmla="*/ 1496460 w 1990165"/>
                <a:gd name="connsiteY1" fmla="*/ 519916 h 1142098"/>
                <a:gd name="connsiteX2" fmla="*/ 946569 w 1990165"/>
                <a:gd name="connsiteY2" fmla="*/ 1118232 h 1142098"/>
                <a:gd name="connsiteX3" fmla="*/ 484768 w 1990165"/>
                <a:gd name="connsiteY3" fmla="*/ 7082 h 1142098"/>
                <a:gd name="connsiteX4" fmla="*/ 0 w 1990165"/>
                <a:gd name="connsiteY4" fmla="*/ 336829 h 1142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165" h="1142098">
                  <a:moveTo>
                    <a:pt x="1990165" y="336830"/>
                  </a:moveTo>
                  <a:cubicBezTo>
                    <a:pt x="1899099" y="388713"/>
                    <a:pt x="1704461" y="-30558"/>
                    <a:pt x="1496460" y="519916"/>
                  </a:cubicBezTo>
                  <a:cubicBezTo>
                    <a:pt x="1088047" y="1198597"/>
                    <a:pt x="1187197" y="1170115"/>
                    <a:pt x="946569" y="1118232"/>
                  </a:cubicBezTo>
                  <a:cubicBezTo>
                    <a:pt x="769172" y="1111109"/>
                    <a:pt x="650615" y="73211"/>
                    <a:pt x="484768" y="7082"/>
                  </a:cubicBezTo>
                  <a:cubicBezTo>
                    <a:pt x="318921" y="-59047"/>
                    <a:pt x="72012" y="360221"/>
                    <a:pt x="0" y="336829"/>
                  </a:cubicBezTo>
                </a:path>
              </a:pathLst>
            </a:custGeom>
            <a:noFill/>
            <a:ln w="47625" cap="flat" cmpd="sng" algn="ctr">
              <a:solidFill>
                <a:schemeClr val="accent2"/>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101" name="Rectangle 100"/>
            <p:cNvSpPr/>
            <p:nvPr/>
          </p:nvSpPr>
          <p:spPr>
            <a:xfrm>
              <a:off x="2566218" y="2360402"/>
              <a:ext cx="1559283" cy="520852"/>
            </a:xfrm>
            <a:prstGeom prst="rect">
              <a:avLst/>
            </a:prstGeom>
            <a:noFill/>
            <a:ln w="12700" cap="flat" cmpd="sng" algn="ctr">
              <a:solidFill>
                <a:schemeClr val="tx2"/>
              </a:solidFill>
              <a:prstDash val="dash"/>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02" name="TextBox 101"/>
            <p:cNvSpPr txBox="1"/>
            <p:nvPr/>
          </p:nvSpPr>
          <p:spPr bwMode="gray">
            <a:xfrm>
              <a:off x="3039104" y="1789065"/>
              <a:ext cx="1500321" cy="478596"/>
            </a:xfrm>
            <a:prstGeom prst="rect">
              <a:avLst/>
            </a:prstGeom>
            <a:noFill/>
          </p:spPr>
          <p:txBody>
            <a:bodyPr wrap="square" lIns="0" tIns="0" rIns="0" bIns="0" rtlCol="0">
              <a:spAutoFit/>
            </a:bodyPr>
            <a:lstStyle/>
            <a:p>
              <a:pPr algn="ctr">
                <a:spcBef>
                  <a:spcPts val="500"/>
                </a:spcBef>
              </a:pPr>
              <a:r>
                <a:rPr lang="en-US" sz="1000" b="1" dirty="0">
                  <a:solidFill>
                    <a:schemeClr val="tx2"/>
                  </a:solidFill>
                </a:rPr>
                <a:t>Valleys</a:t>
              </a:r>
            </a:p>
          </p:txBody>
        </p:sp>
      </p:grpSp>
      <p:sp>
        <p:nvSpPr>
          <p:cNvPr id="103" name="Rectangle 102"/>
          <p:cNvSpPr/>
          <p:nvPr/>
        </p:nvSpPr>
        <p:spPr>
          <a:xfrm>
            <a:off x="4899158" y="14407"/>
            <a:ext cx="220649" cy="525607"/>
          </a:xfrm>
          <a:prstGeom prst="rect">
            <a:avLst/>
          </a:prstGeom>
          <a:noFill/>
          <a:ln w="12700" cap="flat" cmpd="sng" algn="ctr">
            <a:solidFill>
              <a:schemeClr val="accent6"/>
            </a:solidFill>
            <a:prstDash val="dash"/>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04" name="TextBox 103"/>
          <p:cNvSpPr txBox="1"/>
          <p:nvPr/>
        </p:nvSpPr>
        <p:spPr bwMode="gray">
          <a:xfrm>
            <a:off x="5098145" y="51020"/>
            <a:ext cx="550665" cy="153888"/>
          </a:xfrm>
          <a:prstGeom prst="rect">
            <a:avLst/>
          </a:prstGeom>
          <a:noFill/>
        </p:spPr>
        <p:txBody>
          <a:bodyPr wrap="square" lIns="0" tIns="0" rIns="0" bIns="0" rtlCol="0">
            <a:spAutoFit/>
          </a:bodyPr>
          <a:lstStyle/>
          <a:p>
            <a:pPr algn="ctr">
              <a:spcBef>
                <a:spcPts val="500"/>
              </a:spcBef>
            </a:pPr>
            <a:r>
              <a:rPr lang="en-US" sz="1000" b="1" dirty="0">
                <a:solidFill>
                  <a:schemeClr val="accent6"/>
                </a:solidFill>
              </a:rPr>
              <a:t>Peaks</a:t>
            </a:r>
          </a:p>
        </p:txBody>
      </p:sp>
    </p:spTree>
    <p:extLst>
      <p:ext uri="{BB962C8B-B14F-4D97-AF65-F5344CB8AC3E}">
        <p14:creationId xmlns:p14="http://schemas.microsoft.com/office/powerpoint/2010/main" val="1216296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Nearly 40% of Completion Delays Relate to Navigating Academic “Product”</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2880361" y="4523601"/>
            <a:ext cx="3520440" cy="276999"/>
          </a:xfrm>
        </p:spPr>
        <p:txBody>
          <a:bodyPr/>
          <a:lstStyle/>
          <a:p>
            <a:pPr algn="r"/>
            <a:r>
              <a:rPr lang="en-US" dirty="0"/>
              <a:t>Sources: University of Wisconsin-Madison, </a:t>
            </a:r>
            <a:r>
              <a:rPr lang="en-US" i="1" dirty="0"/>
              <a:t>Predictors of Time‐to‐Degree for Recent UW‐Madison Undergraduates</a:t>
            </a:r>
            <a:r>
              <a:rPr lang="en-US" dirty="0"/>
              <a:t>, December 2014: </a:t>
            </a:r>
            <a:r>
              <a:rPr lang="en-US" u="sng" dirty="0">
                <a:hlinkClick r:id="rId2"/>
              </a:rPr>
              <a:t>https://apir.wisc.edu/timetodegree/Predictors_TimetoDegree_2014.pdf</a:t>
            </a:r>
            <a:r>
              <a:rPr lang="en-US" dirty="0"/>
              <a:t>; EAB interviews and analysis.</a:t>
            </a:r>
          </a:p>
        </p:txBody>
      </p:sp>
      <p:sp>
        <p:nvSpPr>
          <p:cNvPr id="6" name="Title 5"/>
          <p:cNvSpPr>
            <a:spLocks noGrp="1"/>
          </p:cNvSpPr>
          <p:nvPr>
            <p:ph type="title"/>
          </p:nvPr>
        </p:nvSpPr>
        <p:spPr>
          <a:xfrm>
            <a:off x="266700" y="309824"/>
            <a:ext cx="5486400" cy="256480"/>
          </a:xfrm>
        </p:spPr>
        <p:txBody>
          <a:bodyPr/>
          <a:lstStyle/>
          <a:p>
            <a:r>
              <a:rPr lang="en-US" dirty="0"/>
              <a:t>Finances and Preparedness Not Whole Story</a:t>
            </a:r>
          </a:p>
        </p:txBody>
      </p:sp>
      <p:sp>
        <p:nvSpPr>
          <p:cNvPr id="7" name="TextBox 6"/>
          <p:cNvSpPr txBox="1"/>
          <p:nvPr/>
        </p:nvSpPr>
        <p:spPr bwMode="gray">
          <a:xfrm>
            <a:off x="277813" y="1034477"/>
            <a:ext cx="5833328" cy="153888"/>
          </a:xfrm>
          <a:prstGeom prst="rect">
            <a:avLst/>
          </a:prstGeom>
          <a:noFill/>
        </p:spPr>
        <p:txBody>
          <a:bodyPr wrap="none" lIns="0" tIns="0" rIns="0" bIns="0" rtlCol="0">
            <a:spAutoFit/>
          </a:bodyPr>
          <a:lstStyle/>
          <a:p>
            <a:pPr>
              <a:spcBef>
                <a:spcPts val="500"/>
              </a:spcBef>
            </a:pPr>
            <a:r>
              <a:rPr lang="en-US" sz="1000" b="1" dirty="0"/>
              <a:t>Selected Findings from UW-Madison Report: Predictors of Time to Degree (2014)</a:t>
            </a:r>
          </a:p>
        </p:txBody>
      </p:sp>
      <p:sp>
        <p:nvSpPr>
          <p:cNvPr id="13" name="Rectangle 12"/>
          <p:cNvSpPr/>
          <p:nvPr/>
        </p:nvSpPr>
        <p:spPr bwMode="gray">
          <a:xfrm>
            <a:off x="831973" y="2521518"/>
            <a:ext cx="594360" cy="137160"/>
          </a:xfrm>
          <a:prstGeom prst="rect">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 name="Rectangle 21"/>
          <p:cNvSpPr/>
          <p:nvPr/>
        </p:nvSpPr>
        <p:spPr bwMode="gray">
          <a:xfrm>
            <a:off x="831973" y="2202861"/>
            <a:ext cx="1005840" cy="137160"/>
          </a:xfrm>
          <a:prstGeom prst="rect">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1" name="Group 20"/>
          <p:cNvGrpSpPr/>
          <p:nvPr/>
        </p:nvGrpSpPr>
        <p:grpSpPr>
          <a:xfrm>
            <a:off x="1006102" y="2124349"/>
            <a:ext cx="296941" cy="332509"/>
            <a:chOff x="3620655" y="1898073"/>
            <a:chExt cx="240144" cy="272472"/>
          </a:xfrm>
        </p:grpSpPr>
        <p:cxnSp>
          <p:nvCxnSpPr>
            <p:cNvPr id="15" name="Straight Connector 14"/>
            <p:cNvCxnSpPr/>
            <p:nvPr/>
          </p:nvCxnSpPr>
          <p:spPr bwMode="gray">
            <a:xfrm>
              <a:off x="3620655" y="1898073"/>
              <a:ext cx="138545" cy="272472"/>
            </a:xfrm>
            <a:prstGeom prst="line">
              <a:avLst/>
            </a:prstGeom>
            <a:ln w="190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a:off x="3722254" y="1898073"/>
              <a:ext cx="138545" cy="272472"/>
            </a:xfrm>
            <a:prstGeom prst="line">
              <a:avLst/>
            </a:prstGeom>
            <a:ln w="190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bwMode="gray">
          <a:xfrm>
            <a:off x="277814" y="1348516"/>
            <a:ext cx="1681018" cy="276999"/>
          </a:xfrm>
          <a:prstGeom prst="rect">
            <a:avLst/>
          </a:prstGeom>
          <a:noFill/>
        </p:spPr>
        <p:txBody>
          <a:bodyPr wrap="square" lIns="0" tIns="0" rIns="0" bIns="0" rtlCol="0">
            <a:spAutoFit/>
          </a:bodyPr>
          <a:lstStyle/>
          <a:p>
            <a:pPr algn="ctr">
              <a:spcBef>
                <a:spcPts val="500"/>
              </a:spcBef>
            </a:pPr>
            <a:r>
              <a:rPr lang="en-US" sz="900" dirty="0"/>
              <a:t>As Expected, Finances are Biggest Cause of Delays</a:t>
            </a:r>
          </a:p>
        </p:txBody>
      </p:sp>
      <p:sp>
        <p:nvSpPr>
          <p:cNvPr id="34" name="TextBox 33"/>
          <p:cNvSpPr txBox="1"/>
          <p:nvPr/>
        </p:nvSpPr>
        <p:spPr bwMode="gray">
          <a:xfrm>
            <a:off x="2351398" y="1362416"/>
            <a:ext cx="1463040" cy="276999"/>
          </a:xfrm>
          <a:prstGeom prst="rect">
            <a:avLst/>
          </a:prstGeom>
          <a:noFill/>
        </p:spPr>
        <p:txBody>
          <a:bodyPr wrap="square" lIns="0" tIns="0" rIns="0" bIns="0" rtlCol="0">
            <a:spAutoFit/>
          </a:bodyPr>
          <a:lstStyle/>
          <a:p>
            <a:pPr algn="ctr">
              <a:spcBef>
                <a:spcPts val="500"/>
              </a:spcBef>
            </a:pPr>
            <a:r>
              <a:rPr lang="en-US" sz="900" dirty="0"/>
              <a:t>Students Gravitating to “Delay-Prone” Fields</a:t>
            </a:r>
          </a:p>
        </p:txBody>
      </p:sp>
      <p:sp>
        <p:nvSpPr>
          <p:cNvPr id="35" name="TextBox 34"/>
          <p:cNvSpPr txBox="1"/>
          <p:nvPr/>
        </p:nvSpPr>
        <p:spPr bwMode="gray">
          <a:xfrm>
            <a:off x="4351096" y="1362416"/>
            <a:ext cx="1574040" cy="415498"/>
          </a:xfrm>
          <a:prstGeom prst="rect">
            <a:avLst/>
          </a:prstGeom>
          <a:noFill/>
        </p:spPr>
        <p:txBody>
          <a:bodyPr wrap="square" lIns="0" tIns="0" rIns="0" bIns="0" rtlCol="0">
            <a:spAutoFit/>
          </a:bodyPr>
          <a:lstStyle/>
          <a:p>
            <a:pPr algn="ctr">
              <a:spcBef>
                <a:spcPts val="500"/>
              </a:spcBef>
            </a:pPr>
            <a:r>
              <a:rPr lang="en-US" sz="900" dirty="0"/>
              <a:t>Many Delays from Unproductive Exploration and “Do-Overs”</a:t>
            </a:r>
          </a:p>
        </p:txBody>
      </p:sp>
      <p:cxnSp>
        <p:nvCxnSpPr>
          <p:cNvPr id="37" name="Straight Connector 36"/>
          <p:cNvCxnSpPr/>
          <p:nvPr/>
        </p:nvCxnSpPr>
        <p:spPr bwMode="gray">
          <a:xfrm>
            <a:off x="831973" y="2089938"/>
            <a:ext cx="0" cy="137945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gray">
          <a:xfrm>
            <a:off x="4720536" y="2089938"/>
            <a:ext cx="0" cy="2084894"/>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bwMode="gray">
          <a:xfrm>
            <a:off x="332634" y="2167960"/>
            <a:ext cx="455253" cy="215444"/>
          </a:xfrm>
          <a:prstGeom prst="rect">
            <a:avLst/>
          </a:prstGeom>
          <a:noFill/>
        </p:spPr>
        <p:txBody>
          <a:bodyPr wrap="square" lIns="0" tIns="0" rIns="0" bIns="0" rtlCol="0">
            <a:spAutoFit/>
          </a:bodyPr>
          <a:lstStyle/>
          <a:p>
            <a:pPr algn="r">
              <a:spcBef>
                <a:spcPts val="500"/>
              </a:spcBef>
            </a:pPr>
            <a:r>
              <a:rPr lang="en-US" sz="700" dirty="0"/>
              <a:t>Per Stop-Out</a:t>
            </a:r>
          </a:p>
        </p:txBody>
      </p:sp>
      <p:sp>
        <p:nvSpPr>
          <p:cNvPr id="44" name="TextBox 43"/>
          <p:cNvSpPr txBox="1"/>
          <p:nvPr/>
        </p:nvSpPr>
        <p:spPr bwMode="gray">
          <a:xfrm>
            <a:off x="258269" y="2486078"/>
            <a:ext cx="529618" cy="215444"/>
          </a:xfrm>
          <a:prstGeom prst="rect">
            <a:avLst/>
          </a:prstGeom>
          <a:noFill/>
        </p:spPr>
        <p:txBody>
          <a:bodyPr wrap="square" lIns="0" tIns="0" rIns="0" bIns="0" rtlCol="0">
            <a:spAutoFit/>
          </a:bodyPr>
          <a:lstStyle/>
          <a:p>
            <a:pPr algn="r">
              <a:spcBef>
                <a:spcPts val="500"/>
              </a:spcBef>
            </a:pPr>
            <a:r>
              <a:rPr lang="en-US" sz="700" dirty="0"/>
              <a:t>Per Part-Time Term</a:t>
            </a:r>
          </a:p>
        </p:txBody>
      </p:sp>
      <p:sp>
        <p:nvSpPr>
          <p:cNvPr id="45" name="TextBox 44"/>
          <p:cNvSpPr txBox="1"/>
          <p:nvPr/>
        </p:nvSpPr>
        <p:spPr bwMode="gray">
          <a:xfrm>
            <a:off x="526597" y="2871694"/>
            <a:ext cx="261290" cy="107722"/>
          </a:xfrm>
          <a:prstGeom prst="rect">
            <a:avLst/>
          </a:prstGeom>
          <a:noFill/>
        </p:spPr>
        <p:txBody>
          <a:bodyPr wrap="none" lIns="0" tIns="0" rIns="0" bIns="0" rtlCol="0">
            <a:spAutoFit/>
          </a:bodyPr>
          <a:lstStyle/>
          <a:p>
            <a:pPr>
              <a:spcBef>
                <a:spcPts val="500"/>
              </a:spcBef>
            </a:pPr>
            <a:r>
              <a:rPr lang="en-US" sz="700" dirty="0"/>
              <a:t>URM*</a:t>
            </a:r>
          </a:p>
        </p:txBody>
      </p:sp>
      <p:sp>
        <p:nvSpPr>
          <p:cNvPr id="46" name="TextBox 45"/>
          <p:cNvSpPr txBox="1"/>
          <p:nvPr/>
        </p:nvSpPr>
        <p:spPr bwMode="gray">
          <a:xfrm>
            <a:off x="316604" y="3198754"/>
            <a:ext cx="471283" cy="107722"/>
          </a:xfrm>
          <a:prstGeom prst="rect">
            <a:avLst/>
          </a:prstGeom>
          <a:noFill/>
        </p:spPr>
        <p:txBody>
          <a:bodyPr wrap="none" lIns="0" tIns="0" rIns="0" bIns="0" rtlCol="0">
            <a:spAutoFit/>
          </a:bodyPr>
          <a:lstStyle/>
          <a:p>
            <a:pPr>
              <a:spcBef>
                <a:spcPts val="500"/>
              </a:spcBef>
            </a:pPr>
            <a:r>
              <a:rPr lang="en-US" sz="700" dirty="0"/>
              <a:t>First-Gen*</a:t>
            </a:r>
          </a:p>
        </p:txBody>
      </p:sp>
      <p:sp>
        <p:nvSpPr>
          <p:cNvPr id="47" name="TextBox 46"/>
          <p:cNvSpPr txBox="1"/>
          <p:nvPr/>
        </p:nvSpPr>
        <p:spPr bwMode="gray">
          <a:xfrm>
            <a:off x="888176" y="2871694"/>
            <a:ext cx="57708" cy="107722"/>
          </a:xfrm>
          <a:prstGeom prst="rect">
            <a:avLst/>
          </a:prstGeom>
          <a:noFill/>
        </p:spPr>
        <p:txBody>
          <a:bodyPr wrap="none" lIns="0" tIns="0" rIns="0" bIns="0" rtlCol="0">
            <a:spAutoFit/>
          </a:bodyPr>
          <a:lstStyle/>
          <a:p>
            <a:pPr>
              <a:spcBef>
                <a:spcPts val="500"/>
              </a:spcBef>
            </a:pPr>
            <a:r>
              <a:rPr lang="en-US" sz="700" dirty="0"/>
              <a:t>0</a:t>
            </a:r>
          </a:p>
        </p:txBody>
      </p:sp>
      <p:sp>
        <p:nvSpPr>
          <p:cNvPr id="48" name="TextBox 47"/>
          <p:cNvSpPr txBox="1"/>
          <p:nvPr/>
        </p:nvSpPr>
        <p:spPr bwMode="gray">
          <a:xfrm>
            <a:off x="888176" y="3198754"/>
            <a:ext cx="57708" cy="107722"/>
          </a:xfrm>
          <a:prstGeom prst="rect">
            <a:avLst/>
          </a:prstGeom>
          <a:noFill/>
        </p:spPr>
        <p:txBody>
          <a:bodyPr wrap="none" lIns="0" tIns="0" rIns="0" bIns="0" rtlCol="0">
            <a:spAutoFit/>
          </a:bodyPr>
          <a:lstStyle/>
          <a:p>
            <a:pPr>
              <a:spcBef>
                <a:spcPts val="500"/>
              </a:spcBef>
            </a:pPr>
            <a:r>
              <a:rPr lang="en-US" sz="700" dirty="0"/>
              <a:t>0</a:t>
            </a:r>
          </a:p>
        </p:txBody>
      </p:sp>
      <p:sp>
        <p:nvSpPr>
          <p:cNvPr id="49" name="TextBox 48"/>
          <p:cNvSpPr txBox="1"/>
          <p:nvPr/>
        </p:nvSpPr>
        <p:spPr bwMode="gray">
          <a:xfrm>
            <a:off x="491836" y="1860860"/>
            <a:ext cx="1179810" cy="123111"/>
          </a:xfrm>
          <a:prstGeom prst="rect">
            <a:avLst/>
          </a:prstGeom>
          <a:noFill/>
        </p:spPr>
        <p:txBody>
          <a:bodyPr wrap="none" lIns="0" tIns="0" rIns="0" bIns="0" rtlCol="0">
            <a:spAutoFit/>
          </a:bodyPr>
          <a:lstStyle/>
          <a:p>
            <a:pPr>
              <a:spcBef>
                <a:spcPts val="500"/>
              </a:spcBef>
            </a:pPr>
            <a:r>
              <a:rPr lang="en-US" sz="800" i="1" dirty="0"/>
              <a:t>Extra Completion Time</a:t>
            </a:r>
          </a:p>
        </p:txBody>
      </p:sp>
      <p:sp>
        <p:nvSpPr>
          <p:cNvPr id="50" name="TextBox 49"/>
          <p:cNvSpPr txBox="1"/>
          <p:nvPr/>
        </p:nvSpPr>
        <p:spPr bwMode="gray">
          <a:xfrm>
            <a:off x="2493013" y="1869832"/>
            <a:ext cx="1179810" cy="123111"/>
          </a:xfrm>
          <a:prstGeom prst="rect">
            <a:avLst/>
          </a:prstGeom>
          <a:noFill/>
        </p:spPr>
        <p:txBody>
          <a:bodyPr wrap="none" lIns="0" tIns="0" rIns="0" bIns="0" rtlCol="0">
            <a:spAutoFit/>
          </a:bodyPr>
          <a:lstStyle/>
          <a:p>
            <a:pPr>
              <a:spcBef>
                <a:spcPts val="500"/>
              </a:spcBef>
            </a:pPr>
            <a:r>
              <a:rPr lang="en-US" sz="800" i="1" dirty="0"/>
              <a:t>Extra Completion Time</a:t>
            </a:r>
          </a:p>
        </p:txBody>
      </p:sp>
      <p:sp>
        <p:nvSpPr>
          <p:cNvPr id="51" name="TextBox 50"/>
          <p:cNvSpPr txBox="1"/>
          <p:nvPr/>
        </p:nvSpPr>
        <p:spPr bwMode="gray">
          <a:xfrm>
            <a:off x="4548211" y="1869832"/>
            <a:ext cx="1179810" cy="123111"/>
          </a:xfrm>
          <a:prstGeom prst="rect">
            <a:avLst/>
          </a:prstGeom>
          <a:noFill/>
        </p:spPr>
        <p:txBody>
          <a:bodyPr wrap="none" lIns="0" tIns="0" rIns="0" bIns="0" rtlCol="0">
            <a:spAutoFit/>
          </a:bodyPr>
          <a:lstStyle/>
          <a:p>
            <a:pPr>
              <a:spcBef>
                <a:spcPts val="500"/>
              </a:spcBef>
            </a:pPr>
            <a:r>
              <a:rPr lang="en-US" sz="800" i="1" dirty="0"/>
              <a:t>Extra Completion Time</a:t>
            </a:r>
          </a:p>
        </p:txBody>
      </p:sp>
      <p:sp>
        <p:nvSpPr>
          <p:cNvPr id="58" name="Rectangle 57"/>
          <p:cNvSpPr/>
          <p:nvPr/>
        </p:nvSpPr>
        <p:spPr bwMode="gray">
          <a:xfrm>
            <a:off x="4717944" y="2202861"/>
            <a:ext cx="1024128" cy="137160"/>
          </a:xfrm>
          <a:prstGeom prst="rect">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9" name="Rectangle 58"/>
          <p:cNvSpPr/>
          <p:nvPr/>
        </p:nvSpPr>
        <p:spPr bwMode="gray">
          <a:xfrm>
            <a:off x="4717944" y="2521518"/>
            <a:ext cx="914400" cy="137160"/>
          </a:xfrm>
          <a:prstGeom prst="rect">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61" name="Rectangle 60"/>
          <p:cNvSpPr/>
          <p:nvPr/>
        </p:nvSpPr>
        <p:spPr bwMode="gray">
          <a:xfrm>
            <a:off x="4718983" y="2851539"/>
            <a:ext cx="502920" cy="137160"/>
          </a:xfrm>
          <a:prstGeom prst="rect">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65" name="TextBox 64"/>
          <p:cNvSpPr txBox="1"/>
          <p:nvPr/>
        </p:nvSpPr>
        <p:spPr bwMode="gray">
          <a:xfrm>
            <a:off x="4031684" y="2214423"/>
            <a:ext cx="634789" cy="107722"/>
          </a:xfrm>
          <a:prstGeom prst="rect">
            <a:avLst/>
          </a:prstGeom>
          <a:noFill/>
        </p:spPr>
        <p:txBody>
          <a:bodyPr wrap="none" lIns="0" tIns="0" rIns="0" bIns="0" rtlCol="0">
            <a:spAutoFit/>
          </a:bodyPr>
          <a:lstStyle/>
          <a:p>
            <a:pPr>
              <a:spcBef>
                <a:spcPts val="500"/>
              </a:spcBef>
            </a:pPr>
            <a:r>
              <a:rPr lang="en-US" sz="700" dirty="0"/>
              <a:t>Under-loading</a:t>
            </a:r>
          </a:p>
        </p:txBody>
      </p:sp>
      <p:sp>
        <p:nvSpPr>
          <p:cNvPr id="66" name="TextBox 65"/>
          <p:cNvSpPr txBox="1"/>
          <p:nvPr/>
        </p:nvSpPr>
        <p:spPr bwMode="gray">
          <a:xfrm>
            <a:off x="4031684" y="2541482"/>
            <a:ext cx="646011" cy="107722"/>
          </a:xfrm>
          <a:prstGeom prst="rect">
            <a:avLst/>
          </a:prstGeom>
          <a:noFill/>
        </p:spPr>
        <p:txBody>
          <a:bodyPr wrap="none" lIns="0" tIns="0" rIns="0" bIns="0" rtlCol="0">
            <a:spAutoFit/>
          </a:bodyPr>
          <a:lstStyle/>
          <a:p>
            <a:pPr>
              <a:spcBef>
                <a:spcPts val="500"/>
              </a:spcBef>
            </a:pPr>
            <a:r>
              <a:rPr lang="en-US" sz="700" dirty="0"/>
              <a:t>6 DFW Credits</a:t>
            </a:r>
          </a:p>
        </p:txBody>
      </p:sp>
      <p:sp>
        <p:nvSpPr>
          <p:cNvPr id="69" name="TextBox 68"/>
          <p:cNvSpPr txBox="1"/>
          <p:nvPr/>
        </p:nvSpPr>
        <p:spPr bwMode="gray">
          <a:xfrm>
            <a:off x="4011170" y="2813684"/>
            <a:ext cx="677363" cy="215444"/>
          </a:xfrm>
          <a:prstGeom prst="rect">
            <a:avLst/>
          </a:prstGeom>
          <a:noFill/>
        </p:spPr>
        <p:txBody>
          <a:bodyPr wrap="square" lIns="0" tIns="0" rIns="0" bIns="0" rtlCol="0">
            <a:spAutoFit/>
          </a:bodyPr>
          <a:lstStyle/>
          <a:p>
            <a:pPr algn="r">
              <a:spcBef>
                <a:spcPts val="500"/>
              </a:spcBef>
            </a:pPr>
            <a:r>
              <a:rPr lang="en-US" sz="700" dirty="0"/>
              <a:t>College/School Change</a:t>
            </a:r>
          </a:p>
        </p:txBody>
      </p:sp>
      <p:sp>
        <p:nvSpPr>
          <p:cNvPr id="70" name="Rectangle 69"/>
          <p:cNvSpPr/>
          <p:nvPr/>
        </p:nvSpPr>
        <p:spPr bwMode="gray">
          <a:xfrm>
            <a:off x="4727180" y="3493474"/>
            <a:ext cx="347472" cy="135430"/>
          </a:xfrm>
          <a:prstGeom prst="rect">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1" name="Rectangle 70"/>
          <p:cNvSpPr/>
          <p:nvPr/>
        </p:nvSpPr>
        <p:spPr bwMode="gray">
          <a:xfrm>
            <a:off x="4725825" y="3839839"/>
            <a:ext cx="228600" cy="135430"/>
          </a:xfrm>
          <a:prstGeom prst="rect">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73" name="Straight Connector 72"/>
          <p:cNvCxnSpPr/>
          <p:nvPr/>
        </p:nvCxnSpPr>
        <p:spPr bwMode="gray">
          <a:xfrm>
            <a:off x="4040920" y="3319376"/>
            <a:ext cx="1879598" cy="0"/>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bwMode="gray">
          <a:xfrm>
            <a:off x="4040920" y="3501241"/>
            <a:ext cx="647613" cy="107722"/>
          </a:xfrm>
          <a:prstGeom prst="rect">
            <a:avLst/>
          </a:prstGeom>
          <a:noFill/>
        </p:spPr>
        <p:txBody>
          <a:bodyPr wrap="square" lIns="0" tIns="0" rIns="0" bIns="0" rtlCol="0">
            <a:spAutoFit/>
          </a:bodyPr>
          <a:lstStyle/>
          <a:p>
            <a:pPr algn="r">
              <a:spcBef>
                <a:spcPts val="500"/>
              </a:spcBef>
            </a:pPr>
            <a:r>
              <a:rPr lang="en-US" sz="700" dirty="0"/>
              <a:t>Study Abroad</a:t>
            </a:r>
          </a:p>
        </p:txBody>
      </p:sp>
      <p:sp>
        <p:nvSpPr>
          <p:cNvPr id="76" name="TextBox 75"/>
          <p:cNvSpPr txBox="1"/>
          <p:nvPr/>
        </p:nvSpPr>
        <p:spPr bwMode="gray">
          <a:xfrm>
            <a:off x="4040920" y="3849075"/>
            <a:ext cx="647613" cy="107722"/>
          </a:xfrm>
          <a:prstGeom prst="rect">
            <a:avLst/>
          </a:prstGeom>
          <a:noFill/>
        </p:spPr>
        <p:txBody>
          <a:bodyPr wrap="square" lIns="0" tIns="0" rIns="0" bIns="0" rtlCol="0">
            <a:spAutoFit/>
          </a:bodyPr>
          <a:lstStyle/>
          <a:p>
            <a:pPr algn="r">
              <a:spcBef>
                <a:spcPts val="500"/>
              </a:spcBef>
            </a:pPr>
            <a:r>
              <a:rPr lang="en-US" sz="700" dirty="0"/>
              <a:t>Double Major</a:t>
            </a:r>
          </a:p>
        </p:txBody>
      </p:sp>
      <p:sp>
        <p:nvSpPr>
          <p:cNvPr id="77" name="TextBox 76"/>
          <p:cNvSpPr txBox="1"/>
          <p:nvPr/>
        </p:nvSpPr>
        <p:spPr bwMode="gray">
          <a:xfrm>
            <a:off x="1905961" y="2186799"/>
            <a:ext cx="320601" cy="107722"/>
          </a:xfrm>
          <a:prstGeom prst="rect">
            <a:avLst/>
          </a:prstGeom>
          <a:noFill/>
        </p:spPr>
        <p:txBody>
          <a:bodyPr wrap="none" lIns="0" tIns="0" rIns="0" bIns="0" rtlCol="0">
            <a:spAutoFit/>
          </a:bodyPr>
          <a:lstStyle/>
          <a:p>
            <a:pPr>
              <a:spcBef>
                <a:spcPts val="500"/>
              </a:spcBef>
            </a:pPr>
            <a:r>
              <a:rPr lang="en-US" sz="700" dirty="0"/>
              <a:t>17 mo.</a:t>
            </a:r>
          </a:p>
        </p:txBody>
      </p:sp>
      <p:sp>
        <p:nvSpPr>
          <p:cNvPr id="78" name="TextBox 77"/>
          <p:cNvSpPr txBox="1"/>
          <p:nvPr/>
        </p:nvSpPr>
        <p:spPr bwMode="gray">
          <a:xfrm>
            <a:off x="1495315" y="2543924"/>
            <a:ext cx="352661" cy="107722"/>
          </a:xfrm>
          <a:prstGeom prst="rect">
            <a:avLst/>
          </a:prstGeom>
          <a:noFill/>
        </p:spPr>
        <p:txBody>
          <a:bodyPr wrap="none" lIns="0" tIns="0" rIns="0" bIns="0" rtlCol="0">
            <a:spAutoFit/>
          </a:bodyPr>
          <a:lstStyle/>
          <a:p>
            <a:pPr>
              <a:spcBef>
                <a:spcPts val="500"/>
              </a:spcBef>
            </a:pPr>
            <a:r>
              <a:rPr lang="en-US" sz="700" dirty="0"/>
              <a:t>2.6 mo.</a:t>
            </a:r>
          </a:p>
        </p:txBody>
      </p:sp>
      <p:grpSp>
        <p:nvGrpSpPr>
          <p:cNvPr id="89" name="Group 88"/>
          <p:cNvGrpSpPr/>
          <p:nvPr/>
        </p:nvGrpSpPr>
        <p:grpSpPr>
          <a:xfrm>
            <a:off x="2237877" y="2089938"/>
            <a:ext cx="1354431" cy="1379450"/>
            <a:chOff x="2311765" y="1969870"/>
            <a:chExt cx="1354431" cy="1379450"/>
          </a:xfrm>
        </p:grpSpPr>
        <p:sp>
          <p:nvSpPr>
            <p:cNvPr id="23" name="Rectangle 22"/>
            <p:cNvSpPr/>
            <p:nvPr/>
          </p:nvSpPr>
          <p:spPr bwMode="gray">
            <a:xfrm>
              <a:off x="2896322" y="2082793"/>
              <a:ext cx="457200" cy="137160"/>
            </a:xfrm>
            <a:prstGeom prst="rect">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4" name="Rectangle 23"/>
            <p:cNvSpPr/>
            <p:nvPr/>
          </p:nvSpPr>
          <p:spPr bwMode="gray">
            <a:xfrm>
              <a:off x="2896322" y="2401450"/>
              <a:ext cx="457200" cy="137160"/>
            </a:xfrm>
            <a:prstGeom prst="rect">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5" name="Rectangle 24"/>
            <p:cNvSpPr/>
            <p:nvPr/>
          </p:nvSpPr>
          <p:spPr bwMode="gray">
            <a:xfrm>
              <a:off x="2896322" y="2736907"/>
              <a:ext cx="457200" cy="137160"/>
            </a:xfrm>
            <a:prstGeom prst="rect">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6" name="Rectangle 25"/>
            <p:cNvSpPr/>
            <p:nvPr/>
          </p:nvSpPr>
          <p:spPr bwMode="gray">
            <a:xfrm>
              <a:off x="2897361" y="3063967"/>
              <a:ext cx="228600" cy="137160"/>
            </a:xfrm>
            <a:prstGeom prst="rect">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38" name="Straight Connector 37"/>
            <p:cNvCxnSpPr/>
            <p:nvPr/>
          </p:nvCxnSpPr>
          <p:spPr bwMode="gray">
            <a:xfrm>
              <a:off x="2896322" y="1969870"/>
              <a:ext cx="1039" cy="137945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bwMode="gray">
            <a:xfrm>
              <a:off x="2592290" y="2097508"/>
              <a:ext cx="248466" cy="107722"/>
            </a:xfrm>
            <a:prstGeom prst="rect">
              <a:avLst/>
            </a:prstGeom>
            <a:noFill/>
          </p:spPr>
          <p:txBody>
            <a:bodyPr wrap="none" lIns="0" tIns="0" rIns="0" bIns="0" rtlCol="0">
              <a:spAutoFit/>
            </a:bodyPr>
            <a:lstStyle/>
            <a:p>
              <a:pPr>
                <a:spcBef>
                  <a:spcPts val="500"/>
                </a:spcBef>
              </a:pPr>
              <a:r>
                <a:rPr lang="en-US" sz="700" dirty="0"/>
                <a:t>STEM</a:t>
              </a:r>
            </a:p>
          </p:txBody>
        </p:sp>
        <p:sp>
          <p:nvSpPr>
            <p:cNvPr id="54" name="TextBox 53"/>
            <p:cNvSpPr txBox="1"/>
            <p:nvPr/>
          </p:nvSpPr>
          <p:spPr bwMode="gray">
            <a:xfrm>
              <a:off x="2496110" y="2424567"/>
              <a:ext cx="344646" cy="107722"/>
            </a:xfrm>
            <a:prstGeom prst="rect">
              <a:avLst/>
            </a:prstGeom>
            <a:noFill/>
          </p:spPr>
          <p:txBody>
            <a:bodyPr wrap="none" lIns="0" tIns="0" rIns="0" bIns="0" rtlCol="0">
              <a:spAutoFit/>
            </a:bodyPr>
            <a:lstStyle/>
            <a:p>
              <a:pPr>
                <a:spcBef>
                  <a:spcPts val="500"/>
                </a:spcBef>
              </a:pPr>
              <a:r>
                <a:rPr lang="en-US" sz="700" dirty="0"/>
                <a:t>Nursing</a:t>
              </a:r>
            </a:p>
          </p:txBody>
        </p:sp>
        <p:sp>
          <p:nvSpPr>
            <p:cNvPr id="55" name="TextBox 54"/>
            <p:cNvSpPr txBox="1"/>
            <p:nvPr/>
          </p:nvSpPr>
          <p:spPr bwMode="gray">
            <a:xfrm>
              <a:off x="2311765" y="2751626"/>
              <a:ext cx="528991" cy="107722"/>
            </a:xfrm>
            <a:prstGeom prst="rect">
              <a:avLst/>
            </a:prstGeom>
            <a:noFill/>
          </p:spPr>
          <p:txBody>
            <a:bodyPr wrap="none" lIns="0" tIns="0" rIns="0" bIns="0" rtlCol="0">
              <a:spAutoFit/>
            </a:bodyPr>
            <a:lstStyle/>
            <a:p>
              <a:pPr>
                <a:spcBef>
                  <a:spcPts val="500"/>
                </a:spcBef>
              </a:pPr>
              <a:r>
                <a:rPr lang="en-US" sz="700" dirty="0"/>
                <a:t>Engineering</a:t>
              </a:r>
            </a:p>
          </p:txBody>
        </p:sp>
        <p:sp>
          <p:nvSpPr>
            <p:cNvPr id="56" name="TextBox 55"/>
            <p:cNvSpPr txBox="1"/>
            <p:nvPr/>
          </p:nvSpPr>
          <p:spPr bwMode="gray">
            <a:xfrm>
              <a:off x="2451226" y="3078686"/>
              <a:ext cx="389530" cy="107722"/>
            </a:xfrm>
            <a:prstGeom prst="rect">
              <a:avLst/>
            </a:prstGeom>
            <a:noFill/>
          </p:spPr>
          <p:txBody>
            <a:bodyPr wrap="none" lIns="0" tIns="0" rIns="0" bIns="0" rtlCol="0">
              <a:spAutoFit/>
            </a:bodyPr>
            <a:lstStyle/>
            <a:p>
              <a:pPr>
                <a:spcBef>
                  <a:spcPts val="500"/>
                </a:spcBef>
              </a:pPr>
              <a:r>
                <a:rPr lang="en-US" sz="700" dirty="0"/>
                <a:t>Business</a:t>
              </a:r>
            </a:p>
          </p:txBody>
        </p:sp>
        <p:sp>
          <p:nvSpPr>
            <p:cNvPr id="79" name="TextBox 78"/>
            <p:cNvSpPr txBox="1"/>
            <p:nvPr/>
          </p:nvSpPr>
          <p:spPr bwMode="gray">
            <a:xfrm>
              <a:off x="3397320" y="2097508"/>
              <a:ext cx="262892" cy="107722"/>
            </a:xfrm>
            <a:prstGeom prst="rect">
              <a:avLst/>
            </a:prstGeom>
            <a:noFill/>
          </p:spPr>
          <p:txBody>
            <a:bodyPr wrap="none" lIns="0" tIns="0" rIns="0" bIns="0" rtlCol="0">
              <a:spAutoFit/>
            </a:bodyPr>
            <a:lstStyle/>
            <a:p>
              <a:pPr>
                <a:spcBef>
                  <a:spcPts val="500"/>
                </a:spcBef>
              </a:pPr>
              <a:r>
                <a:rPr lang="en-US" sz="700" dirty="0"/>
                <a:t>2 mo.</a:t>
              </a:r>
            </a:p>
          </p:txBody>
        </p:sp>
        <p:sp>
          <p:nvSpPr>
            <p:cNvPr id="80" name="TextBox 79"/>
            <p:cNvSpPr txBox="1"/>
            <p:nvPr/>
          </p:nvSpPr>
          <p:spPr bwMode="gray">
            <a:xfrm>
              <a:off x="3403304" y="2416169"/>
              <a:ext cx="262892" cy="107722"/>
            </a:xfrm>
            <a:prstGeom prst="rect">
              <a:avLst/>
            </a:prstGeom>
            <a:noFill/>
          </p:spPr>
          <p:txBody>
            <a:bodyPr wrap="none" lIns="0" tIns="0" rIns="0" bIns="0" rtlCol="0">
              <a:spAutoFit/>
            </a:bodyPr>
            <a:lstStyle/>
            <a:p>
              <a:pPr>
                <a:spcBef>
                  <a:spcPts val="500"/>
                </a:spcBef>
              </a:pPr>
              <a:r>
                <a:rPr lang="en-US" sz="700" dirty="0"/>
                <a:t>2 mo.</a:t>
              </a:r>
            </a:p>
          </p:txBody>
        </p:sp>
        <p:sp>
          <p:nvSpPr>
            <p:cNvPr id="81" name="TextBox 80"/>
            <p:cNvSpPr txBox="1"/>
            <p:nvPr/>
          </p:nvSpPr>
          <p:spPr bwMode="gray">
            <a:xfrm>
              <a:off x="3403304" y="2751626"/>
              <a:ext cx="262892" cy="107722"/>
            </a:xfrm>
            <a:prstGeom prst="rect">
              <a:avLst/>
            </a:prstGeom>
            <a:noFill/>
          </p:spPr>
          <p:txBody>
            <a:bodyPr wrap="none" lIns="0" tIns="0" rIns="0" bIns="0" rtlCol="0">
              <a:spAutoFit/>
            </a:bodyPr>
            <a:lstStyle/>
            <a:p>
              <a:pPr>
                <a:spcBef>
                  <a:spcPts val="500"/>
                </a:spcBef>
              </a:pPr>
              <a:r>
                <a:rPr lang="en-US" sz="700" dirty="0"/>
                <a:t>2 mo.</a:t>
              </a:r>
            </a:p>
          </p:txBody>
        </p:sp>
        <p:sp>
          <p:nvSpPr>
            <p:cNvPr id="82" name="TextBox 81"/>
            <p:cNvSpPr txBox="1"/>
            <p:nvPr/>
          </p:nvSpPr>
          <p:spPr bwMode="gray">
            <a:xfrm>
              <a:off x="3175278" y="3079415"/>
              <a:ext cx="262892" cy="107722"/>
            </a:xfrm>
            <a:prstGeom prst="rect">
              <a:avLst/>
            </a:prstGeom>
            <a:noFill/>
          </p:spPr>
          <p:txBody>
            <a:bodyPr wrap="none" lIns="0" tIns="0" rIns="0" bIns="0" rtlCol="0">
              <a:spAutoFit/>
            </a:bodyPr>
            <a:lstStyle/>
            <a:p>
              <a:pPr>
                <a:spcBef>
                  <a:spcPts val="500"/>
                </a:spcBef>
              </a:pPr>
              <a:r>
                <a:rPr lang="en-US" sz="700" dirty="0"/>
                <a:t>1 mo.</a:t>
              </a:r>
            </a:p>
          </p:txBody>
        </p:sp>
      </p:grpSp>
      <p:sp>
        <p:nvSpPr>
          <p:cNvPr id="84" name="TextBox 83"/>
          <p:cNvSpPr txBox="1"/>
          <p:nvPr/>
        </p:nvSpPr>
        <p:spPr bwMode="gray">
          <a:xfrm>
            <a:off x="5814136" y="2199096"/>
            <a:ext cx="352661" cy="107722"/>
          </a:xfrm>
          <a:prstGeom prst="rect">
            <a:avLst/>
          </a:prstGeom>
          <a:noFill/>
        </p:spPr>
        <p:txBody>
          <a:bodyPr wrap="none" lIns="0" tIns="0" rIns="0" bIns="0" rtlCol="0">
            <a:spAutoFit/>
          </a:bodyPr>
          <a:lstStyle/>
          <a:p>
            <a:pPr>
              <a:spcBef>
                <a:spcPts val="500"/>
              </a:spcBef>
            </a:pPr>
            <a:r>
              <a:rPr lang="en-US" sz="700" dirty="0"/>
              <a:t>4.5 mo.</a:t>
            </a:r>
          </a:p>
        </p:txBody>
      </p:sp>
      <p:sp>
        <p:nvSpPr>
          <p:cNvPr id="85" name="TextBox 84"/>
          <p:cNvSpPr txBox="1"/>
          <p:nvPr/>
        </p:nvSpPr>
        <p:spPr bwMode="gray">
          <a:xfrm>
            <a:off x="5676447" y="2517757"/>
            <a:ext cx="262892" cy="107722"/>
          </a:xfrm>
          <a:prstGeom prst="rect">
            <a:avLst/>
          </a:prstGeom>
          <a:noFill/>
        </p:spPr>
        <p:txBody>
          <a:bodyPr wrap="none" lIns="0" tIns="0" rIns="0" bIns="0" rtlCol="0">
            <a:spAutoFit/>
          </a:bodyPr>
          <a:lstStyle/>
          <a:p>
            <a:pPr>
              <a:spcBef>
                <a:spcPts val="500"/>
              </a:spcBef>
            </a:pPr>
            <a:r>
              <a:rPr lang="en-US" sz="700" dirty="0"/>
              <a:t>4 mo.</a:t>
            </a:r>
          </a:p>
        </p:txBody>
      </p:sp>
      <p:sp>
        <p:nvSpPr>
          <p:cNvPr id="86" name="TextBox 85"/>
          <p:cNvSpPr txBox="1"/>
          <p:nvPr/>
        </p:nvSpPr>
        <p:spPr bwMode="gray">
          <a:xfrm>
            <a:off x="5314446" y="2866258"/>
            <a:ext cx="262892" cy="107722"/>
          </a:xfrm>
          <a:prstGeom prst="rect">
            <a:avLst/>
          </a:prstGeom>
          <a:noFill/>
        </p:spPr>
        <p:txBody>
          <a:bodyPr wrap="none" lIns="0" tIns="0" rIns="0" bIns="0" rtlCol="0">
            <a:spAutoFit/>
          </a:bodyPr>
          <a:lstStyle/>
          <a:p>
            <a:pPr>
              <a:spcBef>
                <a:spcPts val="500"/>
              </a:spcBef>
            </a:pPr>
            <a:r>
              <a:rPr lang="en-US" sz="700" dirty="0"/>
              <a:t>2 mo.</a:t>
            </a:r>
          </a:p>
        </p:txBody>
      </p:sp>
      <p:sp>
        <p:nvSpPr>
          <p:cNvPr id="87" name="TextBox 86"/>
          <p:cNvSpPr txBox="1"/>
          <p:nvPr/>
        </p:nvSpPr>
        <p:spPr bwMode="gray">
          <a:xfrm>
            <a:off x="5074652" y="3853693"/>
            <a:ext cx="262892" cy="107722"/>
          </a:xfrm>
          <a:prstGeom prst="rect">
            <a:avLst/>
          </a:prstGeom>
          <a:noFill/>
        </p:spPr>
        <p:txBody>
          <a:bodyPr wrap="none" lIns="0" tIns="0" rIns="0" bIns="0" rtlCol="0">
            <a:spAutoFit/>
          </a:bodyPr>
          <a:lstStyle/>
          <a:p>
            <a:pPr>
              <a:spcBef>
                <a:spcPts val="500"/>
              </a:spcBef>
            </a:pPr>
            <a:r>
              <a:rPr lang="en-US" sz="700" dirty="0"/>
              <a:t>1 mo.</a:t>
            </a:r>
          </a:p>
        </p:txBody>
      </p:sp>
      <p:sp>
        <p:nvSpPr>
          <p:cNvPr id="88" name="TextBox 87"/>
          <p:cNvSpPr txBox="1"/>
          <p:nvPr/>
        </p:nvSpPr>
        <p:spPr bwMode="gray">
          <a:xfrm>
            <a:off x="5138116" y="3492005"/>
            <a:ext cx="352661" cy="107722"/>
          </a:xfrm>
          <a:prstGeom prst="rect">
            <a:avLst/>
          </a:prstGeom>
          <a:noFill/>
        </p:spPr>
        <p:txBody>
          <a:bodyPr wrap="none" lIns="0" tIns="0" rIns="0" bIns="0" rtlCol="0">
            <a:spAutoFit/>
          </a:bodyPr>
          <a:lstStyle/>
          <a:p>
            <a:pPr>
              <a:spcBef>
                <a:spcPts val="500"/>
              </a:spcBef>
            </a:pPr>
            <a:r>
              <a:rPr lang="en-US" sz="700" dirty="0"/>
              <a:t>1.5 mo.</a:t>
            </a:r>
          </a:p>
        </p:txBody>
      </p:sp>
      <p:sp>
        <p:nvSpPr>
          <p:cNvPr id="90" name="TextBox 89"/>
          <p:cNvSpPr txBox="1"/>
          <p:nvPr/>
        </p:nvSpPr>
        <p:spPr bwMode="gray">
          <a:xfrm>
            <a:off x="378599" y="3605937"/>
            <a:ext cx="1696675" cy="369332"/>
          </a:xfrm>
          <a:prstGeom prst="rect">
            <a:avLst/>
          </a:prstGeom>
          <a:noFill/>
        </p:spPr>
        <p:txBody>
          <a:bodyPr wrap="square" lIns="0" tIns="0" rIns="0" bIns="0" rtlCol="0">
            <a:spAutoFit/>
          </a:bodyPr>
          <a:lstStyle/>
          <a:p>
            <a:pPr>
              <a:spcBef>
                <a:spcPts val="500"/>
              </a:spcBef>
            </a:pPr>
            <a:r>
              <a:rPr lang="en-US" sz="800" dirty="0"/>
              <a:t>*Being a URM or first-generation student alone does not predict delayed graduation</a:t>
            </a:r>
          </a:p>
        </p:txBody>
      </p:sp>
    </p:spTree>
    <p:extLst>
      <p:ext uri="{BB962C8B-B14F-4D97-AF65-F5344CB8AC3E}">
        <p14:creationId xmlns:p14="http://schemas.microsoft.com/office/powerpoint/2010/main" val="1497205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184666"/>
          </a:xfrm>
        </p:spPr>
        <p:txBody>
          <a:bodyPr/>
          <a:lstStyle/>
          <a:p>
            <a:r>
              <a:rPr lang="en-US" dirty="0"/>
              <a:t>More Professional Staff Not Enough to Destigmatize Help-Seeking</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1922595" y="3754160"/>
            <a:ext cx="4478205" cy="1046440"/>
          </a:xfrm>
        </p:spPr>
        <p:txBody>
          <a:bodyPr/>
          <a:lstStyle/>
          <a:p>
            <a:r>
              <a:rPr lang="en-US" dirty="0"/>
              <a:t>Source: </a:t>
            </a:r>
            <a:r>
              <a:rPr lang="en-US" dirty="0" err="1"/>
              <a:t>Kring</a:t>
            </a:r>
            <a:r>
              <a:rPr lang="en-US" dirty="0"/>
              <a:t>, Matthew. “Supporting College Students through Peer Mentoring: Serving Immigrant Students.” </a:t>
            </a:r>
            <a:r>
              <a:rPr lang="en-US" i="1" dirty="0"/>
              <a:t>Metropolitan Universities, </a:t>
            </a:r>
            <a:r>
              <a:rPr lang="en-US" dirty="0"/>
              <a:t>28 no. 3: 102-110.; </a:t>
            </a:r>
            <a:r>
              <a:rPr lang="en-US" dirty="0" err="1"/>
              <a:t>Kochenour</a:t>
            </a:r>
            <a:r>
              <a:rPr lang="en-US" dirty="0"/>
              <a:t>, E.O., D.S. Jolley, J.G. </a:t>
            </a:r>
            <a:r>
              <a:rPr lang="en-US" dirty="0" err="1"/>
              <a:t>Kaup</a:t>
            </a:r>
            <a:r>
              <a:rPr lang="en-US" dirty="0"/>
              <a:t>, D.L. Patrick, K.D. Roach, and L.A. </a:t>
            </a:r>
            <a:r>
              <a:rPr lang="en-US" dirty="0" err="1"/>
              <a:t>Wenzler</a:t>
            </a:r>
            <a:r>
              <a:rPr lang="en-US" dirty="0"/>
              <a:t>. “Supplemental Instruction: An Effective Component of Student Affairs Programming.” </a:t>
            </a:r>
            <a:r>
              <a:rPr lang="en-US" i="1" dirty="0"/>
              <a:t>Journal of College Student Development, </a:t>
            </a:r>
            <a:r>
              <a:rPr lang="en-US" dirty="0"/>
              <a:t>38 no. 6.; EAB interviews and analysis.; EAB interviews and analysis.</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Limits to Advising’s Economics and Efficacy</a:t>
            </a:r>
          </a:p>
        </p:txBody>
      </p:sp>
      <p:sp>
        <p:nvSpPr>
          <p:cNvPr id="7" name="Text Placeholder 1"/>
          <p:cNvSpPr txBox="1">
            <a:spLocks/>
          </p:cNvSpPr>
          <p:nvPr/>
        </p:nvSpPr>
        <p:spPr bwMode="gray">
          <a:xfrm>
            <a:off x="544728" y="967095"/>
            <a:ext cx="2232337"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Never Going to Hire All the Advisors and Staff We Need…</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35" y="1493450"/>
            <a:ext cx="459442" cy="295574"/>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873" y="1493450"/>
            <a:ext cx="459442" cy="295574"/>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315" y="1493450"/>
            <a:ext cx="459442" cy="295574"/>
          </a:xfrm>
          <a:prstGeom prst="rect">
            <a:avLst/>
          </a:prstGeom>
        </p:spPr>
      </p:pic>
      <p:sp>
        <p:nvSpPr>
          <p:cNvPr id="11" name="Text Placeholder 1"/>
          <p:cNvSpPr txBox="1">
            <a:spLocks/>
          </p:cNvSpPr>
          <p:nvPr/>
        </p:nvSpPr>
        <p:spPr bwMode="gray">
          <a:xfrm>
            <a:off x="232435" y="1310506"/>
            <a:ext cx="1005840" cy="107722"/>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700" i="1" dirty="0"/>
              <a:t>Current Staffing</a:t>
            </a:r>
          </a:p>
        </p:txBody>
      </p:sp>
      <p:sp>
        <p:nvSpPr>
          <p:cNvPr id="12" name="Text Placeholder 1"/>
          <p:cNvSpPr txBox="1">
            <a:spLocks/>
          </p:cNvSpPr>
          <p:nvPr/>
        </p:nvSpPr>
        <p:spPr bwMode="gray">
          <a:xfrm>
            <a:off x="2056873" y="1310506"/>
            <a:ext cx="1005840" cy="107722"/>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700" i="1" dirty="0"/>
              <a:t>Ideal Staffing</a:t>
            </a:r>
          </a:p>
        </p:txBody>
      </p:sp>
      <p:sp>
        <p:nvSpPr>
          <p:cNvPr id="13" name="Text Placeholder 1"/>
          <p:cNvSpPr txBox="1">
            <a:spLocks/>
          </p:cNvSpPr>
          <p:nvPr/>
        </p:nvSpPr>
        <p:spPr bwMode="gray">
          <a:xfrm>
            <a:off x="544728" y="2851796"/>
            <a:ext cx="2517985"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…And We Miss an Opportunity to Engage Students and Close Trust Gaps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15" y="3740242"/>
            <a:ext cx="365760" cy="347473"/>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15" y="4236371"/>
            <a:ext cx="457910" cy="271071"/>
          </a:xfrm>
          <a:prstGeom prst="rect">
            <a:avLst/>
          </a:prstGeom>
        </p:spPr>
      </p:pic>
      <p:sp>
        <p:nvSpPr>
          <p:cNvPr id="16" name="Text Placeholder 1"/>
          <p:cNvSpPr txBox="1">
            <a:spLocks/>
          </p:cNvSpPr>
          <p:nvPr/>
        </p:nvSpPr>
        <p:spPr bwMode="gray">
          <a:xfrm>
            <a:off x="1003183" y="3844728"/>
            <a:ext cx="2232337" cy="123111"/>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800" dirty="0"/>
              <a:t>Perceived lack of common experience </a:t>
            </a:r>
          </a:p>
        </p:txBody>
      </p:sp>
      <p:sp>
        <p:nvSpPr>
          <p:cNvPr id="17" name="Text Placeholder 1"/>
          <p:cNvSpPr txBox="1">
            <a:spLocks/>
          </p:cNvSpPr>
          <p:nvPr/>
        </p:nvSpPr>
        <p:spPr bwMode="gray">
          <a:xfrm>
            <a:off x="1003183" y="4194034"/>
            <a:ext cx="2232337" cy="246221"/>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800" dirty="0"/>
              <a:t>Less able to normalize help-seeking behaviors among hesitant students</a:t>
            </a:r>
          </a:p>
        </p:txBody>
      </p:sp>
      <p:sp>
        <p:nvSpPr>
          <p:cNvPr id="18" name="Rectangle 17"/>
          <p:cNvSpPr/>
          <p:nvPr/>
        </p:nvSpPr>
        <p:spPr bwMode="gray">
          <a:xfrm>
            <a:off x="3734836" y="881468"/>
            <a:ext cx="2665964" cy="3522358"/>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800" dirty="0">
              <a:solidFill>
                <a:schemeClr val="tx2"/>
              </a:solidFill>
            </a:endParaRPr>
          </a:p>
        </p:txBody>
      </p:sp>
      <p:sp>
        <p:nvSpPr>
          <p:cNvPr id="19" name="Text Placeholder 3"/>
          <p:cNvSpPr txBox="1">
            <a:spLocks/>
          </p:cNvSpPr>
          <p:nvPr/>
        </p:nvSpPr>
        <p:spPr bwMode="gray">
          <a:xfrm>
            <a:off x="3904683" y="1013405"/>
            <a:ext cx="2086186" cy="2769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b="1" dirty="0">
                <a:solidFill>
                  <a:schemeClr val="tx1"/>
                </a:solidFill>
              </a:rPr>
              <a:t>Clear Benefits to Using Peers as Coaches and Mentors</a:t>
            </a:r>
          </a:p>
        </p:txBody>
      </p:sp>
      <p:sp>
        <p:nvSpPr>
          <p:cNvPr id="20" name="Isosceles Triangle 19"/>
          <p:cNvSpPr>
            <a:spLocks noChangeAspect="1"/>
          </p:cNvSpPr>
          <p:nvPr/>
        </p:nvSpPr>
        <p:spPr bwMode="gray">
          <a:xfrm rot="5400000">
            <a:off x="3708412" y="1062205"/>
            <a:ext cx="144289" cy="9144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3"/>
          <p:cNvSpPr txBox="1">
            <a:spLocks/>
          </p:cNvSpPr>
          <p:nvPr/>
        </p:nvSpPr>
        <p:spPr bwMode="gray">
          <a:xfrm>
            <a:off x="3904683" y="2923273"/>
            <a:ext cx="2086186" cy="1384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b="1" dirty="0">
                <a:solidFill>
                  <a:schemeClr val="tx1"/>
                </a:solidFill>
              </a:rPr>
              <a:t>Failing to Deploy Peers Broadly</a:t>
            </a: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5188" y="3457692"/>
            <a:ext cx="199180" cy="247942"/>
          </a:xfrm>
          <a:prstGeom prst="rect">
            <a:avLst/>
          </a:prstGeom>
        </p:spPr>
      </p:pic>
      <p:sp>
        <p:nvSpPr>
          <p:cNvPr id="23" name="Text Placeholder 1"/>
          <p:cNvSpPr txBox="1">
            <a:spLocks/>
          </p:cNvSpPr>
          <p:nvPr/>
        </p:nvSpPr>
        <p:spPr bwMode="gray">
          <a:xfrm>
            <a:off x="4323191" y="3459413"/>
            <a:ext cx="1755701" cy="246221"/>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800" dirty="0"/>
              <a:t>Mentorship not leveraged as experiential learning</a:t>
            </a:r>
          </a:p>
        </p:txBody>
      </p:sp>
      <p:sp>
        <p:nvSpPr>
          <p:cNvPr id="24" name="Text Placeholder 1"/>
          <p:cNvSpPr txBox="1">
            <a:spLocks/>
          </p:cNvSpPr>
          <p:nvPr/>
        </p:nvSpPr>
        <p:spPr bwMode="gray">
          <a:xfrm>
            <a:off x="4323191" y="3798217"/>
            <a:ext cx="2232337" cy="246221"/>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800" dirty="0"/>
              <a:t>Relegated to programs tangential to primary student success efforts</a:t>
            </a:r>
          </a:p>
        </p:txBody>
      </p:sp>
      <p:sp>
        <p:nvSpPr>
          <p:cNvPr id="25" name="Text Placeholder 1"/>
          <p:cNvSpPr txBox="1">
            <a:spLocks/>
          </p:cNvSpPr>
          <p:nvPr/>
        </p:nvSpPr>
        <p:spPr bwMode="gray">
          <a:xfrm>
            <a:off x="4297299" y="3144324"/>
            <a:ext cx="1636169" cy="246221"/>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800" dirty="0"/>
              <a:t>Disconnected from core academic experiences  </a:t>
            </a:r>
          </a:p>
        </p:txBody>
      </p:sp>
      <p:sp>
        <p:nvSpPr>
          <p:cNvPr id="26" name="Text Placeholder 12"/>
          <p:cNvSpPr txBox="1">
            <a:spLocks/>
          </p:cNvSpPr>
          <p:nvPr/>
        </p:nvSpPr>
        <p:spPr bwMode="gray">
          <a:xfrm>
            <a:off x="3899296" y="1366629"/>
            <a:ext cx="2501504" cy="1305486"/>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800" i="1" dirty="0"/>
              <a:t>Retention</a:t>
            </a:r>
          </a:p>
          <a:p>
            <a:r>
              <a:rPr lang="en-US" sz="800" dirty="0"/>
              <a:t>Retention gains over similar non-participants </a:t>
            </a:r>
          </a:p>
          <a:p>
            <a:pPr marL="0" indent="0">
              <a:buNone/>
            </a:pPr>
            <a:r>
              <a:rPr lang="en-US" sz="800" i="1" dirty="0"/>
              <a:t>Sense of Belonging</a:t>
            </a:r>
          </a:p>
          <a:p>
            <a:r>
              <a:rPr lang="en-US" sz="800" dirty="0"/>
              <a:t>Students with engaged mentors report less feeling of isolation on campuses </a:t>
            </a:r>
          </a:p>
          <a:p>
            <a:pPr marL="0" indent="0">
              <a:buNone/>
            </a:pPr>
            <a:r>
              <a:rPr lang="en-US" sz="800" i="1" dirty="0"/>
              <a:t>Lower DFW, Higher GPA</a:t>
            </a:r>
          </a:p>
          <a:p>
            <a:r>
              <a:rPr lang="en-US" sz="800" dirty="0"/>
              <a:t>Course performance gains in sections with course assistants </a:t>
            </a:r>
          </a:p>
        </p:txBody>
      </p:sp>
      <p:cxnSp>
        <p:nvCxnSpPr>
          <p:cNvPr id="27" name="Straight Arrow Connector 26"/>
          <p:cNvCxnSpPr/>
          <p:nvPr/>
        </p:nvCxnSpPr>
        <p:spPr bwMode="gray">
          <a:xfrm>
            <a:off x="1099635" y="1636986"/>
            <a:ext cx="822960" cy="0"/>
          </a:xfrm>
          <a:prstGeom prst="straightConnector1">
            <a:avLst/>
          </a:prstGeom>
          <a:solidFill>
            <a:schemeClr val="accent1"/>
          </a:solidFill>
          <a:ln w="12700" cap="flat" cmpd="sng" algn="ctr">
            <a:solidFill>
              <a:schemeClr val="tx2"/>
            </a:solidFill>
            <a:prstDash val="solid"/>
            <a:miter lim="800000"/>
            <a:headEnd type="none" w="med" len="med"/>
            <a:tailEnd type="triangle"/>
          </a:ln>
          <a:effectLst/>
        </p:spPr>
      </p:cxnSp>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9296" y="3148264"/>
            <a:ext cx="242281" cy="242281"/>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5361" y="3817950"/>
            <a:ext cx="214951" cy="214951"/>
          </a:xfrm>
          <a:prstGeom prst="rect">
            <a:avLst/>
          </a:prstGeom>
        </p:spPr>
      </p:pic>
      <p:sp>
        <p:nvSpPr>
          <p:cNvPr id="34" name="Text Placeholder 1"/>
          <p:cNvSpPr txBox="1">
            <a:spLocks/>
          </p:cNvSpPr>
          <p:nvPr/>
        </p:nvSpPr>
        <p:spPr bwMode="gray">
          <a:xfrm>
            <a:off x="801270" y="1991758"/>
            <a:ext cx="1255603" cy="246221"/>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800" dirty="0"/>
              <a:t>Not enough funding to make initial investment</a:t>
            </a:r>
          </a:p>
        </p:txBody>
      </p:sp>
      <p:sp>
        <p:nvSpPr>
          <p:cNvPr id="35" name="Text Placeholder 1"/>
          <p:cNvSpPr txBox="1">
            <a:spLocks/>
          </p:cNvSpPr>
          <p:nvPr/>
        </p:nvSpPr>
        <p:spPr bwMode="gray">
          <a:xfrm>
            <a:off x="797449" y="2384108"/>
            <a:ext cx="1718866" cy="246221"/>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800" dirty="0"/>
              <a:t>Struggle to determine the exact placement of new staff </a:t>
            </a:r>
          </a:p>
        </p:txBody>
      </p:sp>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035" y="1961127"/>
            <a:ext cx="224777" cy="274320"/>
          </a:xfrm>
          <a:prstGeom prst="rect">
            <a:avLst/>
          </a:prstGeom>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1035" y="2361652"/>
            <a:ext cx="274320" cy="274320"/>
          </a:xfrm>
          <a:prstGeom prst="rect">
            <a:avLst/>
          </a:prstGeom>
        </p:spPr>
      </p:pic>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5315" y="3282852"/>
            <a:ext cx="365760" cy="334061"/>
          </a:xfrm>
          <a:prstGeom prst="rect">
            <a:avLst/>
          </a:prstGeom>
        </p:spPr>
      </p:pic>
      <p:sp>
        <p:nvSpPr>
          <p:cNvPr id="40" name="Text Placeholder 1"/>
          <p:cNvSpPr txBox="1">
            <a:spLocks/>
          </p:cNvSpPr>
          <p:nvPr/>
        </p:nvSpPr>
        <p:spPr bwMode="gray">
          <a:xfrm>
            <a:off x="1003183" y="3279644"/>
            <a:ext cx="2232337" cy="369332"/>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800" dirty="0"/>
              <a:t>Chance to build belongingness among current students plus experiential learning among mentors </a:t>
            </a:r>
          </a:p>
        </p:txBody>
      </p:sp>
    </p:spTree>
    <p:extLst>
      <p:ext uri="{BB962C8B-B14F-4D97-AF65-F5344CB8AC3E}">
        <p14:creationId xmlns:p14="http://schemas.microsoft.com/office/powerpoint/2010/main" val="1872685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Central Career Services Approach Won’t Be Enough</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4337914" y="4600545"/>
            <a:ext cx="2062886" cy="200055"/>
          </a:xfrm>
        </p:spPr>
        <p:txBody>
          <a:bodyPr/>
          <a:lstStyle/>
          <a:p>
            <a:r>
              <a:rPr lang="en-US" dirty="0"/>
              <a:t>Sources: NACE Career Services Benchmark Survey, 2015-16; NACE Internship Survey, 2016; EAB interviews and analysis.</a:t>
            </a:r>
          </a:p>
        </p:txBody>
      </p:sp>
      <p:sp>
        <p:nvSpPr>
          <p:cNvPr id="6" name="Title 5"/>
          <p:cNvSpPr>
            <a:spLocks noGrp="1"/>
          </p:cNvSpPr>
          <p:nvPr>
            <p:ph type="title"/>
          </p:nvPr>
        </p:nvSpPr>
        <p:spPr/>
        <p:txBody>
          <a:bodyPr/>
          <a:lstStyle/>
          <a:p>
            <a:r>
              <a:rPr lang="en-US" dirty="0"/>
              <a:t>Too Little, Too Late</a:t>
            </a:r>
          </a:p>
        </p:txBody>
      </p:sp>
      <p:sp>
        <p:nvSpPr>
          <p:cNvPr id="7" name="TextBox 6"/>
          <p:cNvSpPr txBox="1"/>
          <p:nvPr/>
        </p:nvSpPr>
        <p:spPr bwMode="gray">
          <a:xfrm>
            <a:off x="270065" y="1832006"/>
            <a:ext cx="1778191" cy="692497"/>
          </a:xfrm>
          <a:prstGeom prst="rect">
            <a:avLst/>
          </a:prstGeom>
          <a:noFill/>
        </p:spPr>
        <p:txBody>
          <a:bodyPr wrap="square" lIns="0" tIns="0" rIns="0" bIns="0" rtlCol="0">
            <a:spAutoFit/>
          </a:bodyPr>
          <a:lstStyle/>
          <a:p>
            <a:pPr>
              <a:spcBef>
                <a:spcPts val="500"/>
              </a:spcBef>
            </a:pPr>
            <a:r>
              <a:rPr lang="en-US" sz="900" dirty="0"/>
              <a:t>Advances in technology and new approaches to student and alumni engagement have enhanced the impact of Career Services</a:t>
            </a:r>
          </a:p>
        </p:txBody>
      </p:sp>
      <p:sp>
        <p:nvSpPr>
          <p:cNvPr id="8" name="Rectangle 7"/>
          <p:cNvSpPr/>
          <p:nvPr/>
        </p:nvSpPr>
        <p:spPr bwMode="gray">
          <a:xfrm>
            <a:off x="268419" y="1147934"/>
            <a:ext cx="1834636" cy="27432"/>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9" name="Text Placeholder 5"/>
          <p:cNvSpPr txBox="1">
            <a:spLocks/>
          </p:cNvSpPr>
          <p:nvPr/>
        </p:nvSpPr>
        <p:spPr bwMode="gray">
          <a:xfrm>
            <a:off x="270065" y="1432003"/>
            <a:ext cx="1558735" cy="276999"/>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b="1" dirty="0">
                <a:latin typeface="+mn-lt"/>
              </a:rPr>
              <a:t>Innovative Career Office Programming…</a:t>
            </a:r>
          </a:p>
        </p:txBody>
      </p:sp>
      <p:sp>
        <p:nvSpPr>
          <p:cNvPr id="10" name="Text Placeholder 31"/>
          <p:cNvSpPr txBox="1">
            <a:spLocks/>
          </p:cNvSpPr>
          <p:nvPr/>
        </p:nvSpPr>
        <p:spPr bwMode="gray">
          <a:xfrm>
            <a:off x="269875" y="1827109"/>
            <a:ext cx="1833180"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endParaRPr lang="en-US" sz="900" dirty="0"/>
          </a:p>
        </p:txBody>
      </p:sp>
      <p:sp>
        <p:nvSpPr>
          <p:cNvPr id="11" name="Oval 10"/>
          <p:cNvSpPr/>
          <p:nvPr/>
        </p:nvSpPr>
        <p:spPr bwMode="gray">
          <a:xfrm>
            <a:off x="944335" y="910468"/>
            <a:ext cx="482804" cy="473206"/>
          </a:xfrm>
          <a:prstGeom prst="ellipse">
            <a:avLst/>
          </a:prstGeom>
          <a:solidFill>
            <a:schemeClr val="bg1"/>
          </a:solidFill>
          <a:ln w="63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 name="Text Placeholder 31"/>
          <p:cNvSpPr txBox="1">
            <a:spLocks/>
          </p:cNvSpPr>
          <p:nvPr/>
        </p:nvSpPr>
        <p:spPr bwMode="gray">
          <a:xfrm>
            <a:off x="266765" y="3062315"/>
            <a:ext cx="1836290" cy="1400383"/>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900" b="1" dirty="0">
                <a:solidFill>
                  <a:schemeClr val="accent5"/>
                </a:solidFill>
              </a:rPr>
              <a:t>…But Only Reaching a Small Population of Students</a:t>
            </a:r>
          </a:p>
          <a:p>
            <a:pPr>
              <a:spcBef>
                <a:spcPts val="300"/>
              </a:spcBef>
            </a:pPr>
            <a:r>
              <a:rPr lang="en-US" sz="900" dirty="0"/>
              <a:t>Median FTE of 4 staff</a:t>
            </a:r>
          </a:p>
          <a:p>
            <a:pPr>
              <a:spcBef>
                <a:spcPts val="300"/>
              </a:spcBef>
            </a:pPr>
            <a:r>
              <a:rPr lang="en-US" sz="900" dirty="0"/>
              <a:t>~$30k non-personnel operating budget</a:t>
            </a:r>
          </a:p>
          <a:p>
            <a:pPr>
              <a:spcBef>
                <a:spcPts val="300"/>
              </a:spcBef>
            </a:pPr>
            <a:r>
              <a:rPr lang="en-US" sz="900" dirty="0"/>
              <a:t>Up to 1:6,000 student-to-advisor ratio</a:t>
            </a:r>
          </a:p>
          <a:p>
            <a:pPr>
              <a:spcBef>
                <a:spcPts val="300"/>
              </a:spcBef>
            </a:pPr>
            <a:r>
              <a:rPr lang="en-US" sz="900" dirty="0"/>
              <a:t>Only 1/3 offer for-credit career development classes</a:t>
            </a:r>
          </a:p>
        </p:txBody>
      </p:sp>
      <p:cxnSp>
        <p:nvCxnSpPr>
          <p:cNvPr id="15" name="Straight Connector 14"/>
          <p:cNvCxnSpPr/>
          <p:nvPr/>
        </p:nvCxnSpPr>
        <p:spPr bwMode="gray">
          <a:xfrm>
            <a:off x="266765" y="2862579"/>
            <a:ext cx="1837944" cy="0"/>
          </a:xfrm>
          <a:prstGeom prst="line">
            <a:avLst/>
          </a:prstGeom>
          <a:ln w="635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gray">
          <a:xfrm>
            <a:off x="2256127" y="1147934"/>
            <a:ext cx="1834636" cy="27432"/>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7" name="Oval 16"/>
          <p:cNvSpPr/>
          <p:nvPr/>
        </p:nvSpPr>
        <p:spPr bwMode="gray">
          <a:xfrm>
            <a:off x="2932043" y="911331"/>
            <a:ext cx="482804" cy="473206"/>
          </a:xfrm>
          <a:prstGeom prst="ellipse">
            <a:avLst/>
          </a:prstGeom>
          <a:solidFill>
            <a:schemeClr val="bg1"/>
          </a:solidFill>
          <a:ln w="63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9" name="Text Placeholder 31"/>
          <p:cNvSpPr txBox="1">
            <a:spLocks/>
          </p:cNvSpPr>
          <p:nvPr/>
        </p:nvSpPr>
        <p:spPr bwMode="gray">
          <a:xfrm>
            <a:off x="2256127" y="3062315"/>
            <a:ext cx="1834636" cy="13619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900" b="1" dirty="0">
                <a:solidFill>
                  <a:schemeClr val="accent5"/>
                </a:solidFill>
              </a:rPr>
              <a:t>…But Limited Partner and Support Capacity</a:t>
            </a:r>
          </a:p>
          <a:p>
            <a:pPr>
              <a:spcBef>
                <a:spcPts val="300"/>
              </a:spcBef>
            </a:pPr>
            <a:r>
              <a:rPr lang="en-US" sz="900" dirty="0"/>
              <a:t>Many internships are unpaid and/or non-credit bearing</a:t>
            </a:r>
          </a:p>
          <a:p>
            <a:pPr>
              <a:spcBef>
                <a:spcPts val="300"/>
              </a:spcBef>
            </a:pPr>
            <a:r>
              <a:rPr lang="en-US" sz="900" dirty="0"/>
              <a:t>Not enough employer partners to go around, especially in rural areas</a:t>
            </a:r>
          </a:p>
          <a:p>
            <a:pPr>
              <a:spcBef>
                <a:spcPts val="300"/>
              </a:spcBef>
            </a:pPr>
            <a:r>
              <a:rPr lang="en-US" sz="900" dirty="0"/>
              <a:t>Skepticism about rigor and learning outcomes</a:t>
            </a:r>
          </a:p>
        </p:txBody>
      </p:sp>
      <p:cxnSp>
        <p:nvCxnSpPr>
          <p:cNvPr id="20" name="Straight Connector 19"/>
          <p:cNvCxnSpPr/>
          <p:nvPr/>
        </p:nvCxnSpPr>
        <p:spPr bwMode="gray">
          <a:xfrm>
            <a:off x="2254473" y="2862579"/>
            <a:ext cx="1837944" cy="0"/>
          </a:xfrm>
          <a:prstGeom prst="line">
            <a:avLst/>
          </a:prstGeom>
          <a:ln w="635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gray">
          <a:xfrm>
            <a:off x="4243835" y="1147934"/>
            <a:ext cx="1834636" cy="27432"/>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 name="Oval 21"/>
          <p:cNvSpPr/>
          <p:nvPr/>
        </p:nvSpPr>
        <p:spPr bwMode="gray">
          <a:xfrm>
            <a:off x="4919751" y="911331"/>
            <a:ext cx="482804" cy="473206"/>
          </a:xfrm>
          <a:prstGeom prst="ellipse">
            <a:avLst/>
          </a:prstGeom>
          <a:solidFill>
            <a:schemeClr val="bg1"/>
          </a:solidFill>
          <a:ln w="63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4" name="Text Placeholder 31"/>
          <p:cNvSpPr txBox="1">
            <a:spLocks/>
          </p:cNvSpPr>
          <p:nvPr/>
        </p:nvSpPr>
        <p:spPr bwMode="gray">
          <a:xfrm>
            <a:off x="4243835" y="3062315"/>
            <a:ext cx="1931540" cy="13619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900" b="1" dirty="0">
                <a:solidFill>
                  <a:schemeClr val="accent5"/>
                </a:solidFill>
              </a:rPr>
              <a:t>…But Merely Another Hurdle Without Broad Investment</a:t>
            </a:r>
          </a:p>
          <a:p>
            <a:pPr>
              <a:spcBef>
                <a:spcPts val="300"/>
              </a:spcBef>
            </a:pPr>
            <a:r>
              <a:rPr lang="en-US" sz="900" dirty="0"/>
              <a:t>Uneven adoption between academic and pre-professional disciplines</a:t>
            </a:r>
          </a:p>
          <a:p>
            <a:pPr>
              <a:spcBef>
                <a:spcPts val="300"/>
              </a:spcBef>
            </a:pPr>
            <a:r>
              <a:rPr lang="en-US" sz="900" dirty="0"/>
              <a:t>Access and time-to-degree concerns for at-risk students</a:t>
            </a:r>
          </a:p>
          <a:p>
            <a:pPr>
              <a:spcBef>
                <a:spcPts val="300"/>
              </a:spcBef>
            </a:pPr>
            <a:r>
              <a:rPr lang="en-US" sz="900" dirty="0"/>
              <a:t>Debates over “what counts” complicate enforcement</a:t>
            </a:r>
          </a:p>
        </p:txBody>
      </p:sp>
      <p:cxnSp>
        <p:nvCxnSpPr>
          <p:cNvPr id="25" name="Straight Connector 24"/>
          <p:cNvCxnSpPr/>
          <p:nvPr/>
        </p:nvCxnSpPr>
        <p:spPr bwMode="gray">
          <a:xfrm>
            <a:off x="4242181" y="2862579"/>
            <a:ext cx="1837944" cy="0"/>
          </a:xfrm>
          <a:prstGeom prst="line">
            <a:avLst/>
          </a:prstGeom>
          <a:ln w="635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 Placeholder 5"/>
          <p:cNvSpPr txBox="1">
            <a:spLocks/>
          </p:cNvSpPr>
          <p:nvPr/>
        </p:nvSpPr>
        <p:spPr bwMode="gray">
          <a:xfrm>
            <a:off x="2294994" y="1432003"/>
            <a:ext cx="1684475" cy="276999"/>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b="1" dirty="0">
                <a:latin typeface="+mn-lt"/>
              </a:rPr>
              <a:t>Growing Focus on Internship Placement…</a:t>
            </a:r>
          </a:p>
        </p:txBody>
      </p:sp>
      <p:sp>
        <p:nvSpPr>
          <p:cNvPr id="27" name="Text Placeholder 31"/>
          <p:cNvSpPr txBox="1">
            <a:spLocks/>
          </p:cNvSpPr>
          <p:nvPr/>
        </p:nvSpPr>
        <p:spPr bwMode="gray">
          <a:xfrm>
            <a:off x="2294803" y="1827109"/>
            <a:ext cx="1757283" cy="69249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900" dirty="0"/>
              <a:t>Participation, offer, and offer acceptance rates are at decade highs, and internships are now a competitive pre-requisite in many fields</a:t>
            </a:r>
          </a:p>
        </p:txBody>
      </p:sp>
      <p:sp>
        <p:nvSpPr>
          <p:cNvPr id="28" name="Text Placeholder 5"/>
          <p:cNvSpPr txBox="1">
            <a:spLocks/>
          </p:cNvSpPr>
          <p:nvPr/>
        </p:nvSpPr>
        <p:spPr bwMode="gray">
          <a:xfrm>
            <a:off x="4244026" y="1432003"/>
            <a:ext cx="1834445" cy="276999"/>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b="1" dirty="0">
                <a:latin typeface="+mn-lt"/>
              </a:rPr>
              <a:t>Growth in Experiential Learning Requirements…</a:t>
            </a:r>
          </a:p>
        </p:txBody>
      </p:sp>
      <p:sp>
        <p:nvSpPr>
          <p:cNvPr id="29" name="Text Placeholder 31"/>
          <p:cNvSpPr txBox="1">
            <a:spLocks/>
          </p:cNvSpPr>
          <p:nvPr/>
        </p:nvSpPr>
        <p:spPr bwMode="gray">
          <a:xfrm>
            <a:off x="4243835" y="1827109"/>
            <a:ext cx="1834636" cy="69249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900" dirty="0"/>
              <a:t>Once a distinctive quirk, more and more universities (even large publics) are requiring hands-on learning experience to graduate</a:t>
            </a:r>
          </a:p>
        </p:txBody>
      </p:sp>
      <p:pic>
        <p:nvPicPr>
          <p:cNvPr id="1026" name="Picture 2" descr="L:\Public\Share\ABC Templates and Resources\Template Resources (EAB)\Art Icons Logos (EAB)\Icons (EAB)\Handshak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814" y="1067593"/>
            <a:ext cx="363891" cy="2155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Public\Share\ABC Templates and Resources\Template Resources (EAB)\Art Icons Logos (EAB)\Icons (EAB)\Event_Ta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622" y="957775"/>
            <a:ext cx="394575" cy="3473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Public\Share\ABC Templates and Resources\Template Resources (EAB)\Art Icons Logos (EAB)\Icons (EAB)\Carrot_and_Sti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9213" y="1005031"/>
            <a:ext cx="333329" cy="298607"/>
          </a:xfrm>
          <a:prstGeom prst="rect">
            <a:avLst/>
          </a:prstGeom>
          <a:noFill/>
          <a:extLst>
            <a:ext uri="{909E8E84-426E-40DD-AFC4-6F175D3DCCD1}">
              <a14:hiddenFill xmlns:a14="http://schemas.microsoft.com/office/drawing/2010/main">
                <a:solidFill>
                  <a:srgbClr val="FFFFFF"/>
                </a:solidFill>
              </a14:hiddenFill>
            </a:ext>
          </a:extLst>
        </p:spPr>
      </p:pic>
      <p:sp>
        <p:nvSpPr>
          <p:cNvPr id="32" name="Multiply 31"/>
          <p:cNvSpPr/>
          <p:nvPr/>
        </p:nvSpPr>
        <p:spPr bwMode="gray">
          <a:xfrm>
            <a:off x="1049305" y="2727735"/>
            <a:ext cx="274320" cy="27432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33" name="Multiply 32"/>
          <p:cNvSpPr/>
          <p:nvPr/>
        </p:nvSpPr>
        <p:spPr bwMode="gray">
          <a:xfrm>
            <a:off x="3036285" y="2725419"/>
            <a:ext cx="274320" cy="27432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34" name="Multiply 33"/>
          <p:cNvSpPr/>
          <p:nvPr/>
        </p:nvSpPr>
        <p:spPr bwMode="gray">
          <a:xfrm>
            <a:off x="5038717" y="2725419"/>
            <a:ext cx="274320" cy="27432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Tree>
    <p:extLst>
      <p:ext uri="{BB962C8B-B14F-4D97-AF65-F5344CB8AC3E}">
        <p14:creationId xmlns:p14="http://schemas.microsoft.com/office/powerpoint/2010/main" val="1599880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p:cNvSpPr>
            <a:spLocks noGrp="1"/>
          </p:cNvSpPr>
          <p:nvPr>
            <p:ph type="body" sz="quarter" idx="15"/>
          </p:nvPr>
        </p:nvSpPr>
        <p:spPr bwMode="gray">
          <a:xfrm>
            <a:off x="266699" y="640267"/>
            <a:ext cx="6067425" cy="369332"/>
          </a:xfrm>
        </p:spPr>
        <p:txBody>
          <a:bodyPr/>
          <a:lstStyle/>
          <a:p>
            <a:r>
              <a:rPr lang="en-US" dirty="0"/>
              <a:t>Strategies to Scale Experiential Learning and Reflection Across the Curriculum</a:t>
            </a:r>
          </a:p>
        </p:txBody>
      </p:sp>
      <p:sp>
        <p:nvSpPr>
          <p:cNvPr id="35" name="Text Placeholder 34"/>
          <p:cNvSpPr>
            <a:spLocks noGrp="1"/>
          </p:cNvSpPr>
          <p:nvPr>
            <p:ph type="body" sz="quarter" idx="16"/>
          </p:nvPr>
        </p:nvSpPr>
        <p:spPr bwMode="gray"/>
        <p:txBody>
          <a:bodyPr/>
          <a:lstStyle/>
          <a:p>
            <a:endParaRPr lang="en-US"/>
          </a:p>
        </p:txBody>
      </p:sp>
      <p:sp>
        <p:nvSpPr>
          <p:cNvPr id="36" name="Text Placeholder 35"/>
          <p:cNvSpPr>
            <a:spLocks noGrp="1"/>
          </p:cNvSpPr>
          <p:nvPr>
            <p:ph type="body" sz="quarter" idx="18"/>
          </p:nvPr>
        </p:nvSpPr>
        <p:spPr bwMode="gray"/>
        <p:txBody>
          <a:bodyPr/>
          <a:lstStyle/>
          <a:p>
            <a:endParaRPr lang="en-US"/>
          </a:p>
        </p:txBody>
      </p:sp>
      <p:sp>
        <p:nvSpPr>
          <p:cNvPr id="6" name="Title 5"/>
          <p:cNvSpPr>
            <a:spLocks noGrp="1"/>
          </p:cNvSpPr>
          <p:nvPr>
            <p:ph type="title"/>
          </p:nvPr>
        </p:nvSpPr>
        <p:spPr bwMode="gray"/>
        <p:txBody>
          <a:bodyPr/>
          <a:lstStyle/>
          <a:p>
            <a:r>
              <a:rPr lang="en-US" dirty="0"/>
              <a:t>Integrating Academic and Career Development</a:t>
            </a:r>
          </a:p>
        </p:txBody>
      </p:sp>
      <p:sp>
        <p:nvSpPr>
          <p:cNvPr id="12" name="TextBox 11"/>
          <p:cNvSpPr txBox="1"/>
          <p:nvPr/>
        </p:nvSpPr>
        <p:spPr bwMode="gray">
          <a:xfrm flipH="1">
            <a:off x="686608" y="1063089"/>
            <a:ext cx="4866094" cy="138499"/>
          </a:xfrm>
          <a:prstGeom prst="rect">
            <a:avLst/>
          </a:prstGeom>
          <a:noFill/>
        </p:spPr>
        <p:txBody>
          <a:bodyPr wrap="square" lIns="0" tIns="0" rIns="0" bIns="0" rtlCol="0">
            <a:spAutoFit/>
          </a:bodyPr>
          <a:lstStyle/>
          <a:p>
            <a:pPr>
              <a:spcBef>
                <a:spcPts val="500"/>
              </a:spcBef>
            </a:pPr>
            <a:r>
              <a:rPr lang="en-US" sz="900" b="1" dirty="0"/>
              <a:t>Enhancing the Market Value of the College Experience</a:t>
            </a:r>
          </a:p>
        </p:txBody>
      </p:sp>
      <p:sp>
        <p:nvSpPr>
          <p:cNvPr id="13" name="TextBox 12"/>
          <p:cNvSpPr txBox="1"/>
          <p:nvPr/>
        </p:nvSpPr>
        <p:spPr bwMode="gray">
          <a:xfrm flipH="1">
            <a:off x="686608" y="3148258"/>
            <a:ext cx="5028391" cy="138499"/>
          </a:xfrm>
          <a:prstGeom prst="rect">
            <a:avLst/>
          </a:prstGeom>
          <a:noFill/>
        </p:spPr>
        <p:txBody>
          <a:bodyPr wrap="square" lIns="0" tIns="0" rIns="0" bIns="0" rtlCol="0">
            <a:spAutoFit/>
          </a:bodyPr>
          <a:lstStyle/>
          <a:p>
            <a:pPr>
              <a:spcBef>
                <a:spcPts val="500"/>
              </a:spcBef>
            </a:pPr>
            <a:r>
              <a:rPr lang="en-US" sz="900" b="1" dirty="0"/>
              <a:t>Scaling Experiential Learning Opportunities to Underserved Populations</a:t>
            </a:r>
          </a:p>
        </p:txBody>
      </p:sp>
      <p:sp>
        <p:nvSpPr>
          <p:cNvPr id="44" name="Oval 43"/>
          <p:cNvSpPr/>
          <p:nvPr/>
        </p:nvSpPr>
        <p:spPr bwMode="gray">
          <a:xfrm>
            <a:off x="3363286" y="1420540"/>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1</a:t>
            </a:r>
          </a:p>
        </p:txBody>
      </p:sp>
      <p:sp>
        <p:nvSpPr>
          <p:cNvPr id="45" name="Oval 44"/>
          <p:cNvSpPr/>
          <p:nvPr/>
        </p:nvSpPr>
        <p:spPr bwMode="gray">
          <a:xfrm>
            <a:off x="3363286" y="1998359"/>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2</a:t>
            </a:r>
          </a:p>
        </p:txBody>
      </p:sp>
      <p:sp>
        <p:nvSpPr>
          <p:cNvPr id="46" name="Oval 45"/>
          <p:cNvSpPr/>
          <p:nvPr/>
        </p:nvSpPr>
        <p:spPr bwMode="gray">
          <a:xfrm>
            <a:off x="3363286" y="2576178"/>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3</a:t>
            </a:r>
          </a:p>
        </p:txBody>
      </p:sp>
      <p:sp>
        <p:nvSpPr>
          <p:cNvPr id="47" name="Oval 46"/>
          <p:cNvSpPr/>
          <p:nvPr/>
        </p:nvSpPr>
        <p:spPr bwMode="gray">
          <a:xfrm>
            <a:off x="3363286" y="3508326"/>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4</a:t>
            </a:r>
          </a:p>
        </p:txBody>
      </p:sp>
      <p:sp>
        <p:nvSpPr>
          <p:cNvPr id="48" name="Oval 47"/>
          <p:cNvSpPr/>
          <p:nvPr/>
        </p:nvSpPr>
        <p:spPr bwMode="gray">
          <a:xfrm>
            <a:off x="3363286" y="4082199"/>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5</a:t>
            </a:r>
          </a:p>
        </p:txBody>
      </p:sp>
      <p:sp>
        <p:nvSpPr>
          <p:cNvPr id="49" name="TextBox 48"/>
          <p:cNvSpPr txBox="1"/>
          <p:nvPr/>
        </p:nvSpPr>
        <p:spPr bwMode="gray">
          <a:xfrm>
            <a:off x="3737115" y="1390388"/>
            <a:ext cx="1892160" cy="369332"/>
          </a:xfrm>
          <a:prstGeom prst="rect">
            <a:avLst/>
          </a:prstGeom>
          <a:noFill/>
        </p:spPr>
        <p:txBody>
          <a:bodyPr wrap="square" lIns="0" tIns="0" rIns="0" bIns="0" rtlCol="0">
            <a:spAutoFit/>
          </a:bodyPr>
          <a:lstStyle/>
          <a:p>
            <a:pPr>
              <a:spcBef>
                <a:spcPts val="500"/>
              </a:spcBef>
            </a:pPr>
            <a:r>
              <a:rPr lang="en-US" sz="800" dirty="0"/>
              <a:t>Equip students to proactively align curricular and co-curricular plans with personal goals</a:t>
            </a:r>
          </a:p>
        </p:txBody>
      </p:sp>
      <p:sp>
        <p:nvSpPr>
          <p:cNvPr id="50" name="TextBox 49"/>
          <p:cNvSpPr txBox="1"/>
          <p:nvPr/>
        </p:nvSpPr>
        <p:spPr bwMode="gray">
          <a:xfrm>
            <a:off x="3753204" y="2029899"/>
            <a:ext cx="1799498" cy="246221"/>
          </a:xfrm>
          <a:prstGeom prst="rect">
            <a:avLst/>
          </a:prstGeom>
          <a:noFill/>
        </p:spPr>
        <p:txBody>
          <a:bodyPr wrap="square" lIns="0" tIns="0" rIns="0" bIns="0" rtlCol="0">
            <a:spAutoFit/>
          </a:bodyPr>
          <a:lstStyle/>
          <a:p>
            <a:pPr>
              <a:spcBef>
                <a:spcPts val="500"/>
              </a:spcBef>
            </a:pPr>
            <a:r>
              <a:rPr lang="en-US" sz="800" dirty="0"/>
              <a:t>Encourage ongoing reflection </a:t>
            </a:r>
            <a:br>
              <a:rPr lang="en-US" sz="800" dirty="0"/>
            </a:br>
            <a:r>
              <a:rPr lang="en-US" sz="800" dirty="0"/>
              <a:t>and narration</a:t>
            </a:r>
          </a:p>
        </p:txBody>
      </p:sp>
      <p:sp>
        <p:nvSpPr>
          <p:cNvPr id="51" name="TextBox 50"/>
          <p:cNvSpPr txBox="1"/>
          <p:nvPr/>
        </p:nvSpPr>
        <p:spPr bwMode="gray">
          <a:xfrm>
            <a:off x="3753204" y="2546025"/>
            <a:ext cx="1876071" cy="246221"/>
          </a:xfrm>
          <a:prstGeom prst="rect">
            <a:avLst/>
          </a:prstGeom>
          <a:noFill/>
        </p:spPr>
        <p:txBody>
          <a:bodyPr wrap="square" lIns="0" tIns="0" rIns="0" bIns="0" rtlCol="0">
            <a:spAutoFit/>
          </a:bodyPr>
          <a:lstStyle/>
          <a:p>
            <a:pPr>
              <a:spcBef>
                <a:spcPts val="500"/>
              </a:spcBef>
            </a:pPr>
            <a:r>
              <a:rPr lang="en-US" sz="800" dirty="0"/>
              <a:t>Augment the core curriculum to address skill and experience gaps</a:t>
            </a:r>
          </a:p>
        </p:txBody>
      </p:sp>
      <p:sp>
        <p:nvSpPr>
          <p:cNvPr id="52" name="TextBox 51"/>
          <p:cNvSpPr txBox="1"/>
          <p:nvPr/>
        </p:nvSpPr>
        <p:spPr bwMode="gray">
          <a:xfrm>
            <a:off x="3744735" y="3477678"/>
            <a:ext cx="1666095" cy="246221"/>
          </a:xfrm>
          <a:prstGeom prst="rect">
            <a:avLst/>
          </a:prstGeom>
          <a:noFill/>
        </p:spPr>
        <p:txBody>
          <a:bodyPr wrap="square" lIns="0" tIns="0" rIns="0" bIns="0" rtlCol="0">
            <a:spAutoFit/>
          </a:bodyPr>
          <a:lstStyle/>
          <a:p>
            <a:pPr>
              <a:spcBef>
                <a:spcPts val="500"/>
              </a:spcBef>
            </a:pPr>
            <a:r>
              <a:rPr lang="en-US" sz="800" dirty="0"/>
              <a:t>Expand faculty engagement with experiential learning</a:t>
            </a:r>
          </a:p>
        </p:txBody>
      </p:sp>
      <p:sp>
        <p:nvSpPr>
          <p:cNvPr id="53" name="TextBox 52"/>
          <p:cNvSpPr txBox="1"/>
          <p:nvPr/>
        </p:nvSpPr>
        <p:spPr bwMode="gray">
          <a:xfrm>
            <a:off x="3744734" y="4051389"/>
            <a:ext cx="1884541" cy="246221"/>
          </a:xfrm>
          <a:prstGeom prst="rect">
            <a:avLst/>
          </a:prstGeom>
          <a:noFill/>
        </p:spPr>
        <p:txBody>
          <a:bodyPr wrap="square" lIns="0" tIns="0" rIns="0" bIns="0" rtlCol="0">
            <a:spAutoFit/>
          </a:bodyPr>
          <a:lstStyle/>
          <a:p>
            <a:pPr>
              <a:spcBef>
                <a:spcPts val="500"/>
              </a:spcBef>
            </a:pPr>
            <a:r>
              <a:rPr lang="en-US" sz="800" dirty="0"/>
              <a:t>Lower access barriers to applied learning outside the classroom</a:t>
            </a:r>
          </a:p>
        </p:txBody>
      </p:sp>
      <p:cxnSp>
        <p:nvCxnSpPr>
          <p:cNvPr id="25" name="Straight Arrow Connector 24"/>
          <p:cNvCxnSpPr/>
          <p:nvPr/>
        </p:nvCxnSpPr>
        <p:spPr bwMode="gray">
          <a:xfrm>
            <a:off x="2728681" y="1532378"/>
            <a:ext cx="457200" cy="0"/>
          </a:xfrm>
          <a:prstGeom prst="straightConnector1">
            <a:avLst/>
          </a:prstGeom>
          <a:solidFill>
            <a:schemeClr val="accent1"/>
          </a:solidFill>
          <a:ln w="12700" cap="flat" cmpd="sng" algn="ctr">
            <a:solidFill>
              <a:schemeClr val="tx2"/>
            </a:solidFill>
            <a:prstDash val="solid"/>
            <a:miter lim="800000"/>
            <a:headEnd type="none" w="med" len="med"/>
            <a:tailEnd type="triangle"/>
          </a:ln>
          <a:effectLst/>
        </p:spPr>
      </p:cxnSp>
      <p:cxnSp>
        <p:nvCxnSpPr>
          <p:cNvPr id="26" name="Straight Arrow Connector 25"/>
          <p:cNvCxnSpPr/>
          <p:nvPr/>
        </p:nvCxnSpPr>
        <p:spPr bwMode="gray">
          <a:xfrm>
            <a:off x="2728681" y="4189888"/>
            <a:ext cx="457200" cy="0"/>
          </a:xfrm>
          <a:prstGeom prst="straightConnector1">
            <a:avLst/>
          </a:prstGeom>
          <a:solidFill>
            <a:schemeClr val="accent1"/>
          </a:solidFill>
          <a:ln w="12700" cap="flat" cmpd="sng" algn="ctr">
            <a:solidFill>
              <a:schemeClr val="tx2"/>
            </a:solidFill>
            <a:prstDash val="solid"/>
            <a:miter lim="800000"/>
            <a:headEnd type="none" w="med" len="med"/>
            <a:tailEnd type="triangle"/>
          </a:ln>
          <a:effectLst/>
        </p:spPr>
      </p:cxnSp>
      <p:cxnSp>
        <p:nvCxnSpPr>
          <p:cNvPr id="27" name="Straight Arrow Connector 26"/>
          <p:cNvCxnSpPr/>
          <p:nvPr/>
        </p:nvCxnSpPr>
        <p:spPr bwMode="gray">
          <a:xfrm>
            <a:off x="2728681" y="3610353"/>
            <a:ext cx="457200" cy="0"/>
          </a:xfrm>
          <a:prstGeom prst="straightConnector1">
            <a:avLst/>
          </a:prstGeom>
          <a:solidFill>
            <a:schemeClr val="accent1"/>
          </a:solidFill>
          <a:ln w="12700" cap="flat" cmpd="sng" algn="ctr">
            <a:solidFill>
              <a:schemeClr val="tx2"/>
            </a:solidFill>
            <a:prstDash val="solid"/>
            <a:miter lim="800000"/>
            <a:headEnd type="none" w="med" len="med"/>
            <a:tailEnd type="triangle"/>
          </a:ln>
          <a:effectLst/>
        </p:spPr>
      </p:cxnSp>
      <p:cxnSp>
        <p:nvCxnSpPr>
          <p:cNvPr id="28" name="Straight Arrow Connector 27"/>
          <p:cNvCxnSpPr/>
          <p:nvPr/>
        </p:nvCxnSpPr>
        <p:spPr bwMode="gray">
          <a:xfrm>
            <a:off x="2728681" y="2684525"/>
            <a:ext cx="457200" cy="0"/>
          </a:xfrm>
          <a:prstGeom prst="straightConnector1">
            <a:avLst/>
          </a:prstGeom>
          <a:solidFill>
            <a:schemeClr val="accent1"/>
          </a:solidFill>
          <a:ln w="12700" cap="flat" cmpd="sng" algn="ctr">
            <a:solidFill>
              <a:schemeClr val="tx2"/>
            </a:solidFill>
            <a:prstDash val="solid"/>
            <a:miter lim="800000"/>
            <a:headEnd type="none" w="med" len="med"/>
            <a:tailEnd type="triangle"/>
          </a:ln>
          <a:effectLst/>
        </p:spPr>
      </p:cxnSp>
      <p:cxnSp>
        <p:nvCxnSpPr>
          <p:cNvPr id="29" name="Straight Arrow Connector 28"/>
          <p:cNvCxnSpPr/>
          <p:nvPr/>
        </p:nvCxnSpPr>
        <p:spPr bwMode="gray">
          <a:xfrm>
            <a:off x="2728681" y="2101210"/>
            <a:ext cx="457200" cy="0"/>
          </a:xfrm>
          <a:prstGeom prst="straightConnector1">
            <a:avLst/>
          </a:prstGeom>
          <a:solidFill>
            <a:schemeClr val="accent1"/>
          </a:solidFill>
          <a:ln w="12700" cap="flat" cmpd="sng" algn="ctr">
            <a:solidFill>
              <a:schemeClr val="tx2"/>
            </a:solidFill>
            <a:prstDash val="solid"/>
            <a:miter lim="800000"/>
            <a:headEnd type="none" w="med" len="med"/>
            <a:tailEnd type="triangle"/>
          </a:ln>
          <a:effectLst/>
        </p:spPr>
      </p:cxnSp>
      <p:sp>
        <p:nvSpPr>
          <p:cNvPr id="3" name="TextBox 2"/>
          <p:cNvSpPr txBox="1"/>
          <p:nvPr/>
        </p:nvSpPr>
        <p:spPr bwMode="gray">
          <a:xfrm>
            <a:off x="686608" y="1344886"/>
            <a:ext cx="1700829" cy="369332"/>
          </a:xfrm>
          <a:prstGeom prst="rect">
            <a:avLst/>
          </a:prstGeom>
          <a:noFill/>
        </p:spPr>
        <p:txBody>
          <a:bodyPr wrap="square" lIns="0" tIns="0" rIns="0" bIns="0" rtlCol="0">
            <a:spAutoFit/>
          </a:bodyPr>
          <a:lstStyle/>
          <a:p>
            <a:pPr>
              <a:spcBef>
                <a:spcPts val="500"/>
              </a:spcBef>
            </a:pPr>
            <a:r>
              <a:rPr lang="en-US" sz="800" i="1" dirty="0"/>
              <a:t>How can we help students make more informed choices early in their academic careers?</a:t>
            </a:r>
          </a:p>
        </p:txBody>
      </p:sp>
      <p:sp>
        <p:nvSpPr>
          <p:cNvPr id="31" name="TextBox 30"/>
          <p:cNvSpPr txBox="1"/>
          <p:nvPr/>
        </p:nvSpPr>
        <p:spPr bwMode="gray">
          <a:xfrm>
            <a:off x="686608" y="1911424"/>
            <a:ext cx="1572535" cy="369332"/>
          </a:xfrm>
          <a:prstGeom prst="rect">
            <a:avLst/>
          </a:prstGeom>
          <a:noFill/>
        </p:spPr>
        <p:txBody>
          <a:bodyPr wrap="square" lIns="0" tIns="0" rIns="0" bIns="0" rtlCol="0">
            <a:spAutoFit/>
          </a:bodyPr>
          <a:lstStyle/>
          <a:p>
            <a:pPr>
              <a:spcBef>
                <a:spcPts val="500"/>
              </a:spcBef>
            </a:pPr>
            <a:r>
              <a:rPr lang="en-US" sz="800" i="1" dirty="0"/>
              <a:t>How can we ensure that our students can articulate what they’ve learned?</a:t>
            </a:r>
          </a:p>
        </p:txBody>
      </p:sp>
      <p:sp>
        <p:nvSpPr>
          <p:cNvPr id="32" name="TextBox 31"/>
          <p:cNvSpPr txBox="1"/>
          <p:nvPr/>
        </p:nvSpPr>
        <p:spPr bwMode="gray">
          <a:xfrm>
            <a:off x="686608" y="2497895"/>
            <a:ext cx="1700829" cy="369332"/>
          </a:xfrm>
          <a:prstGeom prst="rect">
            <a:avLst/>
          </a:prstGeom>
          <a:noFill/>
        </p:spPr>
        <p:txBody>
          <a:bodyPr wrap="square" lIns="0" tIns="0" rIns="0" bIns="0" rtlCol="0">
            <a:spAutoFit/>
          </a:bodyPr>
          <a:lstStyle/>
          <a:p>
            <a:pPr>
              <a:spcBef>
                <a:spcPts val="500"/>
              </a:spcBef>
            </a:pPr>
            <a:r>
              <a:rPr lang="en-US" sz="800" i="1" dirty="0"/>
              <a:t>How can we extend skill development opportunities beyond pre-professional majors?</a:t>
            </a:r>
          </a:p>
        </p:txBody>
      </p:sp>
      <p:sp>
        <p:nvSpPr>
          <p:cNvPr id="33" name="TextBox 32"/>
          <p:cNvSpPr txBox="1"/>
          <p:nvPr/>
        </p:nvSpPr>
        <p:spPr bwMode="gray">
          <a:xfrm>
            <a:off x="686608" y="3430092"/>
            <a:ext cx="1456517" cy="369332"/>
          </a:xfrm>
          <a:prstGeom prst="rect">
            <a:avLst/>
          </a:prstGeom>
          <a:noFill/>
        </p:spPr>
        <p:txBody>
          <a:bodyPr wrap="square" lIns="0" tIns="0" rIns="0" bIns="0" rtlCol="0">
            <a:spAutoFit/>
          </a:bodyPr>
          <a:lstStyle/>
          <a:p>
            <a:pPr>
              <a:spcBef>
                <a:spcPts val="500"/>
              </a:spcBef>
            </a:pPr>
            <a:r>
              <a:rPr lang="en-US" sz="800" i="1" dirty="0"/>
              <a:t>How can we create more credit-bearing opportunities for applied learning?</a:t>
            </a:r>
          </a:p>
        </p:txBody>
      </p:sp>
      <p:sp>
        <p:nvSpPr>
          <p:cNvPr id="38" name="TextBox 37"/>
          <p:cNvSpPr txBox="1"/>
          <p:nvPr/>
        </p:nvSpPr>
        <p:spPr bwMode="gray">
          <a:xfrm>
            <a:off x="686608" y="4000102"/>
            <a:ext cx="1875617" cy="369332"/>
          </a:xfrm>
          <a:prstGeom prst="rect">
            <a:avLst/>
          </a:prstGeom>
          <a:noFill/>
        </p:spPr>
        <p:txBody>
          <a:bodyPr wrap="square" lIns="0" tIns="0" rIns="0" bIns="0" rtlCol="0">
            <a:spAutoFit/>
          </a:bodyPr>
          <a:lstStyle/>
          <a:p>
            <a:pPr>
              <a:spcBef>
                <a:spcPts val="500"/>
              </a:spcBef>
            </a:pPr>
            <a:r>
              <a:rPr lang="en-US" sz="800" i="1" dirty="0"/>
              <a:t>How can we reach students with fewer resources and reduce the risk of co-curricular commitments?</a:t>
            </a:r>
          </a:p>
        </p:txBody>
      </p:sp>
    </p:spTree>
    <p:extLst>
      <p:ext uri="{BB962C8B-B14F-4D97-AF65-F5344CB8AC3E}">
        <p14:creationId xmlns:p14="http://schemas.microsoft.com/office/powerpoint/2010/main" val="1101552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gray">
          <a:xfrm>
            <a:off x="262270" y="1164793"/>
            <a:ext cx="1828800" cy="1097280"/>
          </a:xfrm>
          <a:prstGeom prst="rect">
            <a:avLst/>
          </a:prstGeom>
          <a:solidFill>
            <a:schemeClr val="accent1"/>
          </a:solid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 name="Text Placeholder 1"/>
          <p:cNvSpPr>
            <a:spLocks noGrp="1"/>
          </p:cNvSpPr>
          <p:nvPr>
            <p:ph type="body" sz="quarter" idx="10"/>
          </p:nvPr>
        </p:nvSpPr>
        <p:spPr/>
        <p:txBody>
          <a:bodyPr/>
          <a:lstStyle/>
          <a:p>
            <a:r>
              <a:rPr lang="en-US" dirty="0"/>
              <a:t>Competency #6: Accountability </a:t>
            </a:r>
          </a:p>
        </p:txBody>
      </p:sp>
      <p:sp>
        <p:nvSpPr>
          <p:cNvPr id="3" name="Text Placeholder 2"/>
          <p:cNvSpPr>
            <a:spLocks noGrp="1"/>
          </p:cNvSpPr>
          <p:nvPr>
            <p:ph type="body" sz="quarter" idx="11"/>
          </p:nvPr>
        </p:nvSpPr>
        <p:spPr>
          <a:xfrm>
            <a:off x="266700" y="640267"/>
            <a:ext cx="5867400" cy="184666"/>
          </a:xfrm>
        </p:spPr>
        <p:txBody>
          <a:bodyPr/>
          <a:lstStyle/>
          <a:p>
            <a:r>
              <a:rPr lang="en-US" dirty="0"/>
              <a:t>Real-Time Process Metrics Are the Key to Hitting Our Audacious Targets</a:t>
            </a:r>
          </a:p>
        </p:txBody>
      </p:sp>
      <p:sp>
        <p:nvSpPr>
          <p:cNvPr id="4" name="Text Placeholder 3"/>
          <p:cNvSpPr>
            <a:spLocks noGrp="1"/>
          </p:cNvSpPr>
          <p:nvPr>
            <p:ph type="body" sz="quarter" idx="12"/>
          </p:nvPr>
        </p:nvSpPr>
        <p:spPr>
          <a:xfrm>
            <a:off x="266700" y="309824"/>
            <a:ext cx="5472363" cy="256480"/>
          </a:xfrm>
        </p:spPr>
        <p:txBody>
          <a:bodyPr/>
          <a:lstStyle/>
          <a:p>
            <a:r>
              <a:rPr lang="en-US" dirty="0"/>
              <a:t>Linking Big Goals to Manageable Metrics</a:t>
            </a:r>
          </a:p>
        </p:txBody>
      </p:sp>
      <p:sp>
        <p:nvSpPr>
          <p:cNvPr id="5" name="Text Placeholder 4"/>
          <p:cNvSpPr>
            <a:spLocks noGrp="1"/>
          </p:cNvSpPr>
          <p:nvPr>
            <p:ph type="body" sz="quarter" idx="13"/>
          </p:nvPr>
        </p:nvSpPr>
        <p:spPr/>
        <p:txBody>
          <a:bodyPr/>
          <a:lstStyle/>
          <a:p>
            <a:endParaRPr lang="en-US" dirty="0"/>
          </a:p>
        </p:txBody>
      </p:sp>
      <p:sp>
        <p:nvSpPr>
          <p:cNvPr id="6" name="Text Placeholder 5"/>
          <p:cNvSpPr>
            <a:spLocks noGrp="1"/>
          </p:cNvSpPr>
          <p:nvPr>
            <p:ph type="body" sz="quarter" idx="14"/>
          </p:nvPr>
        </p:nvSpPr>
        <p:spPr/>
        <p:txBody>
          <a:bodyPr/>
          <a:lstStyle/>
          <a:p>
            <a:endParaRPr lang="en-US"/>
          </a:p>
        </p:txBody>
      </p:sp>
      <p:sp>
        <p:nvSpPr>
          <p:cNvPr id="8" name="TextBox 7"/>
          <p:cNvSpPr txBox="1"/>
          <p:nvPr/>
        </p:nvSpPr>
        <p:spPr bwMode="gray">
          <a:xfrm>
            <a:off x="399430" y="1441564"/>
            <a:ext cx="1554480" cy="54373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
            </a:pPr>
            <a:r>
              <a:rPr lang="en-US" sz="900" dirty="0"/>
              <a:t>Graduate More</a:t>
            </a:r>
          </a:p>
          <a:p>
            <a:pPr marL="171450" indent="-171450">
              <a:spcBef>
                <a:spcPts val="500"/>
              </a:spcBef>
              <a:buFont typeface="Wingdings" panose="05000000000000000000" pitchFamily="2" charset="2"/>
              <a:buChar char="§"/>
            </a:pPr>
            <a:r>
              <a:rPr lang="en-US" sz="900" dirty="0"/>
              <a:t>Less Time / Lower Cost</a:t>
            </a:r>
          </a:p>
          <a:p>
            <a:pPr marL="171450" indent="-171450">
              <a:spcBef>
                <a:spcPts val="500"/>
              </a:spcBef>
              <a:buFont typeface="Wingdings" panose="05000000000000000000" pitchFamily="2" charset="2"/>
              <a:buChar char="§"/>
            </a:pPr>
            <a:r>
              <a:rPr lang="en-US" sz="900" dirty="0"/>
              <a:t>Better Outcomes</a:t>
            </a:r>
          </a:p>
        </p:txBody>
      </p:sp>
      <p:pic>
        <p:nvPicPr>
          <p:cNvPr id="12"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58" y="3480927"/>
            <a:ext cx="50673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bwMode="gray">
          <a:xfrm>
            <a:off x="918436" y="3570135"/>
            <a:ext cx="1082433" cy="461665"/>
          </a:xfrm>
          <a:prstGeom prst="rect">
            <a:avLst/>
          </a:prstGeom>
          <a:noFill/>
        </p:spPr>
        <p:txBody>
          <a:bodyPr wrap="square" lIns="0" tIns="0" rIns="0" bIns="0" rtlCol="0">
            <a:spAutoFit/>
          </a:bodyPr>
          <a:lstStyle/>
          <a:p>
            <a:pPr>
              <a:spcBef>
                <a:spcPts val="500"/>
              </a:spcBef>
            </a:pPr>
            <a:r>
              <a:rPr lang="en-US" sz="1000" b="1" dirty="0"/>
              <a:t>Big Hairy </a:t>
            </a:r>
            <a:br>
              <a:rPr lang="en-US" sz="1000" b="1" dirty="0"/>
            </a:br>
            <a:r>
              <a:rPr lang="en-US" sz="1000" b="1" dirty="0"/>
              <a:t>Audacious Goals (BHAGs)</a:t>
            </a:r>
          </a:p>
        </p:txBody>
      </p:sp>
      <p:sp>
        <p:nvSpPr>
          <p:cNvPr id="22" name="TextBox 21"/>
          <p:cNvSpPr txBox="1"/>
          <p:nvPr/>
        </p:nvSpPr>
        <p:spPr bwMode="gray">
          <a:xfrm>
            <a:off x="5051667" y="3570135"/>
            <a:ext cx="1082433" cy="461665"/>
          </a:xfrm>
          <a:prstGeom prst="rect">
            <a:avLst/>
          </a:prstGeom>
          <a:noFill/>
        </p:spPr>
        <p:txBody>
          <a:bodyPr wrap="square" lIns="0" tIns="0" rIns="0" bIns="0" rtlCol="0">
            <a:spAutoFit/>
          </a:bodyPr>
          <a:lstStyle/>
          <a:p>
            <a:pPr>
              <a:spcBef>
                <a:spcPts val="500"/>
              </a:spcBef>
            </a:pPr>
            <a:r>
              <a:rPr lang="en-US" sz="1000" b="1" dirty="0"/>
              <a:t>Real-time process metrics</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979" y="3562339"/>
            <a:ext cx="563687" cy="477256"/>
          </a:xfrm>
          <a:prstGeom prst="rect">
            <a:avLst/>
          </a:prstGeom>
        </p:spPr>
      </p:pic>
      <p:sp>
        <p:nvSpPr>
          <p:cNvPr id="26" name="Isosceles Triangle 25"/>
          <p:cNvSpPr/>
          <p:nvPr/>
        </p:nvSpPr>
        <p:spPr bwMode="gray">
          <a:xfrm rot="16200000">
            <a:off x="1368878" y="1941413"/>
            <a:ext cx="1508760" cy="281557"/>
          </a:xfrm>
          <a:prstGeom prst="triangle">
            <a:avLst>
              <a:gd name="adj" fmla="val 85955"/>
            </a:avLst>
          </a:prstGeom>
          <a:solidFill>
            <a:schemeClr val="accent2"/>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8" name="Rectangle 17"/>
          <p:cNvSpPr/>
          <p:nvPr/>
        </p:nvSpPr>
        <p:spPr bwMode="gray">
          <a:xfrm>
            <a:off x="2279405" y="1327811"/>
            <a:ext cx="1828800" cy="1463040"/>
          </a:xfrm>
          <a:prstGeom prst="rect">
            <a:avLst/>
          </a:prstGeom>
          <a:solidFill>
            <a:schemeClr val="bg2"/>
          </a:solid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 name="TextBox 10"/>
          <p:cNvSpPr txBox="1"/>
          <p:nvPr/>
        </p:nvSpPr>
        <p:spPr bwMode="gray">
          <a:xfrm>
            <a:off x="2416565" y="1464971"/>
            <a:ext cx="1554480" cy="1188720"/>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
            </a:pPr>
            <a:r>
              <a:rPr lang="en-US" sz="900" dirty="0"/>
              <a:t>First-Year Retention</a:t>
            </a:r>
          </a:p>
          <a:p>
            <a:pPr marL="171450" indent="-171450">
              <a:spcBef>
                <a:spcPts val="500"/>
              </a:spcBef>
              <a:buFont typeface="Wingdings" panose="05000000000000000000" pitchFamily="2" charset="2"/>
              <a:buChar char="§"/>
            </a:pPr>
            <a:r>
              <a:rPr lang="en-US" sz="900" dirty="0"/>
              <a:t>Sophomore Retention</a:t>
            </a:r>
          </a:p>
          <a:p>
            <a:pPr marL="171450" indent="-171450">
              <a:spcBef>
                <a:spcPts val="500"/>
              </a:spcBef>
              <a:buFont typeface="Wingdings" panose="05000000000000000000" pitchFamily="2" charset="2"/>
              <a:buChar char="§"/>
            </a:pPr>
            <a:r>
              <a:rPr lang="en-US" sz="900" dirty="0"/>
              <a:t>Transfer Retention</a:t>
            </a:r>
          </a:p>
          <a:p>
            <a:pPr marL="171450" indent="-171450">
              <a:spcBef>
                <a:spcPts val="500"/>
              </a:spcBef>
              <a:buFont typeface="Wingdings" panose="05000000000000000000" pitchFamily="2" charset="2"/>
              <a:buChar char="§"/>
            </a:pPr>
            <a:r>
              <a:rPr lang="en-US" sz="900" dirty="0"/>
              <a:t>Overall Persistence</a:t>
            </a:r>
          </a:p>
          <a:p>
            <a:pPr marL="171450" indent="-171450">
              <a:spcBef>
                <a:spcPts val="500"/>
              </a:spcBef>
              <a:buFont typeface="Wingdings" panose="05000000000000000000" pitchFamily="2" charset="2"/>
              <a:buChar char="§"/>
            </a:pPr>
            <a:r>
              <a:rPr lang="en-US" sz="900" dirty="0"/>
              <a:t>Six-Year Graduation</a:t>
            </a:r>
          </a:p>
          <a:p>
            <a:pPr marL="171450" indent="-171450">
              <a:spcBef>
                <a:spcPts val="500"/>
              </a:spcBef>
              <a:buFont typeface="Wingdings" panose="05000000000000000000" pitchFamily="2" charset="2"/>
              <a:buChar char="§"/>
            </a:pPr>
            <a:r>
              <a:rPr lang="en-US" sz="900" dirty="0"/>
              <a:t>Degrees Conferred</a:t>
            </a:r>
          </a:p>
        </p:txBody>
      </p:sp>
      <p:sp>
        <p:nvSpPr>
          <p:cNvPr id="27" name="Isosceles Triangle 26"/>
          <p:cNvSpPr/>
          <p:nvPr/>
        </p:nvSpPr>
        <p:spPr bwMode="gray">
          <a:xfrm rot="16200000">
            <a:off x="3208980" y="2243555"/>
            <a:ext cx="1874520" cy="274320"/>
          </a:xfrm>
          <a:prstGeom prst="triangle">
            <a:avLst>
              <a:gd name="adj" fmla="val 62629"/>
            </a:avLst>
          </a:prstGeom>
          <a:solidFill>
            <a:schemeClr val="accent1"/>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1" name="Rectangle 20"/>
          <p:cNvSpPr/>
          <p:nvPr/>
        </p:nvSpPr>
        <p:spPr bwMode="gray">
          <a:xfrm>
            <a:off x="4296539" y="1481491"/>
            <a:ext cx="1828800" cy="1828800"/>
          </a:xfrm>
          <a:prstGeom prst="rect">
            <a:avLst/>
          </a:prstGeom>
          <a:solidFill>
            <a:schemeClr val="bg1"/>
          </a:solid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 name="TextBox 6"/>
          <p:cNvSpPr txBox="1"/>
          <p:nvPr/>
        </p:nvSpPr>
        <p:spPr bwMode="gray">
          <a:xfrm>
            <a:off x="4433699" y="1603367"/>
            <a:ext cx="1554480" cy="1585049"/>
          </a:xfrm>
          <a:prstGeom prst="rect">
            <a:avLst/>
          </a:prstGeom>
          <a:noFill/>
        </p:spPr>
        <p:txBody>
          <a:bodyPr wrap="square" lIns="0" tIns="0" rIns="0" bIns="0" rtlCol="0">
            <a:spAutoFit/>
          </a:bodyPr>
          <a:lstStyle/>
          <a:p>
            <a:pPr marL="168275" indent="-168275">
              <a:spcBef>
                <a:spcPts val="800"/>
              </a:spcBef>
              <a:buFont typeface="Wingdings" panose="05000000000000000000" pitchFamily="2" charset="2"/>
              <a:buChar char="§"/>
            </a:pPr>
            <a:r>
              <a:rPr lang="en-US" sz="900" dirty="0"/>
              <a:t>Next-term Enrollment</a:t>
            </a:r>
          </a:p>
          <a:p>
            <a:pPr marL="168275" indent="-168275">
              <a:spcBef>
                <a:spcPts val="800"/>
              </a:spcBef>
              <a:buFont typeface="Wingdings" panose="05000000000000000000" pitchFamily="2" charset="2"/>
              <a:buChar char="§"/>
            </a:pPr>
            <a:r>
              <a:rPr lang="en-US" sz="900" dirty="0"/>
              <a:t>Student Contacts </a:t>
            </a:r>
          </a:p>
          <a:p>
            <a:pPr marL="168275" indent="-168275">
              <a:spcBef>
                <a:spcPts val="800"/>
              </a:spcBef>
              <a:buFont typeface="Wingdings" panose="05000000000000000000" pitchFamily="2" charset="2"/>
              <a:buChar char="§"/>
            </a:pPr>
            <a:r>
              <a:rPr lang="en-US" sz="900" dirty="0"/>
              <a:t>Response Rates</a:t>
            </a:r>
          </a:p>
          <a:p>
            <a:pPr marL="168275" indent="-168275">
              <a:spcBef>
                <a:spcPts val="800"/>
              </a:spcBef>
              <a:buFont typeface="Wingdings" panose="05000000000000000000" pitchFamily="2" charset="2"/>
              <a:buChar char="§"/>
            </a:pPr>
            <a:r>
              <a:rPr lang="en-US" sz="900" dirty="0"/>
              <a:t>Advising Notes</a:t>
            </a:r>
          </a:p>
          <a:p>
            <a:pPr marL="168275" indent="-168275">
              <a:spcBef>
                <a:spcPts val="800"/>
              </a:spcBef>
              <a:buFont typeface="Wingdings" panose="05000000000000000000" pitchFamily="2" charset="2"/>
              <a:buChar char="§"/>
            </a:pPr>
            <a:r>
              <a:rPr lang="en-US" sz="900" dirty="0"/>
              <a:t>Financial Aid</a:t>
            </a:r>
          </a:p>
          <a:p>
            <a:pPr marL="168275" indent="-168275">
              <a:spcBef>
                <a:spcPts val="800"/>
              </a:spcBef>
              <a:buFont typeface="Wingdings" panose="05000000000000000000" pitchFamily="2" charset="2"/>
              <a:buChar char="§"/>
            </a:pPr>
            <a:r>
              <a:rPr lang="en-US" sz="900" dirty="0"/>
              <a:t>Registration Holds</a:t>
            </a:r>
          </a:p>
          <a:p>
            <a:pPr marL="168275" indent="-168275">
              <a:spcBef>
                <a:spcPts val="800"/>
              </a:spcBef>
              <a:buFont typeface="Wingdings" panose="05000000000000000000" pitchFamily="2" charset="2"/>
              <a:buChar char="§"/>
            </a:pPr>
            <a:r>
              <a:rPr lang="en-US" sz="900" dirty="0"/>
              <a:t>Appointments</a:t>
            </a: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844" y="3526647"/>
            <a:ext cx="630621" cy="548640"/>
          </a:xfrm>
          <a:prstGeom prst="rect">
            <a:avLst/>
          </a:prstGeom>
        </p:spPr>
      </p:pic>
      <p:sp>
        <p:nvSpPr>
          <p:cNvPr id="36" name="TextBox 35"/>
          <p:cNvSpPr txBox="1"/>
          <p:nvPr/>
        </p:nvSpPr>
        <p:spPr bwMode="gray">
          <a:xfrm>
            <a:off x="3101466" y="3570135"/>
            <a:ext cx="1082433" cy="461665"/>
          </a:xfrm>
          <a:prstGeom prst="rect">
            <a:avLst/>
          </a:prstGeom>
          <a:noFill/>
        </p:spPr>
        <p:txBody>
          <a:bodyPr wrap="square" lIns="0" tIns="0" rIns="0" bIns="0" rtlCol="0">
            <a:spAutoFit/>
          </a:bodyPr>
          <a:lstStyle/>
          <a:p>
            <a:pPr>
              <a:spcBef>
                <a:spcPts val="500"/>
              </a:spcBef>
            </a:pPr>
            <a:r>
              <a:rPr lang="en-US" sz="1000" b="1" dirty="0"/>
              <a:t>Expanded institutional metrics </a:t>
            </a:r>
          </a:p>
        </p:txBody>
      </p:sp>
    </p:spTree>
    <p:extLst>
      <p:ext uri="{BB962C8B-B14F-4D97-AF65-F5344CB8AC3E}">
        <p14:creationId xmlns:p14="http://schemas.microsoft.com/office/powerpoint/2010/main" val="6897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0"/>
                                  </p:iterate>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250"/>
                                        <p:tgtEl>
                                          <p:spTgt spid="8">
                                            <p:txEl>
                                              <p:pRg st="0" end="0"/>
                                            </p:txEl>
                                          </p:spTgt>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250"/>
                                        <p:tgtEl>
                                          <p:spTgt spid="8">
                                            <p:txEl>
                                              <p:pRg st="1" end="1"/>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250"/>
                                        <p:tgtEl>
                                          <p:spTgt spid="8">
                                            <p:txEl>
                                              <p:pRg st="2" end="2"/>
                                            </p:txEl>
                                          </p:spTgt>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mph" presetSubtype="0" nodeType="clickEffect">
                                  <p:stCondLst>
                                    <p:cond delay="0"/>
                                  </p:stCondLst>
                                  <p:iterate type="lt">
                                    <p:tmAbs val="25"/>
                                  </p:iterate>
                                  <p:childTnLst>
                                    <p:set>
                                      <p:cBhvr override="childStyle">
                                        <p:cTn id="30" dur="indefinite"/>
                                        <p:tgtEl>
                                          <p:spTgt spid="8">
                                            <p:txEl>
                                              <p:pRg st="0" end="0"/>
                                            </p:txEl>
                                          </p:spTgt>
                                        </p:tgtEl>
                                        <p:attrNameLst>
                                          <p:attrName>style.fontWeight</p:attrName>
                                        </p:attrNameLst>
                                      </p:cBhvr>
                                      <p:to>
                                        <p:strVal val="bold"/>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250"/>
                                        <p:tgtEl>
                                          <p:spTgt spid="11">
                                            <p:txEl>
                                              <p:pRg st="0" end="0"/>
                                            </p:txEl>
                                          </p:spTgt>
                                        </p:tgtEl>
                                      </p:cBhvr>
                                    </p:animEffect>
                                  </p:childTnLst>
                                </p:cTn>
                              </p:par>
                            </p:childTnLst>
                          </p:cTn>
                        </p:par>
                        <p:par>
                          <p:cTn id="44" fill="hold">
                            <p:stCondLst>
                              <p:cond delay="1250"/>
                            </p:stCondLst>
                            <p:childTnLst>
                              <p:par>
                                <p:cTn id="45" presetID="10" presetClass="entr" presetSubtype="0" fill="hold" grpId="0" nodeType="after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fade">
                                      <p:cBhvr>
                                        <p:cTn id="47" dur="250"/>
                                        <p:tgtEl>
                                          <p:spTgt spid="11">
                                            <p:txEl>
                                              <p:pRg st="1" end="1"/>
                                            </p:txEl>
                                          </p:spTgt>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11">
                                            <p:txEl>
                                              <p:pRg st="2" end="2"/>
                                            </p:txEl>
                                          </p:spTgt>
                                        </p:tgtEl>
                                        <p:attrNameLst>
                                          <p:attrName>style.visibility</p:attrName>
                                        </p:attrNameLst>
                                      </p:cBhvr>
                                      <p:to>
                                        <p:strVal val="visible"/>
                                      </p:to>
                                    </p:set>
                                    <p:animEffect transition="in" filter="fade">
                                      <p:cBhvr>
                                        <p:cTn id="51" dur="250"/>
                                        <p:tgtEl>
                                          <p:spTgt spid="11">
                                            <p:txEl>
                                              <p:pRg st="2" end="2"/>
                                            </p:txEl>
                                          </p:spTgt>
                                        </p:tgtEl>
                                      </p:cBhvr>
                                    </p:animEffect>
                                  </p:childTnLst>
                                </p:cTn>
                              </p:par>
                            </p:childTnLst>
                          </p:cTn>
                        </p:par>
                        <p:par>
                          <p:cTn id="52" fill="hold">
                            <p:stCondLst>
                              <p:cond delay="1750"/>
                            </p:stCondLst>
                            <p:childTnLst>
                              <p:par>
                                <p:cTn id="53" presetID="10" presetClass="entr" presetSubtype="0" fill="hold" grpId="0" nodeType="afterEffect">
                                  <p:stCondLst>
                                    <p:cond delay="0"/>
                                  </p:stCondLst>
                                  <p:iterate type="lt">
                                    <p:tmPct val="0"/>
                                  </p:iterate>
                                  <p:childTnLst>
                                    <p:set>
                                      <p:cBhvr>
                                        <p:cTn id="54" dur="1" fill="hold">
                                          <p:stCondLst>
                                            <p:cond delay="0"/>
                                          </p:stCondLst>
                                        </p:cTn>
                                        <p:tgtEl>
                                          <p:spTgt spid="11">
                                            <p:txEl>
                                              <p:pRg st="3" end="3"/>
                                            </p:txEl>
                                          </p:spTgt>
                                        </p:tgtEl>
                                        <p:attrNameLst>
                                          <p:attrName>style.visibility</p:attrName>
                                        </p:attrNameLst>
                                      </p:cBhvr>
                                      <p:to>
                                        <p:strVal val="visible"/>
                                      </p:to>
                                    </p:set>
                                    <p:animEffect transition="in" filter="fade">
                                      <p:cBhvr>
                                        <p:cTn id="55" dur="250"/>
                                        <p:tgtEl>
                                          <p:spTgt spid="11">
                                            <p:txEl>
                                              <p:pRg st="3" end="3"/>
                                            </p:txEl>
                                          </p:spTgt>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11">
                                            <p:txEl>
                                              <p:pRg st="4" end="4"/>
                                            </p:txEl>
                                          </p:spTgt>
                                        </p:tgtEl>
                                        <p:attrNameLst>
                                          <p:attrName>style.visibility</p:attrName>
                                        </p:attrNameLst>
                                      </p:cBhvr>
                                      <p:to>
                                        <p:strVal val="visible"/>
                                      </p:to>
                                    </p:set>
                                    <p:animEffect transition="in" filter="fade">
                                      <p:cBhvr>
                                        <p:cTn id="59" dur="250"/>
                                        <p:tgtEl>
                                          <p:spTgt spid="11">
                                            <p:txEl>
                                              <p:pRg st="4" end="4"/>
                                            </p:txEl>
                                          </p:spTgt>
                                        </p:tgtEl>
                                      </p:cBhvr>
                                    </p:animEffect>
                                  </p:childTnLst>
                                </p:cTn>
                              </p:par>
                            </p:childTnLst>
                          </p:cTn>
                        </p:par>
                        <p:par>
                          <p:cTn id="60" fill="hold">
                            <p:stCondLst>
                              <p:cond delay="2250"/>
                            </p:stCondLst>
                            <p:childTnLst>
                              <p:par>
                                <p:cTn id="61" presetID="10" presetClass="entr" presetSubtype="0" fill="hold" grpId="0" nodeType="afterEffect">
                                  <p:stCondLst>
                                    <p:cond delay="0"/>
                                  </p:stCondLst>
                                  <p:childTnLst>
                                    <p:set>
                                      <p:cBhvr>
                                        <p:cTn id="62" dur="1" fill="hold">
                                          <p:stCondLst>
                                            <p:cond delay="0"/>
                                          </p:stCondLst>
                                        </p:cTn>
                                        <p:tgtEl>
                                          <p:spTgt spid="11">
                                            <p:txEl>
                                              <p:pRg st="5" end="5"/>
                                            </p:txEl>
                                          </p:spTgt>
                                        </p:tgtEl>
                                        <p:attrNameLst>
                                          <p:attrName>style.visibility</p:attrName>
                                        </p:attrNameLst>
                                      </p:cBhvr>
                                      <p:to>
                                        <p:strVal val="visible"/>
                                      </p:to>
                                    </p:set>
                                    <p:animEffect transition="in" filter="fade">
                                      <p:cBhvr>
                                        <p:cTn id="63" dur="250"/>
                                        <p:tgtEl>
                                          <p:spTgt spid="11">
                                            <p:txEl>
                                              <p:pRg st="5" end="5"/>
                                            </p:txEl>
                                          </p:spTgt>
                                        </p:tgtEl>
                                      </p:cBhvr>
                                    </p:animEffect>
                                  </p:childTnLst>
                                </p:cTn>
                              </p:par>
                            </p:childTnLst>
                          </p:cTn>
                        </p:par>
                        <p:par>
                          <p:cTn id="64" fill="hold">
                            <p:stCondLst>
                              <p:cond delay="2500"/>
                            </p:stCondLst>
                            <p:childTnLst>
                              <p:par>
                                <p:cTn id="65" presetID="10"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15" presetClass="emph" presetSubtype="0" nodeType="clickEffect">
                                  <p:stCondLst>
                                    <p:cond delay="0"/>
                                  </p:stCondLst>
                                  <p:iterate type="lt">
                                    <p:tmAbs val="25"/>
                                  </p:iterate>
                                  <p:childTnLst>
                                    <p:set>
                                      <p:cBhvr override="childStyle">
                                        <p:cTn id="74" dur="indefinite"/>
                                        <p:tgtEl>
                                          <p:spTgt spid="11">
                                            <p:txEl>
                                              <p:pRg st="3" end="3"/>
                                            </p:txEl>
                                          </p:spTgt>
                                        </p:tgtEl>
                                        <p:attrNameLst>
                                          <p:attrName>style.fontWeight</p:attrName>
                                        </p:attrNameLst>
                                      </p:cBhvr>
                                      <p:to>
                                        <p:strVal val="bold"/>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7">
                                            <p:txEl>
                                              <p:pRg st="0" end="0"/>
                                            </p:txEl>
                                          </p:spTgt>
                                        </p:tgtEl>
                                        <p:attrNameLst>
                                          <p:attrName>style.visibility</p:attrName>
                                        </p:attrNameLst>
                                      </p:cBhvr>
                                      <p:to>
                                        <p:strVal val="visible"/>
                                      </p:to>
                                    </p:set>
                                    <p:animEffect transition="in" filter="fade">
                                      <p:cBhvr>
                                        <p:cTn id="87" dur="250"/>
                                        <p:tgtEl>
                                          <p:spTgt spid="7">
                                            <p:txEl>
                                              <p:pRg st="0" end="0"/>
                                            </p:txEl>
                                          </p:spTgt>
                                        </p:tgtEl>
                                      </p:cBhvr>
                                    </p:animEffect>
                                  </p:childTnLst>
                                </p:cTn>
                              </p:par>
                            </p:childTnLst>
                          </p:cTn>
                        </p:par>
                        <p:par>
                          <p:cTn id="88" fill="hold">
                            <p:stCondLst>
                              <p:cond delay="1250"/>
                            </p:stCondLst>
                            <p:childTnLst>
                              <p:par>
                                <p:cTn id="89" presetID="10" presetClass="entr" presetSubtype="0" fill="hold" grpId="0" nodeType="afterEffect">
                                  <p:stCondLst>
                                    <p:cond delay="0"/>
                                  </p:stCondLst>
                                  <p:childTnLst>
                                    <p:set>
                                      <p:cBhvr>
                                        <p:cTn id="90" dur="1" fill="hold">
                                          <p:stCondLst>
                                            <p:cond delay="0"/>
                                          </p:stCondLst>
                                        </p:cTn>
                                        <p:tgtEl>
                                          <p:spTgt spid="7">
                                            <p:txEl>
                                              <p:pRg st="1" end="1"/>
                                            </p:txEl>
                                          </p:spTgt>
                                        </p:tgtEl>
                                        <p:attrNameLst>
                                          <p:attrName>style.visibility</p:attrName>
                                        </p:attrNameLst>
                                      </p:cBhvr>
                                      <p:to>
                                        <p:strVal val="visible"/>
                                      </p:to>
                                    </p:set>
                                    <p:animEffect transition="in" filter="fade">
                                      <p:cBhvr>
                                        <p:cTn id="91" dur="250"/>
                                        <p:tgtEl>
                                          <p:spTgt spid="7">
                                            <p:txEl>
                                              <p:pRg st="1" end="1"/>
                                            </p:txEl>
                                          </p:spTgt>
                                        </p:tgtEl>
                                      </p:cBhvr>
                                    </p:animEffect>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7">
                                            <p:txEl>
                                              <p:pRg st="2" end="2"/>
                                            </p:txEl>
                                          </p:spTgt>
                                        </p:tgtEl>
                                        <p:attrNameLst>
                                          <p:attrName>style.visibility</p:attrName>
                                        </p:attrNameLst>
                                      </p:cBhvr>
                                      <p:to>
                                        <p:strVal val="visible"/>
                                      </p:to>
                                    </p:set>
                                    <p:animEffect transition="in" filter="fade">
                                      <p:cBhvr>
                                        <p:cTn id="95" dur="250"/>
                                        <p:tgtEl>
                                          <p:spTgt spid="7">
                                            <p:txEl>
                                              <p:pRg st="2" end="2"/>
                                            </p:txEl>
                                          </p:spTgt>
                                        </p:tgtEl>
                                      </p:cBhvr>
                                    </p:animEffect>
                                  </p:childTnLst>
                                </p:cTn>
                              </p:par>
                            </p:childTnLst>
                          </p:cTn>
                        </p:par>
                        <p:par>
                          <p:cTn id="96" fill="hold">
                            <p:stCondLst>
                              <p:cond delay="1750"/>
                            </p:stCondLst>
                            <p:childTnLst>
                              <p:par>
                                <p:cTn id="97" presetID="10" presetClass="entr" presetSubtype="0" fill="hold" grpId="0" nodeType="afterEffect">
                                  <p:stCondLst>
                                    <p:cond delay="0"/>
                                  </p:stCondLst>
                                  <p:childTnLst>
                                    <p:set>
                                      <p:cBhvr>
                                        <p:cTn id="98" dur="1" fill="hold">
                                          <p:stCondLst>
                                            <p:cond delay="0"/>
                                          </p:stCondLst>
                                        </p:cTn>
                                        <p:tgtEl>
                                          <p:spTgt spid="7">
                                            <p:txEl>
                                              <p:pRg st="3" end="3"/>
                                            </p:txEl>
                                          </p:spTgt>
                                        </p:tgtEl>
                                        <p:attrNameLst>
                                          <p:attrName>style.visibility</p:attrName>
                                        </p:attrNameLst>
                                      </p:cBhvr>
                                      <p:to>
                                        <p:strVal val="visible"/>
                                      </p:to>
                                    </p:set>
                                    <p:animEffect transition="in" filter="fade">
                                      <p:cBhvr>
                                        <p:cTn id="99" dur="250"/>
                                        <p:tgtEl>
                                          <p:spTgt spid="7">
                                            <p:txEl>
                                              <p:pRg st="3" end="3"/>
                                            </p:txEl>
                                          </p:spTgt>
                                        </p:tgtEl>
                                      </p:cBhvr>
                                    </p:animEffect>
                                  </p:childTnLst>
                                </p:cTn>
                              </p:par>
                            </p:childTnLst>
                          </p:cTn>
                        </p:par>
                        <p:par>
                          <p:cTn id="100" fill="hold">
                            <p:stCondLst>
                              <p:cond delay="2000"/>
                            </p:stCondLst>
                            <p:childTnLst>
                              <p:par>
                                <p:cTn id="101" presetID="10" presetClass="entr" presetSubtype="0" fill="hold" grpId="0" nodeType="afterEffect">
                                  <p:stCondLst>
                                    <p:cond delay="0"/>
                                  </p:stCondLst>
                                  <p:childTnLst>
                                    <p:set>
                                      <p:cBhvr>
                                        <p:cTn id="102" dur="1" fill="hold">
                                          <p:stCondLst>
                                            <p:cond delay="0"/>
                                          </p:stCondLst>
                                        </p:cTn>
                                        <p:tgtEl>
                                          <p:spTgt spid="7">
                                            <p:txEl>
                                              <p:pRg st="4" end="4"/>
                                            </p:txEl>
                                          </p:spTgt>
                                        </p:tgtEl>
                                        <p:attrNameLst>
                                          <p:attrName>style.visibility</p:attrName>
                                        </p:attrNameLst>
                                      </p:cBhvr>
                                      <p:to>
                                        <p:strVal val="visible"/>
                                      </p:to>
                                    </p:set>
                                    <p:animEffect transition="in" filter="fade">
                                      <p:cBhvr>
                                        <p:cTn id="103" dur="250"/>
                                        <p:tgtEl>
                                          <p:spTgt spid="7">
                                            <p:txEl>
                                              <p:pRg st="4" end="4"/>
                                            </p:txEl>
                                          </p:spTgt>
                                        </p:tgtEl>
                                      </p:cBhvr>
                                    </p:animEffect>
                                  </p:childTnLst>
                                </p:cTn>
                              </p:par>
                            </p:childTnLst>
                          </p:cTn>
                        </p:par>
                        <p:par>
                          <p:cTn id="104" fill="hold">
                            <p:stCondLst>
                              <p:cond delay="2250"/>
                            </p:stCondLst>
                            <p:childTnLst>
                              <p:par>
                                <p:cTn id="105" presetID="10" presetClass="entr" presetSubtype="0" fill="hold" grpId="0" nodeType="afterEffect">
                                  <p:stCondLst>
                                    <p:cond delay="0"/>
                                  </p:stCondLst>
                                  <p:childTnLst>
                                    <p:set>
                                      <p:cBhvr>
                                        <p:cTn id="106" dur="1" fill="hold">
                                          <p:stCondLst>
                                            <p:cond delay="0"/>
                                          </p:stCondLst>
                                        </p:cTn>
                                        <p:tgtEl>
                                          <p:spTgt spid="7">
                                            <p:txEl>
                                              <p:pRg st="5" end="5"/>
                                            </p:txEl>
                                          </p:spTgt>
                                        </p:tgtEl>
                                        <p:attrNameLst>
                                          <p:attrName>style.visibility</p:attrName>
                                        </p:attrNameLst>
                                      </p:cBhvr>
                                      <p:to>
                                        <p:strVal val="visible"/>
                                      </p:to>
                                    </p:set>
                                    <p:animEffect transition="in" filter="fade">
                                      <p:cBhvr>
                                        <p:cTn id="107" dur="250"/>
                                        <p:tgtEl>
                                          <p:spTgt spid="7">
                                            <p:txEl>
                                              <p:pRg st="5" end="5"/>
                                            </p:txEl>
                                          </p:spTgt>
                                        </p:tgtEl>
                                      </p:cBhvr>
                                    </p:animEffect>
                                  </p:childTnLst>
                                </p:cTn>
                              </p:par>
                            </p:childTnLst>
                          </p:cTn>
                        </p:par>
                        <p:par>
                          <p:cTn id="108" fill="hold">
                            <p:stCondLst>
                              <p:cond delay="2500"/>
                            </p:stCondLst>
                            <p:childTnLst>
                              <p:par>
                                <p:cTn id="109" presetID="10" presetClass="entr" presetSubtype="0" fill="hold" grpId="0" nodeType="afterEffect">
                                  <p:stCondLst>
                                    <p:cond delay="0"/>
                                  </p:stCondLst>
                                  <p:childTnLst>
                                    <p:set>
                                      <p:cBhvr>
                                        <p:cTn id="110" dur="1" fill="hold">
                                          <p:stCondLst>
                                            <p:cond delay="0"/>
                                          </p:stCondLst>
                                        </p:cTn>
                                        <p:tgtEl>
                                          <p:spTgt spid="7">
                                            <p:txEl>
                                              <p:pRg st="6" end="6"/>
                                            </p:txEl>
                                          </p:spTgt>
                                        </p:tgtEl>
                                        <p:attrNameLst>
                                          <p:attrName>style.visibility</p:attrName>
                                        </p:attrNameLst>
                                      </p:cBhvr>
                                      <p:to>
                                        <p:strVal val="visible"/>
                                      </p:to>
                                    </p:set>
                                    <p:animEffect transition="in" filter="fade">
                                      <p:cBhvr>
                                        <p:cTn id="111" dur="250"/>
                                        <p:tgtEl>
                                          <p:spTgt spid="7">
                                            <p:txEl>
                                              <p:pRg st="6" end="6"/>
                                            </p:txEl>
                                          </p:spTgt>
                                        </p:tgtEl>
                                      </p:cBhvr>
                                    </p:animEffect>
                                  </p:childTnLst>
                                </p:cTn>
                              </p:par>
                            </p:childTnLst>
                          </p:cTn>
                        </p:par>
                        <p:par>
                          <p:cTn id="112" fill="hold">
                            <p:stCondLst>
                              <p:cond delay="2750"/>
                            </p:stCondLst>
                            <p:childTnLst>
                              <p:par>
                                <p:cTn id="113" presetID="10" presetClass="entr" presetSubtype="0" fill="hold"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500"/>
                                        <p:tgtEl>
                                          <p:spTgt spid="2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uiExpand="1" build="p"/>
      <p:bldP spid="13" grpId="0"/>
      <p:bldP spid="22" grpId="0"/>
      <p:bldP spid="26" grpId="0" animBg="1"/>
      <p:bldP spid="18" grpId="0" animBg="1"/>
      <p:bldP spid="11" grpId="0" uiExpand="1" build="p"/>
      <p:bldP spid="27" grpId="0" animBg="1"/>
      <p:bldP spid="21" grpId="0" animBg="1"/>
      <p:bldP spid="7" grpId="0" uiExpand="1" build="p"/>
      <p:bldP spid="3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Difficult for Most Schools to Disentangle the Impact of All Their Initiatives</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Not Always That Simple</a:t>
            </a:r>
          </a:p>
        </p:txBody>
      </p:sp>
      <p:sp>
        <p:nvSpPr>
          <p:cNvPr id="7" name="Rectangle 6"/>
          <p:cNvSpPr/>
          <p:nvPr/>
        </p:nvSpPr>
        <p:spPr bwMode="gray">
          <a:xfrm>
            <a:off x="3024554" y="2577495"/>
            <a:ext cx="3098435" cy="1913857"/>
          </a:xfrm>
          <a:prstGeom prst="rect">
            <a:avLst/>
          </a:prstGeom>
          <a:no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274320" rIns="365760" bIns="274320" numCol="1" spcCol="0" rtlCol="0" fromWordArt="0" anchor="t" anchorCtr="0" forceAA="0" compatLnSpc="1">
            <a:prstTxWarp prst="textNoShape">
              <a:avLst/>
            </a:prstTxWarp>
            <a:spAutoFit/>
          </a:bodyPr>
          <a:lstStyle/>
          <a:p>
            <a:pPr>
              <a:lnSpc>
                <a:spcPct val="110000"/>
              </a:lnSpc>
              <a:spcBef>
                <a:spcPts val="500"/>
              </a:spcBef>
            </a:pPr>
            <a:r>
              <a:rPr lang="en-US" sz="1000" dirty="0">
                <a:solidFill>
                  <a:schemeClr val="tx1"/>
                </a:solidFill>
              </a:rPr>
              <a:t>“I can tell you the ROI of all our student success initiatives. But I cannot tell you the ROI of any individual one.”</a:t>
            </a:r>
          </a:p>
          <a:p>
            <a:pPr algn="r">
              <a:lnSpc>
                <a:spcPct val="110000"/>
              </a:lnSpc>
              <a:spcBef>
                <a:spcPts val="500"/>
              </a:spcBef>
            </a:pPr>
            <a:r>
              <a:rPr lang="en-US" sz="1000" dirty="0">
                <a:solidFill>
                  <a:schemeClr val="tx1"/>
                </a:solidFill>
                <a:latin typeface="+mj-lt"/>
              </a:rPr>
              <a:t>Monica Brockmeyer, Senior Associate Provost for Student Success</a:t>
            </a:r>
          </a:p>
          <a:p>
            <a:pPr algn="r">
              <a:lnSpc>
                <a:spcPct val="110000"/>
              </a:lnSpc>
              <a:spcBef>
                <a:spcPts val="300"/>
              </a:spcBef>
            </a:pPr>
            <a:r>
              <a:rPr lang="en-US" sz="600" dirty="0">
                <a:solidFill>
                  <a:schemeClr val="tx1"/>
                </a:solidFill>
              </a:rPr>
              <a:t>WAYNE STATE UNIVERSITY</a:t>
            </a:r>
          </a:p>
          <a:p>
            <a:pPr algn="r">
              <a:lnSpc>
                <a:spcPct val="110000"/>
              </a:lnSpc>
              <a:spcBef>
                <a:spcPts val="300"/>
              </a:spcBef>
            </a:pPr>
            <a:endParaRPr lang="en-US" sz="600" dirty="0">
              <a:solidFill>
                <a:schemeClr val="tx1"/>
              </a:solidFill>
            </a:endParaRPr>
          </a:p>
        </p:txBody>
      </p:sp>
      <p:grpSp>
        <p:nvGrpSpPr>
          <p:cNvPr id="13" name="Group 12"/>
          <p:cNvGrpSpPr/>
          <p:nvPr/>
        </p:nvGrpSpPr>
        <p:grpSpPr bwMode="gray">
          <a:xfrm rot="10800000">
            <a:off x="5614416" y="2440335"/>
            <a:ext cx="320040" cy="274320"/>
            <a:chOff x="1184558" y="1125416"/>
            <a:chExt cx="423178" cy="361740"/>
          </a:xfrm>
        </p:grpSpPr>
        <p:sp>
          <p:nvSpPr>
            <p:cNvPr id="14" name="Rectangle 13"/>
            <p:cNvSpPr/>
            <p:nvPr/>
          </p:nvSpPr>
          <p:spPr bwMode="gray">
            <a:xfrm>
              <a:off x="1184558" y="1125416"/>
              <a:ext cx="423178" cy="36174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accent2"/>
                </a:solidFill>
              </a:endParaRPr>
            </a:p>
          </p:txBody>
        </p:sp>
        <p:grpSp>
          <p:nvGrpSpPr>
            <p:cNvPr id="15" name="Group 14"/>
            <p:cNvGrpSpPr/>
            <p:nvPr/>
          </p:nvGrpSpPr>
          <p:grpSpPr bwMode="gray">
            <a:xfrm flipH="1" flipV="1">
              <a:off x="1245161" y="1176800"/>
              <a:ext cx="315403" cy="272386"/>
              <a:chOff x="3359444" y="2551001"/>
              <a:chExt cx="394764" cy="340924"/>
            </a:xfrm>
          </p:grpSpPr>
          <p:sp>
            <p:nvSpPr>
              <p:cNvPr id="16" name="Freeform 15"/>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accent6"/>
                  </a:solidFill>
                </a:endParaRPr>
              </a:p>
            </p:txBody>
          </p:sp>
          <p:sp>
            <p:nvSpPr>
              <p:cNvPr id="17" name="Freeform 16"/>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accent6"/>
                  </a:solidFill>
                </a:endParaRPr>
              </a:p>
            </p:txBody>
          </p:sp>
        </p:grpSp>
      </p:grpSp>
      <p:sp>
        <p:nvSpPr>
          <p:cNvPr id="19" name="TextBox 18"/>
          <p:cNvSpPr txBox="1"/>
          <p:nvPr/>
        </p:nvSpPr>
        <p:spPr>
          <a:xfrm>
            <a:off x="3463708" y="1449035"/>
            <a:ext cx="1280160" cy="718145"/>
          </a:xfrm>
          <a:prstGeom prst="rect">
            <a:avLst/>
          </a:prstGeom>
          <a:noFill/>
        </p:spPr>
        <p:txBody>
          <a:bodyPr wrap="square" lIns="0" tIns="0" rIns="0" bIns="0" rtlCol="0">
            <a:spAutoFit/>
          </a:bodyPr>
          <a:lstStyle/>
          <a:p>
            <a:pPr>
              <a:spcBef>
                <a:spcPts val="200"/>
              </a:spcBef>
            </a:pPr>
            <a:r>
              <a:rPr lang="en-US" sz="1800" dirty="0">
                <a:solidFill>
                  <a:schemeClr val="accent6"/>
                </a:solidFill>
                <a:latin typeface="+mj-lt"/>
              </a:rPr>
              <a:t>$2.4M</a:t>
            </a:r>
          </a:p>
          <a:p>
            <a:pPr>
              <a:spcBef>
                <a:spcPts val="200"/>
              </a:spcBef>
            </a:pPr>
            <a:r>
              <a:rPr lang="en-US" sz="900" dirty="0"/>
              <a:t>Additional tuition revenue from increased retention</a:t>
            </a:r>
          </a:p>
        </p:txBody>
      </p:sp>
      <p:sp>
        <p:nvSpPr>
          <p:cNvPr id="20" name="TextBox 19"/>
          <p:cNvSpPr txBox="1"/>
          <p:nvPr/>
        </p:nvSpPr>
        <p:spPr>
          <a:xfrm>
            <a:off x="4754153" y="1446919"/>
            <a:ext cx="1280160" cy="722376"/>
          </a:xfrm>
          <a:prstGeom prst="rect">
            <a:avLst/>
          </a:prstGeom>
          <a:noFill/>
        </p:spPr>
        <p:txBody>
          <a:bodyPr wrap="square" lIns="0" tIns="0" rIns="0" bIns="0" rtlCol="0">
            <a:spAutoFit/>
          </a:bodyPr>
          <a:lstStyle/>
          <a:p>
            <a:pPr>
              <a:spcBef>
                <a:spcPts val="200"/>
              </a:spcBef>
            </a:pPr>
            <a:r>
              <a:rPr lang="en-US" sz="1800" dirty="0">
                <a:solidFill>
                  <a:schemeClr val="accent6"/>
                </a:solidFill>
                <a:latin typeface="+mj-lt"/>
              </a:rPr>
              <a:t>$2.7M</a:t>
            </a:r>
          </a:p>
          <a:p>
            <a:pPr>
              <a:spcBef>
                <a:spcPts val="200"/>
              </a:spcBef>
            </a:pPr>
            <a:r>
              <a:rPr lang="en-US" sz="900" dirty="0"/>
              <a:t>Additional revenue from increased credit hour enrollment</a:t>
            </a:r>
          </a:p>
        </p:txBody>
      </p:sp>
      <p:cxnSp>
        <p:nvCxnSpPr>
          <p:cNvPr id="21" name="Straight Connector 20"/>
          <p:cNvCxnSpPr/>
          <p:nvPr/>
        </p:nvCxnSpPr>
        <p:spPr bwMode="gray">
          <a:xfrm>
            <a:off x="3022234" y="1158986"/>
            <a:ext cx="0" cy="109728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Isosceles Triangle 21"/>
          <p:cNvSpPr>
            <a:spLocks noChangeAspect="1"/>
          </p:cNvSpPr>
          <p:nvPr/>
        </p:nvSpPr>
        <p:spPr bwMode="gray">
          <a:xfrm rot="5400000">
            <a:off x="3004348" y="1661906"/>
            <a:ext cx="144289" cy="9144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3408971" y="1154852"/>
            <a:ext cx="2513902" cy="138499"/>
          </a:xfrm>
          <a:prstGeom prst="rect">
            <a:avLst/>
          </a:prstGeom>
          <a:noFill/>
        </p:spPr>
        <p:txBody>
          <a:bodyPr wrap="square" lIns="0" tIns="0" rIns="0" bIns="0" rtlCol="0">
            <a:spAutoFit/>
          </a:bodyPr>
          <a:lstStyle/>
          <a:p>
            <a:pPr>
              <a:spcBef>
                <a:spcPts val="500"/>
              </a:spcBef>
            </a:pPr>
            <a:r>
              <a:rPr lang="en-US" sz="900" b="1" dirty="0"/>
              <a:t>But Which Initiative Gets the Credit?</a:t>
            </a:r>
          </a:p>
        </p:txBody>
      </p:sp>
      <p:sp>
        <p:nvSpPr>
          <p:cNvPr id="24" name="TextBox 23"/>
          <p:cNvSpPr txBox="1"/>
          <p:nvPr/>
        </p:nvSpPr>
        <p:spPr>
          <a:xfrm>
            <a:off x="361741" y="1154852"/>
            <a:ext cx="2432940" cy="3470181"/>
          </a:xfrm>
          <a:prstGeom prst="rect">
            <a:avLst/>
          </a:prstGeom>
          <a:noFill/>
        </p:spPr>
        <p:txBody>
          <a:bodyPr wrap="square" lIns="0" tIns="0" rIns="0" bIns="0" rtlCol="0">
            <a:spAutoFit/>
          </a:bodyPr>
          <a:lstStyle/>
          <a:p>
            <a:pPr>
              <a:spcBef>
                <a:spcPts val="1200"/>
              </a:spcBef>
            </a:pPr>
            <a:r>
              <a:rPr lang="en-US" sz="900" b="1" dirty="0"/>
              <a:t>WSU Doing a Ton on Student Success</a:t>
            </a:r>
          </a:p>
          <a:p>
            <a:pPr marL="171450" indent="-171450">
              <a:spcBef>
                <a:spcPts val="1200"/>
              </a:spcBef>
              <a:buFont typeface="Arial" panose="020B0604020202020204" pitchFamily="34" charset="0"/>
              <a:buChar char="•"/>
            </a:pPr>
            <a:r>
              <a:rPr lang="en-US" sz="900" dirty="0"/>
              <a:t>General education reform</a:t>
            </a:r>
          </a:p>
          <a:p>
            <a:pPr marL="171450" indent="-171450">
              <a:spcBef>
                <a:spcPts val="500"/>
              </a:spcBef>
              <a:buFont typeface="Arial" panose="020B0604020202020204" pitchFamily="34" charset="0"/>
              <a:buChar char="•"/>
            </a:pPr>
            <a:r>
              <a:rPr lang="en-US" sz="900" dirty="0"/>
              <a:t>Warrior VIP Program</a:t>
            </a:r>
          </a:p>
          <a:p>
            <a:pPr marL="171450" indent="-171450">
              <a:spcBef>
                <a:spcPts val="500"/>
              </a:spcBef>
              <a:buFont typeface="Arial" panose="020B0604020202020204" pitchFamily="34" charset="0"/>
              <a:buChar char="•"/>
            </a:pPr>
            <a:r>
              <a:rPr lang="en-US" sz="900" dirty="0"/>
              <a:t>Gateway course transformation</a:t>
            </a:r>
          </a:p>
          <a:p>
            <a:pPr marL="171450" indent="-171450">
              <a:spcBef>
                <a:spcPts val="500"/>
              </a:spcBef>
              <a:buFont typeface="Arial" panose="020B0604020202020204" pitchFamily="34" charset="0"/>
              <a:buChar char="•"/>
            </a:pPr>
            <a:r>
              <a:rPr lang="en-US" sz="900" dirty="0"/>
              <a:t>EAB mobile app (Guide)</a:t>
            </a:r>
          </a:p>
          <a:p>
            <a:pPr marL="171450" indent="-171450">
              <a:spcBef>
                <a:spcPts val="500"/>
              </a:spcBef>
              <a:buFont typeface="Arial" panose="020B0604020202020204" pitchFamily="34" charset="0"/>
              <a:buChar char="•"/>
            </a:pPr>
            <a:r>
              <a:rPr lang="en-US" sz="900" dirty="0"/>
              <a:t>Predictive analytics / alerts</a:t>
            </a:r>
          </a:p>
          <a:p>
            <a:pPr marL="171450" indent="-171450">
              <a:spcBef>
                <a:spcPts val="500"/>
              </a:spcBef>
              <a:buFont typeface="Arial" panose="020B0604020202020204" pitchFamily="34" charset="0"/>
              <a:buChar char="•"/>
            </a:pPr>
            <a:r>
              <a:rPr lang="en-US" sz="900" dirty="0"/>
              <a:t>Case management</a:t>
            </a:r>
          </a:p>
          <a:p>
            <a:pPr marL="171450" indent="-171450">
              <a:spcBef>
                <a:spcPts val="500"/>
              </a:spcBef>
              <a:buFont typeface="Arial" panose="020B0604020202020204" pitchFamily="34" charset="0"/>
              <a:buChar char="•"/>
            </a:pPr>
            <a:r>
              <a:rPr lang="en-US" sz="900" dirty="0"/>
              <a:t>Financial aid enhancements</a:t>
            </a:r>
          </a:p>
          <a:p>
            <a:pPr marL="171450" indent="-171450">
              <a:spcBef>
                <a:spcPts val="500"/>
              </a:spcBef>
              <a:buFont typeface="Arial" panose="020B0604020202020204" pitchFamily="34" charset="0"/>
              <a:buChar char="•"/>
            </a:pPr>
            <a:r>
              <a:rPr lang="en-US" sz="900" dirty="0"/>
              <a:t>Success steering committee</a:t>
            </a:r>
          </a:p>
          <a:p>
            <a:pPr marL="171450" indent="-171450">
              <a:spcBef>
                <a:spcPts val="500"/>
              </a:spcBef>
              <a:buFont typeface="Arial" panose="020B0604020202020204" pitchFamily="34" charset="0"/>
              <a:buChar char="•"/>
            </a:pPr>
            <a:r>
              <a:rPr lang="en-US" sz="900" dirty="0"/>
              <a:t>Advisor training academy</a:t>
            </a:r>
          </a:p>
          <a:p>
            <a:pPr marL="171450" indent="-171450">
              <a:spcBef>
                <a:spcPts val="500"/>
              </a:spcBef>
              <a:buFont typeface="Arial" panose="020B0604020202020204" pitchFamily="34" charset="0"/>
              <a:buChar char="•"/>
            </a:pPr>
            <a:r>
              <a:rPr lang="en-US" sz="900" dirty="0"/>
              <a:t>Chief diversity officer</a:t>
            </a:r>
          </a:p>
          <a:p>
            <a:pPr marL="171450" indent="-171450">
              <a:spcBef>
                <a:spcPts val="500"/>
              </a:spcBef>
              <a:buFont typeface="Arial" panose="020B0604020202020204" pitchFamily="34" charset="0"/>
              <a:buChar char="•"/>
            </a:pPr>
            <a:r>
              <a:rPr lang="en-US" sz="900" dirty="0"/>
              <a:t>Office of Teaching and Learning</a:t>
            </a:r>
          </a:p>
          <a:p>
            <a:pPr marL="171450" indent="-171450">
              <a:spcBef>
                <a:spcPts val="500"/>
              </a:spcBef>
              <a:buFont typeface="Arial" panose="020B0604020202020204" pitchFamily="34" charset="0"/>
              <a:buChar char="•"/>
            </a:pPr>
            <a:r>
              <a:rPr lang="en-US" sz="900" dirty="0"/>
              <a:t>Exploratory students program</a:t>
            </a:r>
          </a:p>
          <a:p>
            <a:pPr marL="171450" indent="-171450">
              <a:spcBef>
                <a:spcPts val="500"/>
              </a:spcBef>
              <a:buFont typeface="Arial" panose="020B0604020202020204" pitchFamily="34" charset="0"/>
              <a:buChar char="•"/>
            </a:pPr>
            <a:r>
              <a:rPr lang="en-US" sz="900" dirty="0"/>
              <a:t>Undergraduate research</a:t>
            </a:r>
          </a:p>
          <a:p>
            <a:pPr marL="171450" indent="-171450">
              <a:spcBef>
                <a:spcPts val="500"/>
              </a:spcBef>
              <a:buFont typeface="Arial" panose="020B0604020202020204" pitchFamily="34" charset="0"/>
              <a:buChar char="•"/>
            </a:pPr>
            <a:r>
              <a:rPr lang="en-US" sz="900" dirty="0"/>
              <a:t>Summer bridge</a:t>
            </a:r>
          </a:p>
          <a:p>
            <a:pPr marL="171450" indent="-171450">
              <a:spcBef>
                <a:spcPts val="500"/>
              </a:spcBef>
              <a:buFont typeface="Arial" panose="020B0604020202020204" pitchFamily="34" charset="0"/>
              <a:buChar char="•"/>
            </a:pPr>
            <a:r>
              <a:rPr lang="en-US" sz="900" dirty="0"/>
              <a:t>….and more</a:t>
            </a:r>
          </a:p>
          <a:p>
            <a:pPr marL="171450" indent="-171450">
              <a:spcBef>
                <a:spcPts val="500"/>
              </a:spcBef>
              <a:buFont typeface="Arial" panose="020B0604020202020204" pitchFamily="34" charset="0"/>
              <a:buChar char="•"/>
            </a:pPr>
            <a:endParaRPr lang="en-US" sz="900" dirty="0"/>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t="33602" b="32057"/>
          <a:stretch/>
        </p:blipFill>
        <p:spPr>
          <a:xfrm>
            <a:off x="3252892" y="4164030"/>
            <a:ext cx="1550660" cy="399380"/>
          </a:xfrm>
          <a:prstGeom prst="rect">
            <a:avLst/>
          </a:prstGeom>
          <a:ln>
            <a:noFill/>
          </a:ln>
        </p:spPr>
      </p:pic>
    </p:spTree>
    <p:extLst>
      <p:ext uri="{BB962C8B-B14F-4D97-AF65-F5344CB8AC3E}">
        <p14:creationId xmlns:p14="http://schemas.microsoft.com/office/powerpoint/2010/main" val="184680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Good Assessments Planned from the Beginning Can Help Pinpoint ROI</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Finding the Signal in the Noise</a:t>
            </a:r>
          </a:p>
        </p:txBody>
      </p:sp>
      <p:sp>
        <p:nvSpPr>
          <p:cNvPr id="7" name="TextBox 6"/>
          <p:cNvSpPr txBox="1"/>
          <p:nvPr/>
        </p:nvSpPr>
        <p:spPr bwMode="gray">
          <a:xfrm>
            <a:off x="295020" y="1013810"/>
            <a:ext cx="4933093" cy="153888"/>
          </a:xfrm>
          <a:prstGeom prst="rect">
            <a:avLst/>
          </a:prstGeom>
          <a:noFill/>
        </p:spPr>
        <p:txBody>
          <a:bodyPr vert="horz"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r>
              <a:rPr lang="en-US" sz="1000" b="1" dirty="0"/>
              <a:t>Six Steps to Assessing the True Financial Return of Your Initiative</a:t>
            </a:r>
          </a:p>
        </p:txBody>
      </p:sp>
      <p:sp>
        <p:nvSpPr>
          <p:cNvPr id="8" name="Rectangle 9"/>
          <p:cNvSpPr/>
          <p:nvPr/>
        </p:nvSpPr>
        <p:spPr bwMode="gray">
          <a:xfrm>
            <a:off x="906471" y="2089296"/>
            <a:ext cx="4393581" cy="1029557"/>
          </a:xfrm>
          <a:custGeom>
            <a:avLst/>
            <a:gdLst>
              <a:gd name="connsiteX0" fmla="*/ 0 w 2302844"/>
              <a:gd name="connsiteY0" fmla="*/ 0 h 1599080"/>
              <a:gd name="connsiteX1" fmla="*/ 2302844 w 2302844"/>
              <a:gd name="connsiteY1" fmla="*/ 0 h 1599080"/>
              <a:gd name="connsiteX2" fmla="*/ 2302844 w 2302844"/>
              <a:gd name="connsiteY2" fmla="*/ 1599080 h 1599080"/>
              <a:gd name="connsiteX3" fmla="*/ 0 w 2302844"/>
              <a:gd name="connsiteY3" fmla="*/ 1599080 h 1599080"/>
              <a:gd name="connsiteX4" fmla="*/ 0 w 2302844"/>
              <a:gd name="connsiteY4" fmla="*/ 0 h 1599080"/>
              <a:gd name="connsiteX0" fmla="*/ 2302844 w 2394284"/>
              <a:gd name="connsiteY0" fmla="*/ 0 h 1599080"/>
              <a:gd name="connsiteX1" fmla="*/ 2302844 w 2394284"/>
              <a:gd name="connsiteY1" fmla="*/ 1599080 h 1599080"/>
              <a:gd name="connsiteX2" fmla="*/ 0 w 2394284"/>
              <a:gd name="connsiteY2" fmla="*/ 1599080 h 1599080"/>
              <a:gd name="connsiteX3" fmla="*/ 0 w 2394284"/>
              <a:gd name="connsiteY3" fmla="*/ 0 h 1599080"/>
              <a:gd name="connsiteX4" fmla="*/ 2394284 w 2394284"/>
              <a:gd name="connsiteY4" fmla="*/ 91440 h 1599080"/>
              <a:gd name="connsiteX0" fmla="*/ 2302844 w 2302844"/>
              <a:gd name="connsiteY0" fmla="*/ 0 h 1599080"/>
              <a:gd name="connsiteX1" fmla="*/ 2302844 w 2302844"/>
              <a:gd name="connsiteY1" fmla="*/ 1599080 h 1599080"/>
              <a:gd name="connsiteX2" fmla="*/ 0 w 2302844"/>
              <a:gd name="connsiteY2" fmla="*/ 1599080 h 1599080"/>
              <a:gd name="connsiteX3" fmla="*/ 0 w 2302844"/>
              <a:gd name="connsiteY3" fmla="*/ 0 h 1599080"/>
              <a:gd name="connsiteX0" fmla="*/ 2302844 w 2302844"/>
              <a:gd name="connsiteY0" fmla="*/ 0 h 1599080"/>
              <a:gd name="connsiteX1" fmla="*/ 2302450 w 2302844"/>
              <a:gd name="connsiteY1" fmla="*/ 63438 h 1599080"/>
              <a:gd name="connsiteX2" fmla="*/ 2302844 w 2302844"/>
              <a:gd name="connsiteY2" fmla="*/ 1599080 h 1599080"/>
              <a:gd name="connsiteX3" fmla="*/ 0 w 2302844"/>
              <a:gd name="connsiteY3" fmla="*/ 1599080 h 1599080"/>
              <a:gd name="connsiteX4" fmla="*/ 0 w 2302844"/>
              <a:gd name="connsiteY4" fmla="*/ 0 h 1599080"/>
              <a:gd name="connsiteX0" fmla="*/ 2302844 w 2302844"/>
              <a:gd name="connsiteY0" fmla="*/ 0 h 1599080"/>
              <a:gd name="connsiteX1" fmla="*/ 2302450 w 2302844"/>
              <a:gd name="connsiteY1" fmla="*/ 46769 h 1599080"/>
              <a:gd name="connsiteX2" fmla="*/ 2302844 w 2302844"/>
              <a:gd name="connsiteY2" fmla="*/ 1599080 h 1599080"/>
              <a:gd name="connsiteX3" fmla="*/ 0 w 2302844"/>
              <a:gd name="connsiteY3" fmla="*/ 1599080 h 1599080"/>
              <a:gd name="connsiteX4" fmla="*/ 0 w 2302844"/>
              <a:gd name="connsiteY4" fmla="*/ 0 h 1599080"/>
              <a:gd name="connsiteX0" fmla="*/ 2938638 w 2938638"/>
              <a:gd name="connsiteY0" fmla="*/ 0 h 1601461"/>
              <a:gd name="connsiteX1" fmla="*/ 2302450 w 2938638"/>
              <a:gd name="connsiteY1" fmla="*/ 49150 h 1601461"/>
              <a:gd name="connsiteX2" fmla="*/ 2302844 w 2938638"/>
              <a:gd name="connsiteY2" fmla="*/ 1601461 h 1601461"/>
              <a:gd name="connsiteX3" fmla="*/ 0 w 2938638"/>
              <a:gd name="connsiteY3" fmla="*/ 1601461 h 1601461"/>
              <a:gd name="connsiteX4" fmla="*/ 0 w 2938638"/>
              <a:gd name="connsiteY4" fmla="*/ 2381 h 1601461"/>
              <a:gd name="connsiteX0" fmla="*/ 2938638 w 2938638"/>
              <a:gd name="connsiteY0" fmla="*/ 0 h 1601461"/>
              <a:gd name="connsiteX1" fmla="*/ 2302450 w 2938638"/>
              <a:gd name="connsiteY1" fmla="*/ 25337 h 1601461"/>
              <a:gd name="connsiteX2" fmla="*/ 2302844 w 2938638"/>
              <a:gd name="connsiteY2" fmla="*/ 1601461 h 1601461"/>
              <a:gd name="connsiteX3" fmla="*/ 0 w 2938638"/>
              <a:gd name="connsiteY3" fmla="*/ 1601461 h 1601461"/>
              <a:gd name="connsiteX4" fmla="*/ 0 w 2938638"/>
              <a:gd name="connsiteY4" fmla="*/ 2381 h 1601461"/>
              <a:gd name="connsiteX0" fmla="*/ 3924475 w 3924475"/>
              <a:gd name="connsiteY0" fmla="*/ 40482 h 1599080"/>
              <a:gd name="connsiteX1" fmla="*/ 2302450 w 3924475"/>
              <a:gd name="connsiteY1" fmla="*/ 22956 h 1599080"/>
              <a:gd name="connsiteX2" fmla="*/ 2302844 w 3924475"/>
              <a:gd name="connsiteY2" fmla="*/ 1599080 h 1599080"/>
              <a:gd name="connsiteX3" fmla="*/ 0 w 3924475"/>
              <a:gd name="connsiteY3" fmla="*/ 1599080 h 1599080"/>
              <a:gd name="connsiteX4" fmla="*/ 0 w 3924475"/>
              <a:gd name="connsiteY4" fmla="*/ 0 h 1599080"/>
              <a:gd name="connsiteX0" fmla="*/ 3924475 w 3924475"/>
              <a:gd name="connsiteY0" fmla="*/ 40482 h 1599080"/>
              <a:gd name="connsiteX1" fmla="*/ 2302450 w 3924475"/>
              <a:gd name="connsiteY1" fmla="*/ 22956 h 1599080"/>
              <a:gd name="connsiteX2" fmla="*/ 2302844 w 3924475"/>
              <a:gd name="connsiteY2" fmla="*/ 1599080 h 1599080"/>
              <a:gd name="connsiteX3" fmla="*/ 0 w 3924475"/>
              <a:gd name="connsiteY3" fmla="*/ 1599080 h 1599080"/>
              <a:gd name="connsiteX4" fmla="*/ 0 w 3924475"/>
              <a:gd name="connsiteY4" fmla="*/ 0 h 1599080"/>
              <a:gd name="connsiteX0" fmla="*/ 4074494 w 4074494"/>
              <a:gd name="connsiteY0" fmla="*/ 4763 h 1599080"/>
              <a:gd name="connsiteX1" fmla="*/ 2302450 w 4074494"/>
              <a:gd name="connsiteY1" fmla="*/ 22956 h 1599080"/>
              <a:gd name="connsiteX2" fmla="*/ 2302844 w 4074494"/>
              <a:gd name="connsiteY2" fmla="*/ 1599080 h 1599080"/>
              <a:gd name="connsiteX3" fmla="*/ 0 w 4074494"/>
              <a:gd name="connsiteY3" fmla="*/ 1599080 h 1599080"/>
              <a:gd name="connsiteX4" fmla="*/ 0 w 4074494"/>
              <a:gd name="connsiteY4" fmla="*/ 0 h 1599080"/>
              <a:gd name="connsiteX0" fmla="*/ 4529313 w 4529313"/>
              <a:gd name="connsiteY0" fmla="*/ 45244 h 1599080"/>
              <a:gd name="connsiteX1" fmla="*/ 2302450 w 4529313"/>
              <a:gd name="connsiteY1" fmla="*/ 22956 h 1599080"/>
              <a:gd name="connsiteX2" fmla="*/ 2302844 w 4529313"/>
              <a:gd name="connsiteY2" fmla="*/ 1599080 h 1599080"/>
              <a:gd name="connsiteX3" fmla="*/ 0 w 4529313"/>
              <a:gd name="connsiteY3" fmla="*/ 1599080 h 1599080"/>
              <a:gd name="connsiteX4" fmla="*/ 0 w 4529313"/>
              <a:gd name="connsiteY4" fmla="*/ 0 h 1599080"/>
              <a:gd name="connsiteX0" fmla="*/ 4529313 w 4529313"/>
              <a:gd name="connsiteY0" fmla="*/ 45244 h 1599080"/>
              <a:gd name="connsiteX1" fmla="*/ 2302450 w 4529313"/>
              <a:gd name="connsiteY1" fmla="*/ 22956 h 1599080"/>
              <a:gd name="connsiteX2" fmla="*/ 2302844 w 4529313"/>
              <a:gd name="connsiteY2" fmla="*/ 1599080 h 1599080"/>
              <a:gd name="connsiteX3" fmla="*/ 0 w 4529313"/>
              <a:gd name="connsiteY3" fmla="*/ 1599080 h 1599080"/>
              <a:gd name="connsiteX4" fmla="*/ 0 w 4529313"/>
              <a:gd name="connsiteY4" fmla="*/ 0 h 1599080"/>
              <a:gd name="connsiteX0" fmla="*/ 4529313 w 4529313"/>
              <a:gd name="connsiteY0" fmla="*/ 33338 h 1599080"/>
              <a:gd name="connsiteX1" fmla="*/ 2302450 w 4529313"/>
              <a:gd name="connsiteY1" fmla="*/ 22956 h 1599080"/>
              <a:gd name="connsiteX2" fmla="*/ 2302844 w 4529313"/>
              <a:gd name="connsiteY2" fmla="*/ 1599080 h 1599080"/>
              <a:gd name="connsiteX3" fmla="*/ 0 w 4529313"/>
              <a:gd name="connsiteY3" fmla="*/ 1599080 h 1599080"/>
              <a:gd name="connsiteX4" fmla="*/ 0 w 4529313"/>
              <a:gd name="connsiteY4" fmla="*/ 0 h 1599080"/>
              <a:gd name="connsiteX0" fmla="*/ 4529313 w 4529313"/>
              <a:gd name="connsiteY0" fmla="*/ 33338 h 1599080"/>
              <a:gd name="connsiteX1" fmla="*/ 2302450 w 4529313"/>
              <a:gd name="connsiteY1" fmla="*/ 22956 h 1599080"/>
              <a:gd name="connsiteX2" fmla="*/ 2302844 w 4529313"/>
              <a:gd name="connsiteY2" fmla="*/ 1599080 h 1599080"/>
              <a:gd name="connsiteX3" fmla="*/ 0 w 4529313"/>
              <a:gd name="connsiteY3" fmla="*/ 1599080 h 1599080"/>
              <a:gd name="connsiteX4" fmla="*/ 0 w 4529313"/>
              <a:gd name="connsiteY4" fmla="*/ 0 h 1599080"/>
              <a:gd name="connsiteX0" fmla="*/ 4526931 w 4526931"/>
              <a:gd name="connsiteY0" fmla="*/ 21432 h 1599080"/>
              <a:gd name="connsiteX1" fmla="*/ 2302450 w 4526931"/>
              <a:gd name="connsiteY1" fmla="*/ 22956 h 1599080"/>
              <a:gd name="connsiteX2" fmla="*/ 2302844 w 4526931"/>
              <a:gd name="connsiteY2" fmla="*/ 1599080 h 1599080"/>
              <a:gd name="connsiteX3" fmla="*/ 0 w 4526931"/>
              <a:gd name="connsiteY3" fmla="*/ 1599080 h 1599080"/>
              <a:gd name="connsiteX4" fmla="*/ 0 w 4526931"/>
              <a:gd name="connsiteY4" fmla="*/ 0 h 1599080"/>
              <a:gd name="connsiteX0" fmla="*/ 4715049 w 4715049"/>
              <a:gd name="connsiteY0" fmla="*/ 19051 h 1599080"/>
              <a:gd name="connsiteX1" fmla="*/ 2302450 w 4715049"/>
              <a:gd name="connsiteY1" fmla="*/ 22956 h 1599080"/>
              <a:gd name="connsiteX2" fmla="*/ 2302844 w 4715049"/>
              <a:gd name="connsiteY2" fmla="*/ 1599080 h 1599080"/>
              <a:gd name="connsiteX3" fmla="*/ 0 w 4715049"/>
              <a:gd name="connsiteY3" fmla="*/ 1599080 h 1599080"/>
              <a:gd name="connsiteX4" fmla="*/ 0 w 4715049"/>
              <a:gd name="connsiteY4" fmla="*/ 0 h 1599080"/>
              <a:gd name="connsiteX0" fmla="*/ 4715049 w 4715049"/>
              <a:gd name="connsiteY0" fmla="*/ 19051 h 1599080"/>
              <a:gd name="connsiteX1" fmla="*/ 4390805 w 4715049"/>
              <a:gd name="connsiteY1" fmla="*/ 20575 h 1599080"/>
              <a:gd name="connsiteX2" fmla="*/ 2302450 w 4715049"/>
              <a:gd name="connsiteY2" fmla="*/ 22956 h 1599080"/>
              <a:gd name="connsiteX3" fmla="*/ 2302844 w 4715049"/>
              <a:gd name="connsiteY3" fmla="*/ 1599080 h 1599080"/>
              <a:gd name="connsiteX4" fmla="*/ 0 w 4715049"/>
              <a:gd name="connsiteY4" fmla="*/ 1599080 h 1599080"/>
              <a:gd name="connsiteX5" fmla="*/ 0 w 4715049"/>
              <a:gd name="connsiteY5" fmla="*/ 0 h 1599080"/>
              <a:gd name="connsiteX0" fmla="*/ 4391199 w 4391199"/>
              <a:gd name="connsiteY0" fmla="*/ 747714 h 1599080"/>
              <a:gd name="connsiteX1" fmla="*/ 4390805 w 4391199"/>
              <a:gd name="connsiteY1" fmla="*/ 20575 h 1599080"/>
              <a:gd name="connsiteX2" fmla="*/ 2302450 w 4391199"/>
              <a:gd name="connsiteY2" fmla="*/ 22956 h 1599080"/>
              <a:gd name="connsiteX3" fmla="*/ 2302844 w 4391199"/>
              <a:gd name="connsiteY3" fmla="*/ 1599080 h 1599080"/>
              <a:gd name="connsiteX4" fmla="*/ 0 w 4391199"/>
              <a:gd name="connsiteY4" fmla="*/ 1599080 h 1599080"/>
              <a:gd name="connsiteX5" fmla="*/ 0 w 4391199"/>
              <a:gd name="connsiteY5" fmla="*/ 0 h 1599080"/>
              <a:gd name="connsiteX0" fmla="*/ 4393581 w 4393581"/>
              <a:gd name="connsiteY0" fmla="*/ 852489 h 1599080"/>
              <a:gd name="connsiteX1" fmla="*/ 4390805 w 4393581"/>
              <a:gd name="connsiteY1" fmla="*/ 20575 h 1599080"/>
              <a:gd name="connsiteX2" fmla="*/ 2302450 w 4393581"/>
              <a:gd name="connsiteY2" fmla="*/ 22956 h 1599080"/>
              <a:gd name="connsiteX3" fmla="*/ 2302844 w 4393581"/>
              <a:gd name="connsiteY3" fmla="*/ 1599080 h 1599080"/>
              <a:gd name="connsiteX4" fmla="*/ 0 w 4393581"/>
              <a:gd name="connsiteY4" fmla="*/ 1599080 h 1599080"/>
              <a:gd name="connsiteX5" fmla="*/ 0 w 4393581"/>
              <a:gd name="connsiteY5" fmla="*/ 0 h 15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3581" h="1599080">
                <a:moveTo>
                  <a:pt x="4393581" y="852489"/>
                </a:moveTo>
                <a:cubicBezTo>
                  <a:pt x="4393450" y="610109"/>
                  <a:pt x="4390936" y="262955"/>
                  <a:pt x="4390805" y="20575"/>
                </a:cubicBezTo>
                <a:lnTo>
                  <a:pt x="2302450" y="22956"/>
                </a:lnTo>
                <a:cubicBezTo>
                  <a:pt x="2302581" y="534837"/>
                  <a:pt x="2302713" y="1087199"/>
                  <a:pt x="2302844" y="1599080"/>
                </a:cubicBezTo>
                <a:lnTo>
                  <a:pt x="0" y="1599080"/>
                </a:lnTo>
                <a:lnTo>
                  <a:pt x="0" y="0"/>
                </a:lnTo>
              </a:path>
            </a:pathLst>
          </a:custGeom>
          <a:noFill/>
          <a:ln w="76200" cap="rnd">
            <a:solidFill>
              <a:schemeClr val="accent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a:spcBef>
                <a:spcPts val="500"/>
              </a:spcBef>
            </a:pPr>
            <a:endParaRPr lang="en-US" sz="1000" dirty="0" err="1">
              <a:solidFill>
                <a:schemeClr val="bg1"/>
              </a:solidFill>
            </a:endParaRPr>
          </a:p>
        </p:txBody>
      </p:sp>
      <p:sp>
        <p:nvSpPr>
          <p:cNvPr id="10" name="TextBox 59"/>
          <p:cNvSpPr txBox="1"/>
          <p:nvPr/>
        </p:nvSpPr>
        <p:spPr bwMode="gray">
          <a:xfrm>
            <a:off x="750291" y="1488401"/>
            <a:ext cx="1097280" cy="411480"/>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r>
              <a:rPr lang="en-US" sz="900" dirty="0"/>
              <a:t>Design your assessment plan before you launch</a:t>
            </a:r>
          </a:p>
        </p:txBody>
      </p:sp>
      <p:sp>
        <p:nvSpPr>
          <p:cNvPr id="11" name="TextBox 60"/>
          <p:cNvSpPr txBox="1"/>
          <p:nvPr/>
        </p:nvSpPr>
        <p:spPr bwMode="gray">
          <a:xfrm>
            <a:off x="2880862" y="1488401"/>
            <a:ext cx="1097280" cy="411480"/>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r>
              <a:rPr lang="en-US" sz="900" dirty="0"/>
              <a:t>Track retention directly attributed to initiative</a:t>
            </a:r>
          </a:p>
        </p:txBody>
      </p:sp>
      <p:sp>
        <p:nvSpPr>
          <p:cNvPr id="12" name="TextBox 61"/>
          <p:cNvSpPr txBox="1"/>
          <p:nvPr/>
        </p:nvSpPr>
        <p:spPr bwMode="gray">
          <a:xfrm>
            <a:off x="5036655" y="1488401"/>
            <a:ext cx="1097280" cy="411480"/>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r>
              <a:rPr lang="en-US" sz="900" dirty="0"/>
              <a:t>Consider the lifetime value </a:t>
            </a:r>
            <a:br>
              <a:rPr lang="en-US" sz="900" dirty="0"/>
            </a:br>
            <a:r>
              <a:rPr lang="en-US" sz="900" dirty="0"/>
              <a:t>of the student</a:t>
            </a:r>
          </a:p>
        </p:txBody>
      </p:sp>
      <p:sp>
        <p:nvSpPr>
          <p:cNvPr id="13" name="TextBox 62"/>
          <p:cNvSpPr txBox="1"/>
          <p:nvPr/>
        </p:nvSpPr>
        <p:spPr bwMode="gray">
          <a:xfrm>
            <a:off x="750291" y="3339627"/>
            <a:ext cx="1097280" cy="411480"/>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r>
              <a:rPr lang="en-US" sz="900" dirty="0"/>
              <a:t>Be intentional about the data </a:t>
            </a:r>
            <a:br>
              <a:rPr lang="en-US" sz="900" dirty="0"/>
            </a:br>
            <a:r>
              <a:rPr lang="en-US" sz="900" dirty="0"/>
              <a:t>you are collecting</a:t>
            </a:r>
          </a:p>
        </p:txBody>
      </p:sp>
      <p:sp>
        <p:nvSpPr>
          <p:cNvPr id="14" name="TextBox 63"/>
          <p:cNvSpPr txBox="1"/>
          <p:nvPr/>
        </p:nvSpPr>
        <p:spPr bwMode="gray">
          <a:xfrm>
            <a:off x="2880862" y="3339627"/>
            <a:ext cx="1097280" cy="411480"/>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300"/>
              </a:spcBef>
            </a:pPr>
            <a:r>
              <a:rPr lang="en-US" sz="900" dirty="0"/>
              <a:t>Identify a baseline or control group for comparison</a:t>
            </a:r>
          </a:p>
        </p:txBody>
      </p:sp>
      <p:sp>
        <p:nvSpPr>
          <p:cNvPr id="15" name="TextBox 64"/>
          <p:cNvSpPr txBox="1"/>
          <p:nvPr/>
        </p:nvSpPr>
        <p:spPr bwMode="gray">
          <a:xfrm>
            <a:off x="5036655" y="3339627"/>
            <a:ext cx="1097280" cy="415498"/>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r>
              <a:rPr lang="en-US" sz="900" dirty="0"/>
              <a:t>Consider cost </a:t>
            </a:r>
            <a:br>
              <a:rPr lang="en-US" sz="900" dirty="0"/>
            </a:br>
            <a:r>
              <a:rPr lang="en-US" sz="900" dirty="0"/>
              <a:t>and  revenues </a:t>
            </a:r>
            <a:br>
              <a:rPr lang="en-US" sz="900" dirty="0"/>
            </a:br>
            <a:r>
              <a:rPr lang="en-US" sz="900" dirty="0"/>
              <a:t>to estimate ROI</a:t>
            </a:r>
          </a:p>
        </p:txBody>
      </p:sp>
      <p:sp>
        <p:nvSpPr>
          <p:cNvPr id="16" name="Oval 15"/>
          <p:cNvSpPr/>
          <p:nvPr/>
        </p:nvSpPr>
        <p:spPr bwMode="gray">
          <a:xfrm>
            <a:off x="834533" y="2041883"/>
            <a:ext cx="143876" cy="143876"/>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a:spcBef>
                <a:spcPts val="500"/>
              </a:spcBef>
            </a:pPr>
            <a:endParaRPr lang="en-US" sz="1000" dirty="0" err="1">
              <a:solidFill>
                <a:schemeClr val="bg1"/>
              </a:solidFill>
            </a:endParaRPr>
          </a:p>
        </p:txBody>
      </p:sp>
      <p:sp>
        <p:nvSpPr>
          <p:cNvPr id="17" name="Oval 16"/>
          <p:cNvSpPr/>
          <p:nvPr/>
        </p:nvSpPr>
        <p:spPr bwMode="gray">
          <a:xfrm>
            <a:off x="3137337" y="2041883"/>
            <a:ext cx="143876" cy="143876"/>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a:spcBef>
                <a:spcPts val="500"/>
              </a:spcBef>
            </a:pPr>
            <a:endParaRPr lang="en-US" sz="1000" dirty="0" err="1">
              <a:solidFill>
                <a:schemeClr val="bg1"/>
              </a:solidFill>
            </a:endParaRPr>
          </a:p>
        </p:txBody>
      </p:sp>
      <p:sp>
        <p:nvSpPr>
          <p:cNvPr id="18" name="Oval 17"/>
          <p:cNvSpPr/>
          <p:nvPr/>
        </p:nvSpPr>
        <p:spPr bwMode="gray">
          <a:xfrm>
            <a:off x="5228113" y="2041883"/>
            <a:ext cx="143876" cy="143876"/>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a:spcBef>
                <a:spcPts val="500"/>
              </a:spcBef>
            </a:pPr>
            <a:endParaRPr lang="en-US" sz="1000" dirty="0" err="1">
              <a:solidFill>
                <a:schemeClr val="bg1"/>
              </a:solidFill>
            </a:endParaRPr>
          </a:p>
        </p:txBody>
      </p:sp>
      <p:sp>
        <p:nvSpPr>
          <p:cNvPr id="19" name="Oval 18"/>
          <p:cNvSpPr/>
          <p:nvPr/>
        </p:nvSpPr>
        <p:spPr bwMode="gray">
          <a:xfrm>
            <a:off x="834533" y="3046915"/>
            <a:ext cx="143876" cy="143876"/>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a:spcBef>
                <a:spcPts val="500"/>
              </a:spcBef>
            </a:pPr>
            <a:endParaRPr lang="en-US" sz="1000" dirty="0" err="1">
              <a:solidFill>
                <a:schemeClr val="bg1"/>
              </a:solidFill>
            </a:endParaRPr>
          </a:p>
        </p:txBody>
      </p:sp>
      <p:sp>
        <p:nvSpPr>
          <p:cNvPr id="20" name="Oval 19"/>
          <p:cNvSpPr/>
          <p:nvPr/>
        </p:nvSpPr>
        <p:spPr bwMode="gray">
          <a:xfrm>
            <a:off x="3137337" y="3046915"/>
            <a:ext cx="143876" cy="143876"/>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a:spcBef>
                <a:spcPts val="500"/>
              </a:spcBef>
            </a:pPr>
            <a:endParaRPr lang="en-US" sz="1000" dirty="0" err="1">
              <a:solidFill>
                <a:schemeClr val="bg1"/>
              </a:solidFill>
            </a:endParaRPr>
          </a:p>
        </p:txBody>
      </p:sp>
      <p:sp>
        <p:nvSpPr>
          <p:cNvPr id="26" name="Isosceles Triangle 25"/>
          <p:cNvSpPr/>
          <p:nvPr/>
        </p:nvSpPr>
        <p:spPr bwMode="gray">
          <a:xfrm rot="10800000">
            <a:off x="5116657" y="2744236"/>
            <a:ext cx="366788" cy="298930"/>
          </a:xfrm>
          <a:prstGeom prst="triangle">
            <a:avLst/>
          </a:prstGeom>
          <a:solidFill>
            <a:schemeClr val="accent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a:spcBef>
                <a:spcPts val="500"/>
              </a:spcBef>
            </a:pPr>
            <a:endParaRPr lang="en-US" sz="1000" dirty="0" err="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269" y="1511261"/>
            <a:ext cx="472967" cy="36576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50909" y="3362487"/>
            <a:ext cx="382327" cy="365760"/>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703" y="3316767"/>
            <a:ext cx="333755" cy="457200"/>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767" y="3339627"/>
            <a:ext cx="422754" cy="411480"/>
          </a:xfrm>
          <a:prstGeom prst="rect">
            <a:avLst/>
          </a:prstGeom>
        </p:spPr>
      </p:pic>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00" y="1501909"/>
            <a:ext cx="381901" cy="384464"/>
          </a:xfrm>
          <a:prstGeom prst="rect">
            <a:avLst/>
          </a:prstGeom>
        </p:spPr>
      </p:pic>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5282" y="1511261"/>
            <a:ext cx="577516" cy="365760"/>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5282" y="3316767"/>
            <a:ext cx="295655" cy="457200"/>
          </a:xfrm>
          <a:prstGeom prst="rect">
            <a:avLst/>
          </a:prstGeom>
        </p:spPr>
      </p:pic>
    </p:spTree>
    <p:extLst>
      <p:ext uri="{BB962C8B-B14F-4D97-AF65-F5344CB8AC3E}">
        <p14:creationId xmlns:p14="http://schemas.microsoft.com/office/powerpoint/2010/main" val="316297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184666"/>
          </a:xfrm>
        </p:spPr>
        <p:txBody>
          <a:bodyPr/>
          <a:lstStyle/>
          <a:p>
            <a:r>
              <a:rPr lang="en-US" dirty="0"/>
              <a:t>Doubts about Relevance and Practicality Compound Existing Pressures </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Student Focus Pulled in Multiple Directions</a:t>
            </a:r>
          </a:p>
        </p:txBody>
      </p:sp>
      <p:grpSp>
        <p:nvGrpSpPr>
          <p:cNvPr id="39" name="Group 38"/>
          <p:cNvGrpSpPr/>
          <p:nvPr/>
        </p:nvGrpSpPr>
        <p:grpSpPr>
          <a:xfrm>
            <a:off x="2076157" y="1363713"/>
            <a:ext cx="1954242" cy="480065"/>
            <a:chOff x="2186410" y="1363713"/>
            <a:chExt cx="1954242" cy="480065"/>
          </a:xfrm>
        </p:grpSpPr>
        <p:cxnSp>
          <p:nvCxnSpPr>
            <p:cNvPr id="9" name="Straight Arrow Connector 8"/>
            <p:cNvCxnSpPr/>
            <p:nvPr/>
          </p:nvCxnSpPr>
          <p:spPr bwMode="gray">
            <a:xfrm>
              <a:off x="2186410" y="1754280"/>
              <a:ext cx="1954242" cy="0"/>
            </a:xfrm>
            <a:prstGeom prst="straightConnector1">
              <a:avLst/>
            </a:prstGeom>
            <a:solidFill>
              <a:schemeClr val="accent1"/>
            </a:solidFill>
            <a:ln w="12700" cap="flat" cmpd="sng" algn="ctr">
              <a:solidFill>
                <a:schemeClr val="tx2"/>
              </a:solidFill>
              <a:prstDash val="solid"/>
              <a:miter lim="800000"/>
              <a:headEnd type="triangle" w="med" len="med"/>
              <a:tailEnd type="triangle"/>
            </a:ln>
            <a:effectLst/>
          </p:spPr>
        </p:cxnSp>
        <p:grpSp>
          <p:nvGrpSpPr>
            <p:cNvPr id="34" name="Group 33"/>
            <p:cNvGrpSpPr/>
            <p:nvPr/>
          </p:nvGrpSpPr>
          <p:grpSpPr>
            <a:xfrm>
              <a:off x="2934931" y="1363713"/>
              <a:ext cx="457200" cy="480065"/>
              <a:chOff x="2934931" y="1363713"/>
              <a:chExt cx="457200" cy="480065"/>
            </a:xfrm>
          </p:grpSpPr>
          <p:pic>
            <p:nvPicPr>
              <p:cNvPr id="10" name="Picture 4" descr="https://dl.boxcloud.com/api/2.0/internal_files/308331832014/versions/324843602094/representations/png_paged_2048x2048/content/1.png?access_token=1!KLnGs0VKt36aFSo_grFtEzSstRclcU9rB-Pm7-eSVf1YA4XhfYQNyTvkMoq5TQEtjOOtGJVjY59aqUjE4fLrVqpciLEifhdVAMbbbsJinudpnD9Pr3yVP7Bev6lvXjrKievPy6pzvEUC0N3IxhKMgqBFVt31SBNJOlkhxRz1fRz7dQaC6RD2vMmP8pn9s1Ey8Jvg55R27wkGbJ2WjYPPmH6zlJ2wFhJEp_P7eNodR91fIMnpSqzg_wZ73d9T1XHhNxIxO5VoOSV4ItTJM7WGtfYgHo_AdGRpVCGlaNb2reZY9xc5gYO22FlZ-kRai7cCDr8puiCCRt8qUXCntC-Pd03c_cciKIGmFjR0CCtTA0BxGAd7f_DpiXazbLmldXww0pCd_YYx2iqC_RMSn5QwVZFz8YEsiA_pc8FcSxGzwTRBV_2KNKftEvbFVD3wSYKlx82XPKH0jnuQIS7WAj4vsMWAfjch6_UavcPMYJ1AmgtBkxsApQ2miJSUXzbcxg..&amp;box_client_name=box-content-preview&amp;box_client_version=1.5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931" y="1578602"/>
                <a:ext cx="457200" cy="265176"/>
              </a:xfrm>
              <a:prstGeom prst="rect">
                <a:avLst/>
              </a:prstGeom>
              <a:solidFill>
                <a:schemeClr val="bg1"/>
              </a:solidFill>
            </p:spPr>
          </p:pic>
          <p:pic>
            <p:nvPicPr>
              <p:cNvPr id="13" name="Picture 6" descr="https://dl.boxcloud.com/api/2.0/internal_files/308334468119/versions/324846347927/representations/png_paged_2048x2048/content/1.png?access_token=1!N4JWMcwagPMFA_qbfMOQ81Os7-ftwspHRE931GFoK5II0B1P0b4HJe6V-8bMYiAuf4T7WerMbBgFnJeLoZsKdfTxMJed8OeSz-JFRZbSreqfCSXLOy3Zm-WN-l1kfjAS5hjR3AOyNlASmQ1Tywb39PbT7HRa1n36XMSrC9rAVzVQff5jdyfi4ry9CCV9dBH5nUyNU_wIAC_ZfBe3mnFPl1aM62o1BmnBQRrsIrUNXs1nU4peFH2dLAuxlN8KylMWaKUbqHjxRztLFO4wP_JXz3BBjgC2LwLJ55FuGbx63VJ4npmqy5OVJn8GWud5l2dS8XdYgmwvqrVgKaglC6BkWTVEviVu8BnBObXouH2PA7wzK5vZk7-I6pWBOKNt9c7iz_kAe2u8qDuWgjB6P3LGiV5SEPm6laKROLDufUSNfb5BIZjo4T6q1ONi9XJVjwf3xOkmKdWno_Uu-i3Yj-qunvWlspOv40seK3r4pTzl6aMWDPbGiEJgcS5EgqPSvA..&amp;box_client_name=box-content-preview&amp;box_client_version=1.5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609" y="1363713"/>
                <a:ext cx="129845" cy="18288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8" name="Group 37"/>
          <p:cNvGrpSpPr/>
          <p:nvPr/>
        </p:nvGrpSpPr>
        <p:grpSpPr>
          <a:xfrm>
            <a:off x="2076157" y="2502568"/>
            <a:ext cx="1954242" cy="521916"/>
            <a:chOff x="2186410" y="2536610"/>
            <a:chExt cx="1954242" cy="521916"/>
          </a:xfrm>
        </p:grpSpPr>
        <p:cxnSp>
          <p:nvCxnSpPr>
            <p:cNvPr id="7" name="Straight Arrow Connector 6"/>
            <p:cNvCxnSpPr/>
            <p:nvPr/>
          </p:nvCxnSpPr>
          <p:spPr bwMode="gray">
            <a:xfrm>
              <a:off x="2186410" y="2977941"/>
              <a:ext cx="1954242" cy="0"/>
            </a:xfrm>
            <a:prstGeom prst="straightConnector1">
              <a:avLst/>
            </a:prstGeom>
            <a:solidFill>
              <a:schemeClr val="accent1"/>
            </a:solidFill>
            <a:ln w="12700" cap="flat" cmpd="sng" algn="ctr">
              <a:solidFill>
                <a:schemeClr val="tx2"/>
              </a:solidFill>
              <a:prstDash val="solid"/>
              <a:miter lim="800000"/>
              <a:headEnd type="triangle" w="med" len="med"/>
              <a:tailEnd type="triangle"/>
            </a:ln>
            <a:effectLst/>
          </p:spPr>
        </p:cxnSp>
        <p:grpSp>
          <p:nvGrpSpPr>
            <p:cNvPr id="35" name="Group 34"/>
            <p:cNvGrpSpPr/>
            <p:nvPr/>
          </p:nvGrpSpPr>
          <p:grpSpPr>
            <a:xfrm>
              <a:off x="2934931" y="2536610"/>
              <a:ext cx="457200" cy="521916"/>
              <a:chOff x="2934931" y="2536610"/>
              <a:chExt cx="457200" cy="521916"/>
            </a:xfrm>
          </p:grpSpPr>
          <p:pic>
            <p:nvPicPr>
              <p:cNvPr id="11" name="Picture 4" descr="https://dl.boxcloud.com/api/2.0/internal_files/308331832014/versions/324843602094/representations/png_paged_2048x2048/content/1.png?access_token=1!KLnGs0VKt36aFSo_grFtEzSstRclcU9rB-Pm7-eSVf1YA4XhfYQNyTvkMoq5TQEtjOOtGJVjY59aqUjE4fLrVqpciLEifhdVAMbbbsJinudpnD9Pr3yVP7Bev6lvXjrKievPy6pzvEUC0N3IxhKMgqBFVt31SBNJOlkhxRz1fRz7dQaC6RD2vMmP8pn9s1Ey8Jvg55R27wkGbJ2WjYPPmH6zlJ2wFhJEp_P7eNodR91fIMnpSqzg_wZ73d9T1XHhNxIxO5VoOSV4ItTJM7WGtfYgHo_AdGRpVCGlaNb2reZY9xc5gYO22FlZ-kRai7cCDr8puiCCRt8qUXCntC-Pd03c_cciKIGmFjR0CCtTA0BxGAd7f_DpiXazbLmldXww0pCd_YYx2iqC_RMSn5QwVZFz8YEsiA_pc8FcSxGzwTRBV_2KNKftEvbFVD3wSYKlx82XPKH0jnuQIS7WAj4vsMWAfjch6_UavcPMYJ1AmgtBkxsApQ2miJSUXzbcxg..&amp;box_client_name=box-content-preview&amp;box_client_version=1.5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931" y="2793350"/>
                <a:ext cx="457200" cy="265176"/>
              </a:xfrm>
              <a:prstGeom prst="rect">
                <a:avLst/>
              </a:prstGeom>
              <a:solidFill>
                <a:schemeClr val="bg1"/>
              </a:solidFill>
            </p:spPr>
          </p:pic>
          <p:pic>
            <p:nvPicPr>
              <p:cNvPr id="14" name="Picture 6" descr="https://dl.boxcloud.com/api/2.0/internal_files/308334468119/versions/324846347927/representations/png_paged_2048x2048/content/1.png?access_token=1!N4JWMcwagPMFA_qbfMOQ81Os7-ftwspHRE931GFoK5II0B1P0b4HJe6V-8bMYiAuf4T7WerMbBgFnJeLoZsKdfTxMJed8OeSz-JFRZbSreqfCSXLOy3Zm-WN-l1kfjAS5hjR3AOyNlASmQ1Tywb39PbT7HRa1n36XMSrC9rAVzVQff5jdyfi4ry9CCV9dBH5nUyNU_wIAC_ZfBe3mnFPl1aM62o1BmnBQRrsIrUNXs1nU4peFH2dLAuxlN8KylMWaKUbqHjxRztLFO4wP_JXz3BBjgC2LwLJ55FuGbx63VJ4npmqy5OVJn8GWud5l2dS8XdYgmwvqrVgKaglC6BkWTVEviVu8BnBObXouH2PA7wzK5vZk7-I6pWBOKNt9c7iz_kAe2u8qDuWgjB6P3LGiV5SEPm6laKROLDufUSNfb5BIZjo4T6q1ONi9XJVjwf3xOkmKdWno_Uu-i3Yj-qunvWlspOv40seK3r4pTzl6aMWDPbGiEJgcS5EgqPSvA..&amp;box_client_name=box-content-preview&amp;box_client_version=1.5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609" y="2536610"/>
                <a:ext cx="129845" cy="18288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7" name="Group 36"/>
          <p:cNvGrpSpPr/>
          <p:nvPr/>
        </p:nvGrpSpPr>
        <p:grpSpPr>
          <a:xfrm>
            <a:off x="2076157" y="3683275"/>
            <a:ext cx="1954242" cy="539024"/>
            <a:chOff x="2186410" y="3535295"/>
            <a:chExt cx="1954242" cy="539024"/>
          </a:xfrm>
        </p:grpSpPr>
        <p:cxnSp>
          <p:nvCxnSpPr>
            <p:cNvPr id="8" name="Straight Arrow Connector 7"/>
            <p:cNvCxnSpPr/>
            <p:nvPr/>
          </p:nvCxnSpPr>
          <p:spPr bwMode="gray">
            <a:xfrm>
              <a:off x="2186410" y="3991118"/>
              <a:ext cx="1954242" cy="0"/>
            </a:xfrm>
            <a:prstGeom prst="straightConnector1">
              <a:avLst/>
            </a:prstGeom>
            <a:solidFill>
              <a:schemeClr val="accent1"/>
            </a:solidFill>
            <a:ln w="12700" cap="flat" cmpd="sng" algn="ctr">
              <a:solidFill>
                <a:schemeClr val="tx2"/>
              </a:solidFill>
              <a:prstDash val="solid"/>
              <a:miter lim="800000"/>
              <a:headEnd type="triangle" w="med" len="med"/>
              <a:tailEnd type="triangle"/>
            </a:ln>
            <a:effectLst/>
          </p:spPr>
        </p:cxnSp>
        <p:grpSp>
          <p:nvGrpSpPr>
            <p:cNvPr id="36" name="Group 35"/>
            <p:cNvGrpSpPr/>
            <p:nvPr/>
          </p:nvGrpSpPr>
          <p:grpSpPr>
            <a:xfrm>
              <a:off x="2934931" y="3535295"/>
              <a:ext cx="457200" cy="539024"/>
              <a:chOff x="2934931" y="3535295"/>
              <a:chExt cx="457200" cy="539024"/>
            </a:xfrm>
          </p:grpSpPr>
          <p:pic>
            <p:nvPicPr>
              <p:cNvPr id="12" name="Picture 4" descr="https://dl.boxcloud.com/api/2.0/internal_files/308331832014/versions/324843602094/representations/png_paged_2048x2048/content/1.png?access_token=1!KLnGs0VKt36aFSo_grFtEzSstRclcU9rB-Pm7-eSVf1YA4XhfYQNyTvkMoq5TQEtjOOtGJVjY59aqUjE4fLrVqpciLEifhdVAMbbbsJinudpnD9Pr3yVP7Bev6lvXjrKievPy6pzvEUC0N3IxhKMgqBFVt31SBNJOlkhxRz1fRz7dQaC6RD2vMmP8pn9s1Ey8Jvg55R27wkGbJ2WjYPPmH6zlJ2wFhJEp_P7eNodR91fIMnpSqzg_wZ73d9T1XHhNxIxO5VoOSV4ItTJM7WGtfYgHo_AdGRpVCGlaNb2reZY9xc5gYO22FlZ-kRai7cCDr8puiCCRt8qUXCntC-Pd03c_cciKIGmFjR0CCtTA0BxGAd7f_DpiXazbLmldXww0pCd_YYx2iqC_RMSn5QwVZFz8YEsiA_pc8FcSxGzwTRBV_2KNKftEvbFVD3wSYKlx82XPKH0jnuQIS7WAj4vsMWAfjch6_UavcPMYJ1AmgtBkxsApQ2miJSUXzbcxg..&amp;box_client_name=box-content-preview&amp;box_client_version=1.5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931" y="3809143"/>
                <a:ext cx="457200" cy="265176"/>
              </a:xfrm>
              <a:prstGeom prst="rect">
                <a:avLst/>
              </a:prstGeom>
              <a:solidFill>
                <a:schemeClr val="bg1"/>
              </a:solidFill>
            </p:spPr>
          </p:pic>
          <p:pic>
            <p:nvPicPr>
              <p:cNvPr id="15" name="Picture 6" descr="https://dl.boxcloud.com/api/2.0/internal_files/308334468119/versions/324846347927/representations/png_paged_2048x2048/content/1.png?access_token=1!N4JWMcwagPMFA_qbfMOQ81Os7-ftwspHRE931GFoK5II0B1P0b4HJe6V-8bMYiAuf4T7WerMbBgFnJeLoZsKdfTxMJed8OeSz-JFRZbSreqfCSXLOy3Zm-WN-l1kfjAS5hjR3AOyNlASmQ1Tywb39PbT7HRa1n36XMSrC9rAVzVQff5jdyfi4ry9CCV9dBH5nUyNU_wIAC_ZfBe3mnFPl1aM62o1BmnBQRrsIrUNXs1nU4peFH2dLAuxlN8KylMWaKUbqHjxRztLFO4wP_JXz3BBjgC2LwLJ55FuGbx63VJ4npmqy5OVJn8GWud5l2dS8XdYgmwvqrVgKaglC6BkWTVEviVu8BnBObXouH2PA7wzK5vZk7-I6pWBOKNt9c7iz_kAe2u8qDuWgjB6P3LGiV5SEPm6laKROLDufUSNfb5BIZjo4T6q1ONi9XJVjwf3xOkmKdWno_Uu-i3Yj-qunvWlspOv40seK3r4pTzl6aMWDPbGiEJgcS5EgqPSvA..&amp;box_client_name=box-content-preview&amp;box_client_version=1.5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609" y="3535295"/>
                <a:ext cx="129845" cy="18288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6" name="TextBox 15"/>
          <p:cNvSpPr txBox="1"/>
          <p:nvPr/>
        </p:nvSpPr>
        <p:spPr bwMode="gray">
          <a:xfrm flipH="1">
            <a:off x="927569" y="1597557"/>
            <a:ext cx="811758" cy="246221"/>
          </a:xfrm>
          <a:prstGeom prst="rect">
            <a:avLst/>
          </a:prstGeom>
          <a:noFill/>
        </p:spPr>
        <p:txBody>
          <a:bodyPr wrap="square" lIns="0" tIns="0" rIns="0" bIns="0" rtlCol="0" anchor="t" anchorCtr="0">
            <a:spAutoFit/>
          </a:bodyPr>
          <a:lstStyle/>
          <a:p>
            <a:pPr marL="0" lvl="1">
              <a:spcBef>
                <a:spcPts val="500"/>
              </a:spcBef>
            </a:pPr>
            <a:r>
              <a:rPr lang="en-US" sz="800" dirty="0"/>
              <a:t>Is this course relevant? </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24" y="1481676"/>
            <a:ext cx="365760" cy="362102"/>
          </a:xfrm>
          <a:prstGeom prst="rect">
            <a:avLst/>
          </a:prstGeom>
        </p:spPr>
      </p:pic>
      <p:sp>
        <p:nvSpPr>
          <p:cNvPr id="18" name="TextBox 17"/>
          <p:cNvSpPr txBox="1"/>
          <p:nvPr/>
        </p:nvSpPr>
        <p:spPr bwMode="gray">
          <a:xfrm flipH="1">
            <a:off x="4307423" y="1597557"/>
            <a:ext cx="1095684" cy="246221"/>
          </a:xfrm>
          <a:prstGeom prst="rect">
            <a:avLst/>
          </a:prstGeom>
          <a:noFill/>
        </p:spPr>
        <p:txBody>
          <a:bodyPr wrap="square" lIns="0" tIns="0" rIns="0" bIns="0" rtlCol="0" anchor="t" anchorCtr="0">
            <a:spAutoFit/>
          </a:bodyPr>
          <a:lstStyle/>
          <a:p>
            <a:pPr marL="0" lvl="1">
              <a:spcBef>
                <a:spcPts val="500"/>
              </a:spcBef>
            </a:pPr>
            <a:r>
              <a:rPr lang="en-US" sz="800" dirty="0"/>
              <a:t>Study or take a few more hours of work?</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5592" y="1564581"/>
            <a:ext cx="365760" cy="279197"/>
          </a:xfrm>
          <a:prstGeom prst="rect">
            <a:avLst/>
          </a:prstGeom>
        </p:spPr>
      </p:pic>
      <p:sp>
        <p:nvSpPr>
          <p:cNvPr id="20" name="TextBox 19"/>
          <p:cNvSpPr txBox="1"/>
          <p:nvPr/>
        </p:nvSpPr>
        <p:spPr bwMode="gray">
          <a:xfrm flipH="1">
            <a:off x="927569" y="2807292"/>
            <a:ext cx="1196284" cy="369332"/>
          </a:xfrm>
          <a:prstGeom prst="rect">
            <a:avLst/>
          </a:prstGeom>
          <a:noFill/>
        </p:spPr>
        <p:txBody>
          <a:bodyPr wrap="square" lIns="0" tIns="0" rIns="0" bIns="0" rtlCol="0" anchor="t" anchorCtr="0">
            <a:spAutoFit/>
          </a:bodyPr>
          <a:lstStyle/>
          <a:p>
            <a:pPr marL="0" lvl="1">
              <a:spcBef>
                <a:spcPts val="500"/>
              </a:spcBef>
            </a:pPr>
            <a:r>
              <a:rPr lang="en-US" sz="800" dirty="0"/>
              <a:t>I picked this major because my parents thought it was best</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624" y="2824928"/>
            <a:ext cx="365760" cy="334061"/>
          </a:xfrm>
          <a:prstGeom prst="rect">
            <a:avLst/>
          </a:prstGeom>
        </p:spPr>
      </p:pic>
      <p:sp>
        <p:nvSpPr>
          <p:cNvPr id="22" name="TextBox 21"/>
          <p:cNvSpPr txBox="1"/>
          <p:nvPr/>
        </p:nvSpPr>
        <p:spPr bwMode="gray">
          <a:xfrm flipH="1">
            <a:off x="4307423" y="2743951"/>
            <a:ext cx="1095684" cy="492443"/>
          </a:xfrm>
          <a:prstGeom prst="rect">
            <a:avLst/>
          </a:prstGeom>
          <a:noFill/>
        </p:spPr>
        <p:txBody>
          <a:bodyPr wrap="square" lIns="0" tIns="0" rIns="0" bIns="0" rtlCol="0" anchor="t" anchorCtr="0">
            <a:spAutoFit/>
          </a:bodyPr>
          <a:lstStyle/>
          <a:p>
            <a:pPr marL="0" lvl="1">
              <a:spcBef>
                <a:spcPts val="500"/>
              </a:spcBef>
            </a:pPr>
            <a:r>
              <a:rPr lang="en-US" sz="800" dirty="0"/>
              <a:t>If I’m already not going to succeed in the major, should I just leave? </a:t>
            </a:r>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9470" y="2807292"/>
            <a:ext cx="271882" cy="365760"/>
          </a:xfrm>
          <a:prstGeom prst="rect">
            <a:avLst/>
          </a:prstGeom>
        </p:spPr>
      </p:pic>
      <p:sp>
        <p:nvSpPr>
          <p:cNvPr id="24" name="TextBox 23"/>
          <p:cNvSpPr txBox="1"/>
          <p:nvPr/>
        </p:nvSpPr>
        <p:spPr bwMode="gray">
          <a:xfrm flipH="1">
            <a:off x="913107" y="3954432"/>
            <a:ext cx="1118635" cy="369332"/>
          </a:xfrm>
          <a:prstGeom prst="rect">
            <a:avLst/>
          </a:prstGeom>
          <a:noFill/>
        </p:spPr>
        <p:txBody>
          <a:bodyPr wrap="square" lIns="0" tIns="0" rIns="0" bIns="0" rtlCol="0" anchor="t" anchorCtr="0">
            <a:spAutoFit/>
          </a:bodyPr>
          <a:lstStyle/>
          <a:p>
            <a:pPr marL="0" lvl="1">
              <a:spcBef>
                <a:spcPts val="500"/>
              </a:spcBef>
            </a:pPr>
            <a:r>
              <a:rPr lang="en-US" sz="800" dirty="0"/>
              <a:t>How much would study abroad help me get a job?</a:t>
            </a:r>
          </a:p>
        </p:txBody>
      </p:sp>
      <p:sp>
        <p:nvSpPr>
          <p:cNvPr id="25" name="TextBox 24"/>
          <p:cNvSpPr txBox="1"/>
          <p:nvPr/>
        </p:nvSpPr>
        <p:spPr bwMode="gray">
          <a:xfrm flipH="1">
            <a:off x="4297074" y="3954432"/>
            <a:ext cx="1106033" cy="369332"/>
          </a:xfrm>
          <a:prstGeom prst="rect">
            <a:avLst/>
          </a:prstGeom>
          <a:noFill/>
        </p:spPr>
        <p:txBody>
          <a:bodyPr wrap="square" lIns="0" tIns="0" rIns="0" bIns="0" rtlCol="0" anchor="t" anchorCtr="0">
            <a:spAutoFit/>
          </a:bodyPr>
          <a:lstStyle/>
          <a:p>
            <a:pPr marL="0" lvl="1">
              <a:spcBef>
                <a:spcPts val="500"/>
              </a:spcBef>
            </a:pPr>
            <a:r>
              <a:rPr lang="en-US" sz="800" dirty="0"/>
              <a:t>I need to keep working the whole time in college</a:t>
            </a:r>
          </a:p>
        </p:txBody>
      </p:sp>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4162" y="3987308"/>
            <a:ext cx="365760" cy="303581"/>
          </a:xfrm>
          <a:prstGeom prst="rect">
            <a:avLst/>
          </a:prstGeom>
        </p:spPr>
      </p:pic>
      <p:grpSp>
        <p:nvGrpSpPr>
          <p:cNvPr id="40" name="Group 39"/>
          <p:cNvGrpSpPr/>
          <p:nvPr/>
        </p:nvGrpSpPr>
        <p:grpSpPr>
          <a:xfrm>
            <a:off x="5467037" y="3909449"/>
            <a:ext cx="414315" cy="414315"/>
            <a:chOff x="5412750" y="3711247"/>
            <a:chExt cx="414315" cy="414315"/>
          </a:xfrm>
        </p:grpSpPr>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12750" y="3711247"/>
              <a:ext cx="414315" cy="414315"/>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19933" y="3748394"/>
              <a:ext cx="199949" cy="365760"/>
            </a:xfrm>
            <a:prstGeom prst="rect">
              <a:avLst/>
            </a:prstGeom>
          </p:spPr>
        </p:pic>
      </p:grpSp>
      <p:sp>
        <p:nvSpPr>
          <p:cNvPr id="29" name="TextBox 28"/>
          <p:cNvSpPr txBox="1"/>
          <p:nvPr/>
        </p:nvSpPr>
        <p:spPr bwMode="gray">
          <a:xfrm flipH="1">
            <a:off x="1995857" y="1170915"/>
            <a:ext cx="2190964" cy="123111"/>
          </a:xfrm>
          <a:prstGeom prst="rect">
            <a:avLst/>
          </a:prstGeom>
          <a:noFill/>
        </p:spPr>
        <p:txBody>
          <a:bodyPr wrap="square" lIns="0" tIns="0" rIns="0" bIns="0" rtlCol="0" anchor="t" anchorCtr="0">
            <a:spAutoFit/>
          </a:bodyPr>
          <a:lstStyle/>
          <a:p>
            <a:pPr marL="0" lvl="1">
              <a:spcBef>
                <a:spcPts val="500"/>
              </a:spcBef>
            </a:pPr>
            <a:r>
              <a:rPr lang="en-US" sz="800" b="1" dirty="0"/>
              <a:t>Ability to Give Attention to Courses</a:t>
            </a:r>
            <a:endParaRPr lang="en-US" sz="800" dirty="0"/>
          </a:p>
        </p:txBody>
      </p:sp>
      <p:sp>
        <p:nvSpPr>
          <p:cNvPr id="30" name="TextBox 29"/>
          <p:cNvSpPr txBox="1"/>
          <p:nvPr/>
        </p:nvSpPr>
        <p:spPr bwMode="gray">
          <a:xfrm flipH="1">
            <a:off x="2274350" y="2310841"/>
            <a:ext cx="1557856" cy="123111"/>
          </a:xfrm>
          <a:prstGeom prst="rect">
            <a:avLst/>
          </a:prstGeom>
          <a:noFill/>
        </p:spPr>
        <p:txBody>
          <a:bodyPr wrap="square" lIns="0" tIns="0" rIns="0" bIns="0" rtlCol="0" anchor="t" anchorCtr="0">
            <a:spAutoFit/>
          </a:bodyPr>
          <a:lstStyle/>
          <a:p>
            <a:pPr marL="0" lvl="1">
              <a:spcBef>
                <a:spcPts val="500"/>
              </a:spcBef>
            </a:pPr>
            <a:r>
              <a:rPr lang="en-US" sz="800" b="1" dirty="0"/>
              <a:t>Pressures on Major Choice</a:t>
            </a:r>
            <a:endParaRPr lang="en-US" sz="800" dirty="0"/>
          </a:p>
        </p:txBody>
      </p:sp>
      <p:sp>
        <p:nvSpPr>
          <p:cNvPr id="31" name="TextBox 30"/>
          <p:cNvSpPr txBox="1"/>
          <p:nvPr/>
        </p:nvSpPr>
        <p:spPr bwMode="gray">
          <a:xfrm flipH="1">
            <a:off x="2207273" y="3494976"/>
            <a:ext cx="1692009" cy="123111"/>
          </a:xfrm>
          <a:prstGeom prst="rect">
            <a:avLst/>
          </a:prstGeom>
          <a:noFill/>
        </p:spPr>
        <p:txBody>
          <a:bodyPr wrap="square" lIns="0" tIns="0" rIns="0" bIns="0" rtlCol="0" anchor="t" anchorCtr="0">
            <a:spAutoFit/>
          </a:bodyPr>
          <a:lstStyle/>
          <a:p>
            <a:pPr marL="0" lvl="1">
              <a:spcBef>
                <a:spcPts val="500"/>
              </a:spcBef>
            </a:pPr>
            <a:r>
              <a:rPr lang="en-US" sz="800" b="1" dirty="0"/>
              <a:t>Ability to Access Experiences</a:t>
            </a:r>
            <a:endParaRPr lang="en-US" sz="800" dirty="0"/>
          </a:p>
        </p:txBody>
      </p:sp>
      <p:sp>
        <p:nvSpPr>
          <p:cNvPr id="32" name="TextBox 31"/>
          <p:cNvSpPr txBox="1"/>
          <p:nvPr/>
        </p:nvSpPr>
        <p:spPr bwMode="gray">
          <a:xfrm flipH="1">
            <a:off x="468624" y="948095"/>
            <a:ext cx="1352930" cy="138499"/>
          </a:xfrm>
          <a:prstGeom prst="rect">
            <a:avLst/>
          </a:prstGeom>
          <a:noFill/>
        </p:spPr>
        <p:txBody>
          <a:bodyPr wrap="square" lIns="0" tIns="0" rIns="0" bIns="0" rtlCol="0" anchor="t" anchorCtr="0">
            <a:spAutoFit/>
          </a:bodyPr>
          <a:lstStyle/>
          <a:p>
            <a:pPr marL="0" lvl="1">
              <a:spcBef>
                <a:spcPts val="500"/>
              </a:spcBef>
            </a:pPr>
            <a:r>
              <a:rPr lang="en-US" sz="900" b="1" dirty="0"/>
              <a:t>Relevance Concerns</a:t>
            </a:r>
            <a:endParaRPr lang="en-US" sz="900" dirty="0"/>
          </a:p>
        </p:txBody>
      </p:sp>
      <p:sp>
        <p:nvSpPr>
          <p:cNvPr id="33" name="TextBox 32"/>
          <p:cNvSpPr txBox="1"/>
          <p:nvPr/>
        </p:nvSpPr>
        <p:spPr bwMode="gray">
          <a:xfrm flipH="1">
            <a:off x="4139598" y="948095"/>
            <a:ext cx="1866964" cy="138499"/>
          </a:xfrm>
          <a:prstGeom prst="rect">
            <a:avLst/>
          </a:prstGeom>
          <a:noFill/>
        </p:spPr>
        <p:txBody>
          <a:bodyPr wrap="square" lIns="0" tIns="0" rIns="0" bIns="0" rtlCol="0" anchor="t" anchorCtr="0">
            <a:spAutoFit/>
          </a:bodyPr>
          <a:lstStyle/>
          <a:p>
            <a:pPr marL="0" lvl="1">
              <a:spcBef>
                <a:spcPts val="500"/>
              </a:spcBef>
            </a:pPr>
            <a:r>
              <a:rPr lang="en-US" sz="900" b="1" dirty="0"/>
              <a:t>Financial and Life Pressures</a:t>
            </a:r>
            <a:endParaRPr lang="en-US" sz="900" dirty="0"/>
          </a:p>
        </p:txBody>
      </p:sp>
    </p:spTree>
    <p:extLst>
      <p:ext uri="{BB962C8B-B14F-4D97-AF65-F5344CB8AC3E}">
        <p14:creationId xmlns:p14="http://schemas.microsoft.com/office/powerpoint/2010/main" val="277544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gray">
          <a:xfrm>
            <a:off x="-571500" y="1879600"/>
            <a:ext cx="7950200" cy="1003300"/>
          </a:xfrm>
          <a:prstGeom prst="rect">
            <a:avLst/>
          </a:prstGeom>
          <a:solidFill>
            <a:schemeClr val="tx2">
              <a:lumMod val="20000"/>
              <a:lumOff val="8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 name="Text Placeholder 7"/>
          <p:cNvSpPr>
            <a:spLocks noGrp="1"/>
          </p:cNvSpPr>
          <p:nvPr>
            <p:ph type="body" sz="quarter" idx="15"/>
          </p:nvPr>
        </p:nvSpPr>
        <p:spPr>
          <a:xfrm>
            <a:off x="1057677" y="1088946"/>
            <a:ext cx="1504866" cy="338554"/>
          </a:xfrm>
        </p:spPr>
        <p:txBody>
          <a:bodyPr/>
          <a:lstStyle/>
          <a:p>
            <a:r>
              <a:rPr lang="en-US" sz="1100" b="1" dirty="0"/>
              <a:t>Will Our Business Model Survive?</a:t>
            </a:r>
            <a:endParaRPr lang="en-US" sz="1100" dirty="0"/>
          </a:p>
        </p:txBody>
      </p:sp>
      <p:sp>
        <p:nvSpPr>
          <p:cNvPr id="9" name="Text Placeholder 8"/>
          <p:cNvSpPr>
            <a:spLocks noGrp="1"/>
          </p:cNvSpPr>
          <p:nvPr>
            <p:ph type="body" sz="quarter" idx="16"/>
          </p:nvPr>
        </p:nvSpPr>
        <p:spPr/>
        <p:txBody>
          <a:bodyPr/>
          <a:lstStyle/>
          <a:p>
            <a:endParaRPr lang="en-US"/>
          </a:p>
        </p:txBody>
      </p:sp>
      <p:sp>
        <p:nvSpPr>
          <p:cNvPr id="10" name="Text Placeholder 9"/>
          <p:cNvSpPr>
            <a:spLocks noGrp="1"/>
          </p:cNvSpPr>
          <p:nvPr>
            <p:ph type="body" sz="quarter" idx="18"/>
          </p:nvPr>
        </p:nvSpPr>
        <p:spPr/>
        <p:txBody>
          <a:bodyPr/>
          <a:lstStyle/>
          <a:p>
            <a:endParaRPr lang="en-US"/>
          </a:p>
        </p:txBody>
      </p:sp>
      <p:sp>
        <p:nvSpPr>
          <p:cNvPr id="11" name="Text Placeholder 10"/>
          <p:cNvSpPr>
            <a:spLocks noGrp="1"/>
          </p:cNvSpPr>
          <p:nvPr>
            <p:ph type="body" sz="quarter" idx="19"/>
          </p:nvPr>
        </p:nvSpPr>
        <p:spPr/>
        <p:txBody>
          <a:bodyPr/>
          <a:lstStyle/>
          <a:p>
            <a:endParaRPr lang="en-US"/>
          </a:p>
        </p:txBody>
      </p:sp>
      <p:sp>
        <p:nvSpPr>
          <p:cNvPr id="7" name="Title 6"/>
          <p:cNvSpPr>
            <a:spLocks noGrp="1"/>
          </p:cNvSpPr>
          <p:nvPr>
            <p:ph type="title"/>
          </p:nvPr>
        </p:nvSpPr>
        <p:spPr/>
        <p:txBody>
          <a:bodyPr/>
          <a:lstStyle/>
          <a:p>
            <a:r>
              <a:rPr lang="en-US" dirty="0"/>
              <a:t>Higher Ed’s Three Most Pressing Challenges </a:t>
            </a:r>
          </a:p>
        </p:txBody>
      </p:sp>
      <p:sp>
        <p:nvSpPr>
          <p:cNvPr id="12" name="Text Placeholder 7"/>
          <p:cNvSpPr txBox="1">
            <a:spLocks/>
          </p:cNvSpPr>
          <p:nvPr/>
        </p:nvSpPr>
        <p:spPr bwMode="gray">
          <a:xfrm>
            <a:off x="1097957" y="2141845"/>
            <a:ext cx="1424305" cy="338554"/>
          </a:xfrm>
          <a:prstGeom prst="rect">
            <a:avLst/>
          </a:prstGeom>
        </p:spPr>
        <p:txBody>
          <a:bodyPr vert="horz" wrap="square" lIns="0" tIns="0" rIns="0" bIns="0" rtlCol="0">
            <a:spAutoFit/>
          </a:bodyPr>
          <a:lstStyle>
            <a:lvl1pPr marL="0" indent="0" algn="l" defTabSz="640080" rtl="0" eaLnBrk="1" latinLnBrk="0" hangingPunct="1">
              <a:spcBef>
                <a:spcPts val="0"/>
              </a:spcBef>
              <a:buSzPct val="100000"/>
              <a:buFont typeface="Arial" panose="020B0604020202020204" pitchFamily="34" charset="0"/>
              <a:buNone/>
              <a:defRPr sz="1200" kern="1200">
                <a:solidFill>
                  <a:schemeClr val="tx1"/>
                </a:solidFill>
                <a:latin typeface="+mn-lt"/>
                <a:ea typeface="+mn-ea"/>
                <a:cs typeface="+mn-cs"/>
              </a:defRPr>
            </a:lvl1pPr>
            <a:lvl2pPr marL="228600" indent="-114300" algn="l" defTabSz="640080" rtl="0" eaLnBrk="1" latinLnBrk="0" hangingPunct="1">
              <a:spcBef>
                <a:spcPts val="0"/>
              </a:spcBef>
              <a:buFont typeface="Verdana" panose="020B0604030504040204" pitchFamily="34" charset="0"/>
              <a:buChar char="–"/>
              <a:defRPr sz="1200" kern="1200">
                <a:solidFill>
                  <a:schemeClr val="tx1"/>
                </a:solidFill>
                <a:latin typeface="+mn-lt"/>
                <a:ea typeface="+mn-ea"/>
                <a:cs typeface="+mn-cs"/>
              </a:defRPr>
            </a:lvl2pPr>
            <a:lvl3pPr marL="342900" indent="-114300" algn="l" defTabSz="640080" rtl="0" eaLnBrk="1" latinLnBrk="0" hangingPunct="1">
              <a:spcBef>
                <a:spcPts val="0"/>
              </a:spcBef>
              <a:buSzPct val="100000"/>
              <a:buFont typeface="Arial" panose="020B0604020202020204" pitchFamily="34" charset="0"/>
              <a:buChar char="•"/>
              <a:defRPr sz="1200" kern="1200">
                <a:solidFill>
                  <a:schemeClr val="tx1"/>
                </a:solidFill>
                <a:latin typeface="+mn-lt"/>
                <a:ea typeface="+mn-ea"/>
                <a:cs typeface="+mn-cs"/>
              </a:defRPr>
            </a:lvl3pPr>
            <a:lvl4pPr marL="457200" indent="-114300" algn="l" defTabSz="640080" rtl="0" eaLnBrk="1" latinLnBrk="0" hangingPunct="1">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640080" rtl="0" eaLnBrk="1" latinLnBrk="0" hangingPunct="1">
              <a:spcBef>
                <a:spcPts val="0"/>
              </a:spcBef>
              <a:buSzPct val="100000"/>
              <a:buFont typeface="Arial" panose="020B0604020202020204" pitchFamily="34" charset="0"/>
              <a:buChar char="•"/>
              <a:defRPr sz="12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sz="1100" b="1" dirty="0"/>
              <a:t>The Student of the Future</a:t>
            </a:r>
            <a:endParaRPr lang="en-US" sz="1100" dirty="0"/>
          </a:p>
        </p:txBody>
      </p:sp>
      <p:sp>
        <p:nvSpPr>
          <p:cNvPr id="13" name="Text Placeholder 7"/>
          <p:cNvSpPr txBox="1">
            <a:spLocks/>
          </p:cNvSpPr>
          <p:nvPr/>
        </p:nvSpPr>
        <p:spPr bwMode="gray">
          <a:xfrm>
            <a:off x="1057677" y="3215234"/>
            <a:ext cx="1424305" cy="507831"/>
          </a:xfrm>
          <a:prstGeom prst="rect">
            <a:avLst/>
          </a:prstGeom>
        </p:spPr>
        <p:txBody>
          <a:bodyPr vert="horz" wrap="square" lIns="0" tIns="0" rIns="0" bIns="0" rtlCol="0">
            <a:spAutoFit/>
          </a:bodyPr>
          <a:lstStyle>
            <a:lvl1pPr marL="0" indent="0" algn="l" defTabSz="640080" rtl="0" eaLnBrk="1" latinLnBrk="0" hangingPunct="1">
              <a:spcBef>
                <a:spcPts val="0"/>
              </a:spcBef>
              <a:buSzPct val="100000"/>
              <a:buFont typeface="Arial" panose="020B0604020202020204" pitchFamily="34" charset="0"/>
              <a:buNone/>
              <a:defRPr sz="1200" kern="1200">
                <a:solidFill>
                  <a:schemeClr val="tx1"/>
                </a:solidFill>
                <a:latin typeface="+mn-lt"/>
                <a:ea typeface="+mn-ea"/>
                <a:cs typeface="+mn-cs"/>
              </a:defRPr>
            </a:lvl1pPr>
            <a:lvl2pPr marL="228600" indent="-114300" algn="l" defTabSz="640080" rtl="0" eaLnBrk="1" latinLnBrk="0" hangingPunct="1">
              <a:spcBef>
                <a:spcPts val="0"/>
              </a:spcBef>
              <a:buFont typeface="Verdana" panose="020B0604030504040204" pitchFamily="34" charset="0"/>
              <a:buChar char="–"/>
              <a:defRPr sz="1200" kern="1200">
                <a:solidFill>
                  <a:schemeClr val="tx1"/>
                </a:solidFill>
                <a:latin typeface="+mn-lt"/>
                <a:ea typeface="+mn-ea"/>
                <a:cs typeface="+mn-cs"/>
              </a:defRPr>
            </a:lvl2pPr>
            <a:lvl3pPr marL="342900" indent="-114300" algn="l" defTabSz="640080" rtl="0" eaLnBrk="1" latinLnBrk="0" hangingPunct="1">
              <a:spcBef>
                <a:spcPts val="0"/>
              </a:spcBef>
              <a:buSzPct val="100000"/>
              <a:buFont typeface="Arial" panose="020B0604020202020204" pitchFamily="34" charset="0"/>
              <a:buChar char="•"/>
              <a:defRPr sz="1200" kern="1200">
                <a:solidFill>
                  <a:schemeClr val="tx1"/>
                </a:solidFill>
                <a:latin typeface="+mn-lt"/>
                <a:ea typeface="+mn-ea"/>
                <a:cs typeface="+mn-cs"/>
              </a:defRPr>
            </a:lvl3pPr>
            <a:lvl4pPr marL="457200" indent="-114300" algn="l" defTabSz="640080" rtl="0" eaLnBrk="1" latinLnBrk="0" hangingPunct="1">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640080" rtl="0" eaLnBrk="1" latinLnBrk="0" hangingPunct="1">
              <a:spcBef>
                <a:spcPts val="0"/>
              </a:spcBef>
              <a:buSzPct val="100000"/>
              <a:buFont typeface="Arial" panose="020B0604020202020204" pitchFamily="34" charset="0"/>
              <a:buChar char="•"/>
              <a:defRPr sz="12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sz="1100" b="1" dirty="0"/>
              <a:t>Crisis of Confidence in Higher Education</a:t>
            </a:r>
            <a:endParaRPr lang="en-US" sz="1100" dirty="0"/>
          </a:p>
        </p:txBody>
      </p:sp>
      <p:sp>
        <p:nvSpPr>
          <p:cNvPr id="14" name="Text Placeholder 7"/>
          <p:cNvSpPr txBox="1">
            <a:spLocks/>
          </p:cNvSpPr>
          <p:nvPr/>
        </p:nvSpPr>
        <p:spPr bwMode="gray">
          <a:xfrm>
            <a:off x="2714666" y="1088946"/>
            <a:ext cx="3343234" cy="507831"/>
          </a:xfrm>
          <a:prstGeom prst="rect">
            <a:avLst/>
          </a:prstGeom>
        </p:spPr>
        <p:txBody>
          <a:bodyPr vert="horz" wrap="square" lIns="0" tIns="0" rIns="0" bIns="0" rtlCol="0">
            <a:spAutoFit/>
          </a:bodyPr>
          <a:lstStyle>
            <a:lvl1pPr marL="0" indent="0" algn="l" defTabSz="640080" rtl="0" eaLnBrk="1" latinLnBrk="0" hangingPunct="1">
              <a:spcBef>
                <a:spcPts val="0"/>
              </a:spcBef>
              <a:buSzPct val="100000"/>
              <a:buFont typeface="Arial" panose="020B0604020202020204" pitchFamily="34" charset="0"/>
              <a:buNone/>
              <a:defRPr sz="1200" kern="1200">
                <a:solidFill>
                  <a:schemeClr val="tx1"/>
                </a:solidFill>
                <a:latin typeface="+mn-lt"/>
                <a:ea typeface="+mn-ea"/>
                <a:cs typeface="+mn-cs"/>
              </a:defRPr>
            </a:lvl1pPr>
            <a:lvl2pPr marL="228600" indent="-114300" algn="l" defTabSz="640080" rtl="0" eaLnBrk="1" latinLnBrk="0" hangingPunct="1">
              <a:spcBef>
                <a:spcPts val="0"/>
              </a:spcBef>
              <a:buFont typeface="Verdana" panose="020B0604030504040204" pitchFamily="34" charset="0"/>
              <a:buChar char="–"/>
              <a:defRPr sz="1200" kern="1200">
                <a:solidFill>
                  <a:schemeClr val="tx1"/>
                </a:solidFill>
                <a:latin typeface="+mn-lt"/>
                <a:ea typeface="+mn-ea"/>
                <a:cs typeface="+mn-cs"/>
              </a:defRPr>
            </a:lvl2pPr>
            <a:lvl3pPr marL="342900" indent="-114300" algn="l" defTabSz="640080" rtl="0" eaLnBrk="1" latinLnBrk="0" hangingPunct="1">
              <a:spcBef>
                <a:spcPts val="0"/>
              </a:spcBef>
              <a:buSzPct val="100000"/>
              <a:buFont typeface="Arial" panose="020B0604020202020204" pitchFamily="34" charset="0"/>
              <a:buChar char="•"/>
              <a:defRPr sz="1200" kern="1200">
                <a:solidFill>
                  <a:schemeClr val="tx1"/>
                </a:solidFill>
                <a:latin typeface="+mn-lt"/>
                <a:ea typeface="+mn-ea"/>
                <a:cs typeface="+mn-cs"/>
              </a:defRPr>
            </a:lvl3pPr>
            <a:lvl4pPr marL="457200" indent="-114300" algn="l" defTabSz="640080" rtl="0" eaLnBrk="1" latinLnBrk="0" hangingPunct="1">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640080" rtl="0" eaLnBrk="1" latinLnBrk="0" hangingPunct="1">
              <a:spcBef>
                <a:spcPts val="0"/>
              </a:spcBef>
              <a:buSzPct val="100000"/>
              <a:buFont typeface="Arial" panose="020B0604020202020204" pitchFamily="34" charset="0"/>
              <a:buChar char="•"/>
              <a:defRPr sz="12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sz="1100" dirty="0"/>
              <a:t>“The competitive landscape has never been more challenging – both in traditional and new markets.” </a:t>
            </a:r>
          </a:p>
        </p:txBody>
      </p:sp>
      <p:sp>
        <p:nvSpPr>
          <p:cNvPr id="15" name="Text Placeholder 7"/>
          <p:cNvSpPr txBox="1">
            <a:spLocks/>
          </p:cNvSpPr>
          <p:nvPr/>
        </p:nvSpPr>
        <p:spPr bwMode="gray">
          <a:xfrm>
            <a:off x="2714665" y="2141845"/>
            <a:ext cx="3194010" cy="338554"/>
          </a:xfrm>
          <a:prstGeom prst="rect">
            <a:avLst/>
          </a:prstGeom>
        </p:spPr>
        <p:txBody>
          <a:bodyPr vert="horz" wrap="square" lIns="0" tIns="0" rIns="0" bIns="0" rtlCol="0">
            <a:spAutoFit/>
          </a:bodyPr>
          <a:lstStyle>
            <a:lvl1pPr marL="0" indent="0" algn="l" defTabSz="640080" rtl="0" eaLnBrk="1" latinLnBrk="0" hangingPunct="1">
              <a:spcBef>
                <a:spcPts val="0"/>
              </a:spcBef>
              <a:buSzPct val="100000"/>
              <a:buFont typeface="Arial" panose="020B0604020202020204" pitchFamily="34" charset="0"/>
              <a:buNone/>
              <a:defRPr sz="1200" kern="1200">
                <a:solidFill>
                  <a:schemeClr val="tx1"/>
                </a:solidFill>
                <a:latin typeface="+mn-lt"/>
                <a:ea typeface="+mn-ea"/>
                <a:cs typeface="+mn-cs"/>
              </a:defRPr>
            </a:lvl1pPr>
            <a:lvl2pPr marL="228600" indent="-114300" algn="l" defTabSz="640080" rtl="0" eaLnBrk="1" latinLnBrk="0" hangingPunct="1">
              <a:spcBef>
                <a:spcPts val="0"/>
              </a:spcBef>
              <a:buFont typeface="Verdana" panose="020B0604030504040204" pitchFamily="34" charset="0"/>
              <a:buChar char="–"/>
              <a:defRPr sz="1200" kern="1200">
                <a:solidFill>
                  <a:schemeClr val="tx1"/>
                </a:solidFill>
                <a:latin typeface="+mn-lt"/>
                <a:ea typeface="+mn-ea"/>
                <a:cs typeface="+mn-cs"/>
              </a:defRPr>
            </a:lvl2pPr>
            <a:lvl3pPr marL="342900" indent="-114300" algn="l" defTabSz="640080" rtl="0" eaLnBrk="1" latinLnBrk="0" hangingPunct="1">
              <a:spcBef>
                <a:spcPts val="0"/>
              </a:spcBef>
              <a:buSzPct val="100000"/>
              <a:buFont typeface="Arial" panose="020B0604020202020204" pitchFamily="34" charset="0"/>
              <a:buChar char="•"/>
              <a:defRPr sz="1200" kern="1200">
                <a:solidFill>
                  <a:schemeClr val="tx1"/>
                </a:solidFill>
                <a:latin typeface="+mn-lt"/>
                <a:ea typeface="+mn-ea"/>
                <a:cs typeface="+mn-cs"/>
              </a:defRPr>
            </a:lvl3pPr>
            <a:lvl4pPr marL="457200" indent="-114300" algn="l" defTabSz="640080" rtl="0" eaLnBrk="1" latinLnBrk="0" hangingPunct="1">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640080" rtl="0" eaLnBrk="1" latinLnBrk="0" hangingPunct="1">
              <a:spcBef>
                <a:spcPts val="0"/>
              </a:spcBef>
              <a:buSzPct val="100000"/>
              <a:buFont typeface="Arial" panose="020B0604020202020204" pitchFamily="34" charset="0"/>
              <a:buChar char="•"/>
              <a:defRPr sz="12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sz="1100" dirty="0"/>
              <a:t>“We are not prepared for how student needs and preferences are rapidly evolving.”</a:t>
            </a:r>
          </a:p>
        </p:txBody>
      </p:sp>
      <p:sp>
        <p:nvSpPr>
          <p:cNvPr id="16" name="Text Placeholder 7"/>
          <p:cNvSpPr txBox="1">
            <a:spLocks/>
          </p:cNvSpPr>
          <p:nvPr/>
        </p:nvSpPr>
        <p:spPr bwMode="gray">
          <a:xfrm>
            <a:off x="2714665" y="3299872"/>
            <a:ext cx="2954338" cy="338554"/>
          </a:xfrm>
          <a:prstGeom prst="rect">
            <a:avLst/>
          </a:prstGeom>
        </p:spPr>
        <p:txBody>
          <a:bodyPr vert="horz" wrap="square" lIns="0" tIns="0" rIns="0" bIns="0" rtlCol="0">
            <a:spAutoFit/>
          </a:bodyPr>
          <a:lstStyle>
            <a:lvl1pPr marL="0" indent="0" algn="l" defTabSz="640080" rtl="0" eaLnBrk="1" latinLnBrk="0" hangingPunct="1">
              <a:spcBef>
                <a:spcPts val="0"/>
              </a:spcBef>
              <a:buSzPct val="100000"/>
              <a:buFont typeface="Arial" panose="020B0604020202020204" pitchFamily="34" charset="0"/>
              <a:buNone/>
              <a:defRPr sz="1200" kern="1200">
                <a:solidFill>
                  <a:schemeClr val="tx1"/>
                </a:solidFill>
                <a:latin typeface="+mn-lt"/>
                <a:ea typeface="+mn-ea"/>
                <a:cs typeface="+mn-cs"/>
              </a:defRPr>
            </a:lvl1pPr>
            <a:lvl2pPr marL="228600" indent="-114300" algn="l" defTabSz="640080" rtl="0" eaLnBrk="1" latinLnBrk="0" hangingPunct="1">
              <a:spcBef>
                <a:spcPts val="0"/>
              </a:spcBef>
              <a:buFont typeface="Verdana" panose="020B0604030504040204" pitchFamily="34" charset="0"/>
              <a:buChar char="–"/>
              <a:defRPr sz="1200" kern="1200">
                <a:solidFill>
                  <a:schemeClr val="tx1"/>
                </a:solidFill>
                <a:latin typeface="+mn-lt"/>
                <a:ea typeface="+mn-ea"/>
                <a:cs typeface="+mn-cs"/>
              </a:defRPr>
            </a:lvl2pPr>
            <a:lvl3pPr marL="342900" indent="-114300" algn="l" defTabSz="640080" rtl="0" eaLnBrk="1" latinLnBrk="0" hangingPunct="1">
              <a:spcBef>
                <a:spcPts val="0"/>
              </a:spcBef>
              <a:buSzPct val="100000"/>
              <a:buFont typeface="Arial" panose="020B0604020202020204" pitchFamily="34" charset="0"/>
              <a:buChar char="•"/>
              <a:defRPr sz="1200" kern="1200">
                <a:solidFill>
                  <a:schemeClr val="tx1"/>
                </a:solidFill>
                <a:latin typeface="+mn-lt"/>
                <a:ea typeface="+mn-ea"/>
                <a:cs typeface="+mn-cs"/>
              </a:defRPr>
            </a:lvl3pPr>
            <a:lvl4pPr marL="457200" indent="-114300" algn="l" defTabSz="640080" rtl="0" eaLnBrk="1" latinLnBrk="0" hangingPunct="1">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640080" rtl="0" eaLnBrk="1" latinLnBrk="0" hangingPunct="1">
              <a:spcBef>
                <a:spcPts val="0"/>
              </a:spcBef>
              <a:buSzPct val="100000"/>
              <a:buFont typeface="Arial" panose="020B0604020202020204" pitchFamily="34" charset="0"/>
              <a:buChar char="•"/>
              <a:defRPr sz="12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sz="1100" dirty="0"/>
              <a:t>“Perception has never been so negative—from all directions.”</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48355" y="1057055"/>
            <a:ext cx="457199" cy="402336"/>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48355" y="2141563"/>
            <a:ext cx="457199" cy="402336"/>
          </a:xfrm>
          <a:prstGeom prst="rect">
            <a:avLst/>
          </a:prstGeom>
        </p:spPr>
      </p:pic>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48354" y="3299872"/>
            <a:ext cx="457199" cy="402336"/>
          </a:xfrm>
          <a:prstGeom prst="rect">
            <a:avLst/>
          </a:prstGeom>
        </p:spPr>
      </p:pic>
    </p:spTree>
    <p:extLst>
      <p:ext uri="{BB962C8B-B14F-4D97-AF65-F5344CB8AC3E}">
        <p14:creationId xmlns:p14="http://schemas.microsoft.com/office/powerpoint/2010/main" val="221536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41245F-AD46-42CE-994C-8D7B0561D778}"/>
              </a:ext>
            </a:extLst>
          </p:cNvPr>
          <p:cNvSpPr>
            <a:spLocks noGrp="1"/>
          </p:cNvSpPr>
          <p:nvPr>
            <p:ph type="body" sz="quarter" idx="15"/>
          </p:nvPr>
        </p:nvSpPr>
        <p:spPr>
          <a:xfrm>
            <a:off x="280195" y="640267"/>
            <a:ext cx="5842794" cy="184666"/>
          </a:xfrm>
        </p:spPr>
        <p:txBody>
          <a:bodyPr/>
          <a:lstStyle/>
          <a:p>
            <a:r>
              <a:rPr lang="en-US" dirty="0"/>
              <a:t>Tracking Student Flow In and Out of Programs</a:t>
            </a:r>
          </a:p>
        </p:txBody>
      </p:sp>
      <p:sp>
        <p:nvSpPr>
          <p:cNvPr id="3" name="Text Placeholder 2">
            <a:extLst>
              <a:ext uri="{FF2B5EF4-FFF2-40B4-BE49-F238E27FC236}">
                <a16:creationId xmlns:a16="http://schemas.microsoft.com/office/drawing/2014/main" id="{3294C6B2-61D2-4250-9EBD-3A25D3117503}"/>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7173BBD3-0E15-4649-A820-876881714E74}"/>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4CC0A1A3-2F0E-4FFA-968F-72A49C595A54}"/>
              </a:ext>
            </a:extLst>
          </p:cNvPr>
          <p:cNvSpPr>
            <a:spLocks noGrp="1"/>
          </p:cNvSpPr>
          <p:nvPr>
            <p:ph type="body" sz="quarter" idx="19"/>
          </p:nvPr>
        </p:nvSpPr>
        <p:spPr/>
        <p:txBody>
          <a:bodyPr/>
          <a:lstStyle/>
          <a:p>
            <a:endParaRPr lang="en-US" dirty="0"/>
          </a:p>
        </p:txBody>
      </p:sp>
      <p:sp>
        <p:nvSpPr>
          <p:cNvPr id="6" name="Title 5">
            <a:extLst>
              <a:ext uri="{FF2B5EF4-FFF2-40B4-BE49-F238E27FC236}">
                <a16:creationId xmlns:a16="http://schemas.microsoft.com/office/drawing/2014/main" id="{DA29AA13-C016-405E-A109-8DDC455D7645}"/>
              </a:ext>
            </a:extLst>
          </p:cNvPr>
          <p:cNvSpPr>
            <a:spLocks noGrp="1"/>
          </p:cNvSpPr>
          <p:nvPr>
            <p:ph type="title"/>
          </p:nvPr>
        </p:nvSpPr>
        <p:spPr>
          <a:xfrm>
            <a:off x="280194" y="317005"/>
            <a:ext cx="5486400" cy="249299"/>
          </a:xfrm>
        </p:spPr>
        <p:txBody>
          <a:bodyPr/>
          <a:lstStyle/>
          <a:p>
            <a:r>
              <a:rPr lang="en-US" dirty="0"/>
              <a:t>Four Types of Major on Campus</a:t>
            </a:r>
          </a:p>
        </p:txBody>
      </p:sp>
      <p:sp>
        <p:nvSpPr>
          <p:cNvPr id="7" name="Freeform 6">
            <a:extLst>
              <a:ext uri="{FF2B5EF4-FFF2-40B4-BE49-F238E27FC236}">
                <a16:creationId xmlns:a16="http://schemas.microsoft.com/office/drawing/2014/main" id="{86A6EFC8-B28C-43E4-9C95-117B026935FD}"/>
              </a:ext>
            </a:extLst>
          </p:cNvPr>
          <p:cNvSpPr/>
          <p:nvPr/>
        </p:nvSpPr>
        <p:spPr bwMode="gray">
          <a:xfrm>
            <a:off x="3190847" y="2753413"/>
            <a:ext cx="2834640" cy="14630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sp>
        <p:nvSpPr>
          <p:cNvPr id="8" name="Freeform 7">
            <a:extLst>
              <a:ext uri="{FF2B5EF4-FFF2-40B4-BE49-F238E27FC236}">
                <a16:creationId xmlns:a16="http://schemas.microsoft.com/office/drawing/2014/main" id="{744FC322-4897-42B6-B56C-1D15F8AB1015}"/>
              </a:ext>
            </a:extLst>
          </p:cNvPr>
          <p:cNvSpPr/>
          <p:nvPr/>
        </p:nvSpPr>
        <p:spPr bwMode="gray">
          <a:xfrm rot="10800000">
            <a:off x="350321" y="1094630"/>
            <a:ext cx="2834640" cy="14630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sp>
        <p:nvSpPr>
          <p:cNvPr id="9" name="TextBox 8">
            <a:extLst>
              <a:ext uri="{FF2B5EF4-FFF2-40B4-BE49-F238E27FC236}">
                <a16:creationId xmlns:a16="http://schemas.microsoft.com/office/drawing/2014/main" id="{28A4E152-AF41-41B2-945E-DF3EA9BA0C37}"/>
              </a:ext>
            </a:extLst>
          </p:cNvPr>
          <p:cNvSpPr txBox="1"/>
          <p:nvPr/>
        </p:nvSpPr>
        <p:spPr bwMode="gray">
          <a:xfrm>
            <a:off x="999853" y="1339628"/>
            <a:ext cx="1757720" cy="820738"/>
          </a:xfrm>
          <a:prstGeom prst="rect">
            <a:avLst/>
          </a:prstGeom>
          <a:noFill/>
        </p:spPr>
        <p:txBody>
          <a:bodyPr wrap="square" lIns="0" tIns="0" rIns="0" bIns="0" rtlCol="0">
            <a:spAutoFit/>
          </a:bodyPr>
          <a:lstStyle/>
          <a:p>
            <a:pPr>
              <a:spcBef>
                <a:spcPts val="500"/>
              </a:spcBef>
            </a:pPr>
            <a:r>
              <a:rPr lang="en-US" sz="900" b="1" dirty="0"/>
              <a:t>Donor Majors</a:t>
            </a:r>
            <a:endParaRPr lang="en-US" sz="900" dirty="0"/>
          </a:p>
          <a:p>
            <a:pPr>
              <a:spcBef>
                <a:spcPts val="500"/>
              </a:spcBef>
            </a:pPr>
            <a:r>
              <a:rPr lang="en-US" sz="900" dirty="0"/>
              <a:t>Students flow out of these majors more often than they flow in</a:t>
            </a:r>
          </a:p>
          <a:p>
            <a:pPr>
              <a:spcBef>
                <a:spcPts val="500"/>
              </a:spcBef>
            </a:pPr>
            <a:r>
              <a:rPr lang="en-US" sz="900" i="1" dirty="0"/>
              <a:t>Example: Computer Science</a:t>
            </a:r>
          </a:p>
        </p:txBody>
      </p:sp>
      <p:sp>
        <p:nvSpPr>
          <p:cNvPr id="10" name="TextBox 9">
            <a:extLst>
              <a:ext uri="{FF2B5EF4-FFF2-40B4-BE49-F238E27FC236}">
                <a16:creationId xmlns:a16="http://schemas.microsoft.com/office/drawing/2014/main" id="{26245003-5500-478F-92DB-1CD7D8E52024}"/>
              </a:ext>
            </a:extLst>
          </p:cNvPr>
          <p:cNvSpPr txBox="1"/>
          <p:nvPr/>
        </p:nvSpPr>
        <p:spPr bwMode="gray">
          <a:xfrm>
            <a:off x="3431573" y="1339628"/>
            <a:ext cx="1757720" cy="820738"/>
          </a:xfrm>
          <a:prstGeom prst="rect">
            <a:avLst/>
          </a:prstGeom>
          <a:noFill/>
        </p:spPr>
        <p:txBody>
          <a:bodyPr wrap="square" lIns="0" tIns="0" rIns="0" bIns="0" rtlCol="0">
            <a:spAutoFit/>
          </a:bodyPr>
          <a:lstStyle/>
          <a:p>
            <a:pPr>
              <a:spcBef>
                <a:spcPts val="500"/>
              </a:spcBef>
            </a:pPr>
            <a:r>
              <a:rPr lang="en-US" sz="900" b="1" dirty="0"/>
              <a:t>Static Majors</a:t>
            </a:r>
          </a:p>
          <a:p>
            <a:pPr>
              <a:spcBef>
                <a:spcPts val="500"/>
              </a:spcBef>
            </a:pPr>
            <a:r>
              <a:rPr lang="en-US" sz="900" dirty="0"/>
              <a:t>Students who initially declare this major rarely switch; few students flow in</a:t>
            </a:r>
          </a:p>
          <a:p>
            <a:pPr>
              <a:spcBef>
                <a:spcPts val="500"/>
              </a:spcBef>
            </a:pPr>
            <a:r>
              <a:rPr lang="en-US" sz="900" i="1" dirty="0"/>
              <a:t>Example: Nursing</a:t>
            </a:r>
          </a:p>
        </p:txBody>
      </p:sp>
      <p:sp>
        <p:nvSpPr>
          <p:cNvPr id="11" name="TextBox 10">
            <a:extLst>
              <a:ext uri="{FF2B5EF4-FFF2-40B4-BE49-F238E27FC236}">
                <a16:creationId xmlns:a16="http://schemas.microsoft.com/office/drawing/2014/main" id="{ADE2BE96-C7C9-4F97-9BF6-8CD7AECF8E64}"/>
              </a:ext>
            </a:extLst>
          </p:cNvPr>
          <p:cNvSpPr txBox="1"/>
          <p:nvPr/>
        </p:nvSpPr>
        <p:spPr bwMode="gray">
          <a:xfrm>
            <a:off x="999853" y="3066216"/>
            <a:ext cx="1962250" cy="682238"/>
          </a:xfrm>
          <a:prstGeom prst="rect">
            <a:avLst/>
          </a:prstGeom>
          <a:noFill/>
        </p:spPr>
        <p:txBody>
          <a:bodyPr wrap="square" lIns="0" tIns="0" rIns="0" bIns="0" rtlCol="0">
            <a:spAutoFit/>
          </a:bodyPr>
          <a:lstStyle/>
          <a:p>
            <a:pPr>
              <a:spcBef>
                <a:spcPts val="500"/>
              </a:spcBef>
            </a:pPr>
            <a:r>
              <a:rPr lang="en-US" sz="900" b="1" dirty="0"/>
              <a:t>Acceptor Majors</a:t>
            </a:r>
          </a:p>
          <a:p>
            <a:pPr>
              <a:spcBef>
                <a:spcPts val="500"/>
              </a:spcBef>
            </a:pPr>
            <a:r>
              <a:rPr lang="en-US" sz="900" dirty="0"/>
              <a:t>Students flow into this major but few students flow out</a:t>
            </a:r>
          </a:p>
          <a:p>
            <a:pPr>
              <a:spcBef>
                <a:spcPts val="500"/>
              </a:spcBef>
            </a:pPr>
            <a:r>
              <a:rPr lang="en-US" sz="900" i="1" dirty="0"/>
              <a:t>Example: Social Work</a:t>
            </a:r>
          </a:p>
        </p:txBody>
      </p:sp>
      <p:sp>
        <p:nvSpPr>
          <p:cNvPr id="12" name="TextBox 11">
            <a:extLst>
              <a:ext uri="{FF2B5EF4-FFF2-40B4-BE49-F238E27FC236}">
                <a16:creationId xmlns:a16="http://schemas.microsoft.com/office/drawing/2014/main" id="{3665D267-679E-4876-B4DE-9CE3824E1827}"/>
              </a:ext>
            </a:extLst>
          </p:cNvPr>
          <p:cNvSpPr txBox="1"/>
          <p:nvPr/>
        </p:nvSpPr>
        <p:spPr bwMode="gray">
          <a:xfrm>
            <a:off x="3431573" y="3066216"/>
            <a:ext cx="1757720" cy="682238"/>
          </a:xfrm>
          <a:prstGeom prst="rect">
            <a:avLst/>
          </a:prstGeom>
          <a:noFill/>
        </p:spPr>
        <p:txBody>
          <a:bodyPr wrap="square" lIns="0" tIns="0" rIns="0" bIns="0" rtlCol="0">
            <a:spAutoFit/>
          </a:bodyPr>
          <a:lstStyle/>
          <a:p>
            <a:pPr>
              <a:spcBef>
                <a:spcPts val="500"/>
              </a:spcBef>
            </a:pPr>
            <a:r>
              <a:rPr lang="en-US" sz="900" b="1" dirty="0"/>
              <a:t>Pivot Majors</a:t>
            </a:r>
          </a:p>
          <a:p>
            <a:pPr>
              <a:spcBef>
                <a:spcPts val="500"/>
              </a:spcBef>
            </a:pPr>
            <a:r>
              <a:rPr lang="en-US" sz="900" dirty="0"/>
              <a:t>Equal flow of students in and out of the major</a:t>
            </a:r>
          </a:p>
          <a:p>
            <a:pPr>
              <a:spcBef>
                <a:spcPts val="500"/>
              </a:spcBef>
            </a:pPr>
            <a:r>
              <a:rPr lang="en-US" sz="900" i="1" dirty="0"/>
              <a:t>Example: English</a:t>
            </a:r>
          </a:p>
        </p:txBody>
      </p:sp>
      <p:pic>
        <p:nvPicPr>
          <p:cNvPr id="13" name="Picture 12">
            <a:extLst>
              <a:ext uri="{FF2B5EF4-FFF2-40B4-BE49-F238E27FC236}">
                <a16:creationId xmlns:a16="http://schemas.microsoft.com/office/drawing/2014/main" id="{A39EA694-EDA2-44BA-B663-49FE600F4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82" y="1346772"/>
            <a:ext cx="376222" cy="353649"/>
          </a:xfrm>
          <a:prstGeom prst="rect">
            <a:avLst/>
          </a:prstGeom>
        </p:spPr>
      </p:pic>
      <p:pic>
        <p:nvPicPr>
          <p:cNvPr id="14" name="Picture 13">
            <a:extLst>
              <a:ext uri="{FF2B5EF4-FFF2-40B4-BE49-F238E27FC236}">
                <a16:creationId xmlns:a16="http://schemas.microsoft.com/office/drawing/2014/main" id="{63171E5D-EE22-4EAF-B87A-8D469150E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371" y="3092363"/>
            <a:ext cx="405994" cy="355921"/>
          </a:xfrm>
          <a:prstGeom prst="rect">
            <a:avLst/>
          </a:prstGeom>
        </p:spPr>
      </p:pic>
      <p:pic>
        <p:nvPicPr>
          <p:cNvPr id="15" name="Picture 14">
            <a:extLst>
              <a:ext uri="{FF2B5EF4-FFF2-40B4-BE49-F238E27FC236}">
                <a16:creationId xmlns:a16="http://schemas.microsoft.com/office/drawing/2014/main" id="{EF572BBF-9DDF-45F9-91AD-DD7257B649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9060" y="1382467"/>
            <a:ext cx="448056" cy="252404"/>
          </a:xfrm>
          <a:prstGeom prst="rect">
            <a:avLst/>
          </a:prstGeom>
        </p:spPr>
      </p:pic>
      <p:pic>
        <p:nvPicPr>
          <p:cNvPr id="16" name="Picture 15">
            <a:extLst>
              <a:ext uri="{FF2B5EF4-FFF2-40B4-BE49-F238E27FC236}">
                <a16:creationId xmlns:a16="http://schemas.microsoft.com/office/drawing/2014/main" id="{7210A6B6-CC89-4CFE-9F58-E5152F070D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4488" y="3125467"/>
            <a:ext cx="457200" cy="348996"/>
          </a:xfrm>
          <a:prstGeom prst="rect">
            <a:avLst/>
          </a:prstGeom>
        </p:spPr>
      </p:pic>
    </p:spTree>
    <p:extLst>
      <p:ext uri="{BB962C8B-B14F-4D97-AF65-F5344CB8AC3E}">
        <p14:creationId xmlns:p14="http://schemas.microsoft.com/office/powerpoint/2010/main" val="481526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EA1094-F8BF-4501-A6E5-58F105650C3E}"/>
              </a:ext>
            </a:extLst>
          </p:cNvPr>
          <p:cNvSpPr>
            <a:spLocks noGrp="1"/>
          </p:cNvSpPr>
          <p:nvPr>
            <p:ph type="body" sz="quarter" idx="15"/>
          </p:nvPr>
        </p:nvSpPr>
        <p:spPr/>
        <p:txBody>
          <a:bodyPr/>
          <a:lstStyle/>
          <a:p>
            <a:endParaRPr lang="en-US" dirty="0"/>
          </a:p>
        </p:txBody>
      </p:sp>
      <p:sp>
        <p:nvSpPr>
          <p:cNvPr id="3" name="Text Placeholder 2">
            <a:extLst>
              <a:ext uri="{FF2B5EF4-FFF2-40B4-BE49-F238E27FC236}">
                <a16:creationId xmlns:a16="http://schemas.microsoft.com/office/drawing/2014/main" id="{12AD9658-F24B-4141-AD2C-2CD2114A13C6}"/>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CE7D0347-C582-4CFB-BF98-A2D71AE93123}"/>
              </a:ext>
            </a:extLst>
          </p:cNvPr>
          <p:cNvSpPr>
            <a:spLocks noGrp="1"/>
          </p:cNvSpPr>
          <p:nvPr>
            <p:ph type="body" sz="quarter" idx="18"/>
          </p:nvPr>
        </p:nvSpPr>
        <p:spPr>
          <a:xfrm>
            <a:off x="4502671" y="4600545"/>
            <a:ext cx="1898129" cy="200055"/>
          </a:xfrm>
        </p:spPr>
        <p:txBody>
          <a:bodyPr/>
          <a:lstStyle/>
          <a:p>
            <a:r>
              <a:rPr lang="en-US" dirty="0"/>
              <a:t>Source: EAB Student Success Collaborative analysis. </a:t>
            </a:r>
          </a:p>
        </p:txBody>
      </p:sp>
      <p:sp>
        <p:nvSpPr>
          <p:cNvPr id="5" name="Text Placeholder 4">
            <a:extLst>
              <a:ext uri="{FF2B5EF4-FFF2-40B4-BE49-F238E27FC236}">
                <a16:creationId xmlns:a16="http://schemas.microsoft.com/office/drawing/2014/main" id="{191F324C-7DF0-442A-AF5E-81DD151CC3B8}"/>
              </a:ext>
            </a:extLst>
          </p:cNvPr>
          <p:cNvSpPr>
            <a:spLocks noGrp="1"/>
          </p:cNvSpPr>
          <p:nvPr>
            <p:ph type="body" sz="quarter" idx="19"/>
          </p:nvPr>
        </p:nvSpPr>
        <p:spPr/>
        <p:txBody>
          <a:bodyPr/>
          <a:lstStyle/>
          <a:p>
            <a:endParaRPr lang="en-US" dirty="0"/>
          </a:p>
        </p:txBody>
      </p:sp>
      <p:sp>
        <p:nvSpPr>
          <p:cNvPr id="6" name="Title 5">
            <a:extLst>
              <a:ext uri="{FF2B5EF4-FFF2-40B4-BE49-F238E27FC236}">
                <a16:creationId xmlns:a16="http://schemas.microsoft.com/office/drawing/2014/main" id="{CB8170D2-3C59-4C84-B8A2-DEE014CAA996}"/>
              </a:ext>
            </a:extLst>
          </p:cNvPr>
          <p:cNvSpPr>
            <a:spLocks noGrp="1"/>
          </p:cNvSpPr>
          <p:nvPr>
            <p:ph type="title"/>
          </p:nvPr>
        </p:nvSpPr>
        <p:spPr>
          <a:xfrm>
            <a:off x="280194" y="317005"/>
            <a:ext cx="5486400" cy="249299"/>
          </a:xfrm>
        </p:spPr>
        <p:txBody>
          <a:bodyPr/>
          <a:lstStyle/>
          <a:p>
            <a:r>
              <a:rPr lang="en-US" dirty="0"/>
              <a:t>Visualizing Student Flows Between Majors</a:t>
            </a:r>
          </a:p>
        </p:txBody>
      </p:sp>
      <p:sp>
        <p:nvSpPr>
          <p:cNvPr id="7" name="TextBox 6">
            <a:extLst>
              <a:ext uri="{FF2B5EF4-FFF2-40B4-BE49-F238E27FC236}">
                <a16:creationId xmlns:a16="http://schemas.microsoft.com/office/drawing/2014/main" id="{02905AC5-2440-48D7-A6BF-15F8F4912D20}"/>
              </a:ext>
            </a:extLst>
          </p:cNvPr>
          <p:cNvSpPr txBox="1"/>
          <p:nvPr/>
        </p:nvSpPr>
        <p:spPr bwMode="gray">
          <a:xfrm>
            <a:off x="1142272" y="1257003"/>
            <a:ext cx="4345367" cy="153888"/>
          </a:xfrm>
          <a:prstGeom prst="rect">
            <a:avLst/>
          </a:prstGeom>
          <a:noFill/>
        </p:spPr>
        <p:txBody>
          <a:bodyPr wrap="square" lIns="0" tIns="0" rIns="0" bIns="0" rtlCol="0">
            <a:spAutoFit/>
          </a:bodyPr>
          <a:lstStyle/>
          <a:p>
            <a:r>
              <a:rPr lang="en-US" sz="1000" i="1" dirty="0"/>
              <a:t>Groupings of Majors from the EAB Student Success Collaborative </a:t>
            </a:r>
          </a:p>
        </p:txBody>
      </p:sp>
      <p:sp>
        <p:nvSpPr>
          <p:cNvPr id="8" name="TextBox 7">
            <a:extLst>
              <a:ext uri="{FF2B5EF4-FFF2-40B4-BE49-F238E27FC236}">
                <a16:creationId xmlns:a16="http://schemas.microsoft.com/office/drawing/2014/main" id="{658D7E65-C79C-4E70-B3BA-EDEBB24E74BC}"/>
              </a:ext>
            </a:extLst>
          </p:cNvPr>
          <p:cNvSpPr txBox="1"/>
          <p:nvPr/>
        </p:nvSpPr>
        <p:spPr bwMode="gray">
          <a:xfrm>
            <a:off x="1142271" y="1472195"/>
            <a:ext cx="4441017" cy="130805"/>
          </a:xfrm>
          <a:prstGeom prst="rect">
            <a:avLst/>
          </a:prstGeom>
          <a:noFill/>
        </p:spPr>
        <p:txBody>
          <a:bodyPr wrap="square" lIns="0" tIns="0" rIns="0" bIns="0" rtlCol="0">
            <a:spAutoFit/>
          </a:bodyPr>
          <a:lstStyle/>
          <a:p>
            <a:r>
              <a:rPr lang="pt-BR" sz="850" i="1" dirty="0"/>
              <a:t>N=2,693 majors at 50 institutions; Circle size indicates relative enrollment size</a:t>
            </a:r>
          </a:p>
        </p:txBody>
      </p:sp>
      <p:sp>
        <p:nvSpPr>
          <p:cNvPr id="9" name="Rectangle 8">
            <a:extLst>
              <a:ext uri="{FF2B5EF4-FFF2-40B4-BE49-F238E27FC236}">
                <a16:creationId xmlns:a16="http://schemas.microsoft.com/office/drawing/2014/main" id="{3DA7EB21-6FA9-4725-8E48-BA07D182547D}"/>
              </a:ext>
            </a:extLst>
          </p:cNvPr>
          <p:cNvSpPr/>
          <p:nvPr/>
        </p:nvSpPr>
        <p:spPr bwMode="gray">
          <a:xfrm>
            <a:off x="1164046" y="3256169"/>
            <a:ext cx="4072709" cy="680545"/>
          </a:xfrm>
          <a:prstGeom prst="rect">
            <a:avLst/>
          </a:prstGeom>
          <a:pattFill prst="ltUpDiag">
            <a:fgClr>
              <a:schemeClr val="accent1"/>
            </a:fgClr>
            <a:bgClr>
              <a:schemeClr val="bg1"/>
            </a:bgClr>
          </a:patt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ln w="28575">
                <a:noFill/>
                <a:prstDash val="sysDot"/>
              </a:ln>
              <a:solidFill>
                <a:schemeClr val="bg1"/>
              </a:solidFill>
            </a:endParaRPr>
          </a:p>
        </p:txBody>
      </p:sp>
      <p:sp>
        <p:nvSpPr>
          <p:cNvPr id="10" name="TextBox 9">
            <a:extLst>
              <a:ext uri="{FF2B5EF4-FFF2-40B4-BE49-F238E27FC236}">
                <a16:creationId xmlns:a16="http://schemas.microsoft.com/office/drawing/2014/main" id="{9396F024-0FEF-462A-A8FE-6071853EFF32}"/>
              </a:ext>
            </a:extLst>
          </p:cNvPr>
          <p:cNvSpPr txBox="1"/>
          <p:nvPr/>
        </p:nvSpPr>
        <p:spPr bwMode="gray">
          <a:xfrm>
            <a:off x="247650" y="2437372"/>
            <a:ext cx="916396" cy="369332"/>
          </a:xfrm>
          <a:prstGeom prst="rect">
            <a:avLst/>
          </a:prstGeom>
          <a:noFill/>
        </p:spPr>
        <p:txBody>
          <a:bodyPr wrap="square" lIns="0" tIns="0" rIns="0" bIns="0" rtlCol="0">
            <a:spAutoFit/>
          </a:bodyPr>
          <a:lstStyle/>
          <a:p>
            <a:pPr algn="ctr"/>
            <a:r>
              <a:rPr lang="en-US" sz="800" dirty="0"/>
              <a:t>Rate of Student Flows In and Out </a:t>
            </a:r>
            <a:br>
              <a:rPr lang="en-US" sz="800" dirty="0"/>
            </a:br>
            <a:r>
              <a:rPr lang="en-US" sz="800" dirty="0"/>
              <a:t>of Major</a:t>
            </a:r>
          </a:p>
        </p:txBody>
      </p:sp>
      <p:cxnSp>
        <p:nvCxnSpPr>
          <p:cNvPr id="11" name="Straight Connector 10">
            <a:extLst>
              <a:ext uri="{FF2B5EF4-FFF2-40B4-BE49-F238E27FC236}">
                <a16:creationId xmlns:a16="http://schemas.microsoft.com/office/drawing/2014/main" id="{410BBCED-0E4E-4DA1-A0CF-A93EBE91003D}"/>
              </a:ext>
            </a:extLst>
          </p:cNvPr>
          <p:cNvCxnSpPr/>
          <p:nvPr/>
        </p:nvCxnSpPr>
        <p:spPr>
          <a:xfrm>
            <a:off x="1164045" y="3256170"/>
            <a:ext cx="4072710" cy="0"/>
          </a:xfrm>
          <a:prstGeom prst="line">
            <a:avLst/>
          </a:prstGeom>
          <a:noFill/>
          <a:ln w="12700" cap="flat" cmpd="sng" algn="ctr">
            <a:solidFill>
              <a:schemeClr val="accent3"/>
            </a:solidFill>
            <a:prstDash val="solid"/>
            <a:miter lim="800000"/>
          </a:ln>
          <a:effectLst/>
        </p:spPr>
      </p:cxnSp>
      <p:cxnSp>
        <p:nvCxnSpPr>
          <p:cNvPr id="12" name="Straight Connector 11">
            <a:extLst>
              <a:ext uri="{FF2B5EF4-FFF2-40B4-BE49-F238E27FC236}">
                <a16:creationId xmlns:a16="http://schemas.microsoft.com/office/drawing/2014/main" id="{B5B46C6B-8766-4776-A5E8-6F766604A204}"/>
              </a:ext>
            </a:extLst>
          </p:cNvPr>
          <p:cNvCxnSpPr/>
          <p:nvPr/>
        </p:nvCxnSpPr>
        <p:spPr>
          <a:xfrm>
            <a:off x="1164045" y="3936715"/>
            <a:ext cx="4072710" cy="0"/>
          </a:xfrm>
          <a:prstGeom prst="line">
            <a:avLst/>
          </a:prstGeom>
          <a:noFill/>
          <a:ln w="12700" cap="flat" cmpd="sng" algn="ctr">
            <a:solidFill>
              <a:schemeClr val="accent3"/>
            </a:solidFill>
            <a:prstDash val="solid"/>
            <a:miter lim="800000"/>
          </a:ln>
          <a:effectLst/>
        </p:spPr>
      </p:cxnSp>
      <p:cxnSp>
        <p:nvCxnSpPr>
          <p:cNvPr id="13" name="Straight Connector 12">
            <a:extLst>
              <a:ext uri="{FF2B5EF4-FFF2-40B4-BE49-F238E27FC236}">
                <a16:creationId xmlns:a16="http://schemas.microsoft.com/office/drawing/2014/main" id="{35EBD660-41B1-4488-AFC7-1464AAA69CB1}"/>
              </a:ext>
            </a:extLst>
          </p:cNvPr>
          <p:cNvCxnSpPr/>
          <p:nvPr/>
        </p:nvCxnSpPr>
        <p:spPr>
          <a:xfrm>
            <a:off x="1164046" y="1733127"/>
            <a:ext cx="0" cy="2203587"/>
          </a:xfrm>
          <a:prstGeom prst="line">
            <a:avLst/>
          </a:prstGeom>
          <a:noFill/>
          <a:ln w="12700" cap="flat" cmpd="sng" algn="ctr">
            <a:solidFill>
              <a:schemeClr val="accent3"/>
            </a:solidFill>
            <a:prstDash val="solid"/>
            <a:miter lim="800000"/>
          </a:ln>
          <a:effectLst/>
        </p:spPr>
      </p:cxnSp>
      <p:sp>
        <p:nvSpPr>
          <p:cNvPr id="14" name="TextBox 13">
            <a:extLst>
              <a:ext uri="{FF2B5EF4-FFF2-40B4-BE49-F238E27FC236}">
                <a16:creationId xmlns:a16="http://schemas.microsoft.com/office/drawing/2014/main" id="{4FD00E20-D173-46D8-94BB-B8C4C5D88DB2}"/>
              </a:ext>
            </a:extLst>
          </p:cNvPr>
          <p:cNvSpPr txBox="1"/>
          <p:nvPr/>
        </p:nvSpPr>
        <p:spPr bwMode="gray">
          <a:xfrm>
            <a:off x="2004264" y="4124746"/>
            <a:ext cx="2392267" cy="246221"/>
          </a:xfrm>
          <a:prstGeom prst="rect">
            <a:avLst/>
          </a:prstGeom>
          <a:noFill/>
        </p:spPr>
        <p:txBody>
          <a:bodyPr wrap="square" lIns="0" tIns="0" rIns="0" bIns="0" rtlCol="0">
            <a:spAutoFit/>
          </a:bodyPr>
          <a:lstStyle/>
          <a:p>
            <a:pPr algn="ctr"/>
            <a:r>
              <a:rPr lang="en-US" sz="800" dirty="0"/>
              <a:t>Percentage of Students in a Major </a:t>
            </a:r>
            <a:br>
              <a:rPr lang="en-US" sz="800" dirty="0"/>
            </a:br>
            <a:r>
              <a:rPr lang="en-US" sz="800" dirty="0"/>
              <a:t>Who Switched into the Major</a:t>
            </a:r>
          </a:p>
        </p:txBody>
      </p:sp>
      <p:sp>
        <p:nvSpPr>
          <p:cNvPr id="15" name="TextBox 14">
            <a:extLst>
              <a:ext uri="{FF2B5EF4-FFF2-40B4-BE49-F238E27FC236}">
                <a16:creationId xmlns:a16="http://schemas.microsoft.com/office/drawing/2014/main" id="{3D7469EE-9D1F-45CD-9881-CBFA68CF5C63}"/>
              </a:ext>
            </a:extLst>
          </p:cNvPr>
          <p:cNvSpPr txBox="1"/>
          <p:nvPr/>
        </p:nvSpPr>
        <p:spPr bwMode="gray">
          <a:xfrm>
            <a:off x="5421891" y="3430186"/>
            <a:ext cx="593148" cy="246221"/>
          </a:xfrm>
          <a:prstGeom prst="rect">
            <a:avLst/>
          </a:prstGeom>
          <a:noFill/>
        </p:spPr>
        <p:txBody>
          <a:bodyPr wrap="square" lIns="0" tIns="0" rIns="0" bIns="0" rtlCol="0">
            <a:spAutoFit/>
          </a:bodyPr>
          <a:lstStyle/>
          <a:p>
            <a:pPr algn="ctr"/>
            <a:r>
              <a:rPr lang="en-US" sz="800" i="1" dirty="0"/>
              <a:t>Net Donors of Students</a:t>
            </a:r>
          </a:p>
        </p:txBody>
      </p:sp>
      <p:sp>
        <p:nvSpPr>
          <p:cNvPr id="16" name="TextBox 15">
            <a:extLst>
              <a:ext uri="{FF2B5EF4-FFF2-40B4-BE49-F238E27FC236}">
                <a16:creationId xmlns:a16="http://schemas.microsoft.com/office/drawing/2014/main" id="{B8FA634D-6D99-46A0-B91D-9252F2F069B5}"/>
              </a:ext>
            </a:extLst>
          </p:cNvPr>
          <p:cNvSpPr txBox="1"/>
          <p:nvPr/>
        </p:nvSpPr>
        <p:spPr bwMode="gray">
          <a:xfrm>
            <a:off x="5421891" y="2314261"/>
            <a:ext cx="705225" cy="246221"/>
          </a:xfrm>
          <a:prstGeom prst="rect">
            <a:avLst/>
          </a:prstGeom>
          <a:noFill/>
        </p:spPr>
        <p:txBody>
          <a:bodyPr wrap="square" lIns="0" tIns="0" rIns="0" bIns="0" rtlCol="0">
            <a:spAutoFit/>
          </a:bodyPr>
          <a:lstStyle/>
          <a:p>
            <a:pPr algn="ctr"/>
            <a:r>
              <a:rPr lang="en-US" sz="800" i="1" dirty="0"/>
              <a:t>Net Receivers of Students</a:t>
            </a:r>
          </a:p>
        </p:txBody>
      </p:sp>
      <p:sp>
        <p:nvSpPr>
          <p:cNvPr id="17" name="Oval 16">
            <a:extLst>
              <a:ext uri="{FF2B5EF4-FFF2-40B4-BE49-F238E27FC236}">
                <a16:creationId xmlns:a16="http://schemas.microsoft.com/office/drawing/2014/main" id="{97A323C9-4DFB-421F-8DE2-16BE775C2736}"/>
              </a:ext>
            </a:extLst>
          </p:cNvPr>
          <p:cNvSpPr/>
          <p:nvPr/>
        </p:nvSpPr>
        <p:spPr>
          <a:xfrm>
            <a:off x="4502671" y="2143648"/>
            <a:ext cx="9144" cy="9144"/>
          </a:xfrm>
          <a:prstGeom prst="ellipse">
            <a:avLst/>
          </a:prstGeom>
          <a:solidFill>
            <a:schemeClr val="accent3"/>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TextBox 17">
            <a:extLst>
              <a:ext uri="{FF2B5EF4-FFF2-40B4-BE49-F238E27FC236}">
                <a16:creationId xmlns:a16="http://schemas.microsoft.com/office/drawing/2014/main" id="{A3E1F339-BE44-4895-92C5-CDD8CAAF42BD}"/>
              </a:ext>
            </a:extLst>
          </p:cNvPr>
          <p:cNvSpPr txBox="1"/>
          <p:nvPr/>
        </p:nvSpPr>
        <p:spPr bwMode="gray">
          <a:xfrm>
            <a:off x="4047695" y="2114178"/>
            <a:ext cx="604882" cy="138499"/>
          </a:xfrm>
          <a:prstGeom prst="rect">
            <a:avLst/>
          </a:prstGeom>
          <a:noFill/>
        </p:spPr>
        <p:txBody>
          <a:bodyPr wrap="square" lIns="0" tIns="0" rIns="0" bIns="0" rtlCol="0">
            <a:spAutoFit/>
          </a:bodyPr>
          <a:lstStyle/>
          <a:p>
            <a:pPr algn="ctr"/>
            <a:r>
              <a:rPr lang="en-US" sz="450" dirty="0"/>
              <a:t>Gender and Women’s Studies</a:t>
            </a:r>
          </a:p>
        </p:txBody>
      </p:sp>
      <p:sp>
        <p:nvSpPr>
          <p:cNvPr id="19" name="TextBox 18">
            <a:extLst>
              <a:ext uri="{FF2B5EF4-FFF2-40B4-BE49-F238E27FC236}">
                <a16:creationId xmlns:a16="http://schemas.microsoft.com/office/drawing/2014/main" id="{E1C74224-4C03-43C5-B112-E36E9A3EFB1E}"/>
              </a:ext>
            </a:extLst>
          </p:cNvPr>
          <p:cNvSpPr txBox="1"/>
          <p:nvPr/>
        </p:nvSpPr>
        <p:spPr bwMode="gray">
          <a:xfrm>
            <a:off x="1814629" y="3960940"/>
            <a:ext cx="318049" cy="130805"/>
          </a:xfrm>
          <a:prstGeom prst="rect">
            <a:avLst/>
          </a:prstGeom>
          <a:noFill/>
        </p:spPr>
        <p:txBody>
          <a:bodyPr wrap="square" lIns="0" tIns="0" rIns="0" bIns="0" rtlCol="0">
            <a:spAutoFit/>
          </a:bodyPr>
          <a:lstStyle/>
          <a:p>
            <a:pPr algn="r"/>
            <a:r>
              <a:rPr lang="pt-BR" sz="850" i="1" dirty="0"/>
              <a:t>40%</a:t>
            </a:r>
          </a:p>
        </p:txBody>
      </p:sp>
      <p:sp>
        <p:nvSpPr>
          <p:cNvPr id="21" name="TextBox 20">
            <a:extLst>
              <a:ext uri="{FF2B5EF4-FFF2-40B4-BE49-F238E27FC236}">
                <a16:creationId xmlns:a16="http://schemas.microsoft.com/office/drawing/2014/main" id="{AF966AC8-A5C1-44D6-8B45-098409A166E9}"/>
              </a:ext>
            </a:extLst>
          </p:cNvPr>
          <p:cNvSpPr txBox="1"/>
          <p:nvPr/>
        </p:nvSpPr>
        <p:spPr bwMode="gray">
          <a:xfrm>
            <a:off x="1239888" y="3134224"/>
            <a:ext cx="395449" cy="246221"/>
          </a:xfrm>
          <a:prstGeom prst="rect">
            <a:avLst/>
          </a:prstGeom>
          <a:noFill/>
        </p:spPr>
        <p:txBody>
          <a:bodyPr wrap="square" lIns="0" tIns="0" rIns="0" bIns="0" rtlCol="0">
            <a:spAutoFit/>
          </a:bodyPr>
          <a:lstStyle/>
          <a:p>
            <a:pPr algn="ctr"/>
            <a:r>
              <a:rPr lang="en-US" sz="800" b="1" dirty="0">
                <a:solidFill>
                  <a:schemeClr val="accent6"/>
                </a:solidFill>
              </a:rPr>
              <a:t>Static </a:t>
            </a:r>
            <a:r>
              <a:rPr lang="en-US" sz="800" b="1" dirty="0"/>
              <a:t>Majors</a:t>
            </a:r>
          </a:p>
        </p:txBody>
      </p:sp>
      <p:sp>
        <p:nvSpPr>
          <p:cNvPr id="22" name="TextBox 21">
            <a:extLst>
              <a:ext uri="{FF2B5EF4-FFF2-40B4-BE49-F238E27FC236}">
                <a16:creationId xmlns:a16="http://schemas.microsoft.com/office/drawing/2014/main" id="{7BE54189-1E1C-4F8C-BEBC-D7D0953DC81E}"/>
              </a:ext>
            </a:extLst>
          </p:cNvPr>
          <p:cNvSpPr txBox="1"/>
          <p:nvPr/>
        </p:nvSpPr>
        <p:spPr bwMode="gray">
          <a:xfrm>
            <a:off x="3076230" y="3960940"/>
            <a:ext cx="286098" cy="130805"/>
          </a:xfrm>
          <a:prstGeom prst="rect">
            <a:avLst/>
          </a:prstGeom>
          <a:noFill/>
        </p:spPr>
        <p:txBody>
          <a:bodyPr wrap="square" lIns="0" tIns="0" rIns="0" bIns="0" rtlCol="0">
            <a:spAutoFit/>
          </a:bodyPr>
          <a:lstStyle/>
          <a:p>
            <a:pPr algn="r"/>
            <a:r>
              <a:rPr lang="pt-BR" sz="850" i="1" dirty="0"/>
              <a:t>60%</a:t>
            </a:r>
          </a:p>
        </p:txBody>
      </p:sp>
      <p:sp>
        <p:nvSpPr>
          <p:cNvPr id="23" name="TextBox 22">
            <a:extLst>
              <a:ext uri="{FF2B5EF4-FFF2-40B4-BE49-F238E27FC236}">
                <a16:creationId xmlns:a16="http://schemas.microsoft.com/office/drawing/2014/main" id="{D398076E-DFCA-4F8F-B6EE-ACEC751733CD}"/>
              </a:ext>
            </a:extLst>
          </p:cNvPr>
          <p:cNvSpPr txBox="1"/>
          <p:nvPr/>
        </p:nvSpPr>
        <p:spPr bwMode="gray">
          <a:xfrm>
            <a:off x="4359525" y="3960940"/>
            <a:ext cx="286098" cy="130804"/>
          </a:xfrm>
          <a:prstGeom prst="rect">
            <a:avLst/>
          </a:prstGeom>
          <a:noFill/>
        </p:spPr>
        <p:txBody>
          <a:bodyPr wrap="square" lIns="0" tIns="0" rIns="0" bIns="0" rtlCol="0">
            <a:spAutoFit/>
          </a:bodyPr>
          <a:lstStyle/>
          <a:p>
            <a:pPr algn="r"/>
            <a:r>
              <a:rPr lang="pt-BR" sz="850" i="1" dirty="0"/>
              <a:t>80%</a:t>
            </a:r>
          </a:p>
        </p:txBody>
      </p:sp>
      <p:sp>
        <p:nvSpPr>
          <p:cNvPr id="24" name="Oval 23">
            <a:extLst>
              <a:ext uri="{FF2B5EF4-FFF2-40B4-BE49-F238E27FC236}">
                <a16:creationId xmlns:a16="http://schemas.microsoft.com/office/drawing/2014/main" id="{9F300033-5AA3-4EDE-9B59-56654705ED46}"/>
              </a:ext>
            </a:extLst>
          </p:cNvPr>
          <p:cNvSpPr/>
          <p:nvPr/>
        </p:nvSpPr>
        <p:spPr>
          <a:xfrm>
            <a:off x="4163714" y="1960118"/>
            <a:ext cx="109728" cy="109728"/>
          </a:xfrm>
          <a:prstGeom prst="ellipse">
            <a:avLst/>
          </a:prstGeom>
          <a:solidFill>
            <a:schemeClr val="accent2"/>
          </a:solid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TextBox 24">
            <a:extLst>
              <a:ext uri="{FF2B5EF4-FFF2-40B4-BE49-F238E27FC236}">
                <a16:creationId xmlns:a16="http://schemas.microsoft.com/office/drawing/2014/main" id="{C06A123D-4875-4757-BEEF-4405405E5800}"/>
              </a:ext>
            </a:extLst>
          </p:cNvPr>
          <p:cNvSpPr txBox="1"/>
          <p:nvPr/>
        </p:nvSpPr>
        <p:spPr bwMode="gray">
          <a:xfrm>
            <a:off x="4086818" y="1878410"/>
            <a:ext cx="324286" cy="69250"/>
          </a:xfrm>
          <a:prstGeom prst="rect">
            <a:avLst/>
          </a:prstGeom>
          <a:noFill/>
        </p:spPr>
        <p:txBody>
          <a:bodyPr wrap="square" lIns="0" tIns="0" rIns="0" bIns="0" rtlCol="0">
            <a:spAutoFit/>
          </a:bodyPr>
          <a:lstStyle/>
          <a:p>
            <a:pPr algn="ctr"/>
            <a:r>
              <a:rPr lang="en-US" sz="450" dirty="0"/>
              <a:t>Finance</a:t>
            </a:r>
          </a:p>
        </p:txBody>
      </p:sp>
      <p:sp>
        <p:nvSpPr>
          <p:cNvPr id="26" name="TextBox 25">
            <a:extLst>
              <a:ext uri="{FF2B5EF4-FFF2-40B4-BE49-F238E27FC236}">
                <a16:creationId xmlns:a16="http://schemas.microsoft.com/office/drawing/2014/main" id="{D22FB2C1-234A-40AE-9D83-A808D97734AA}"/>
              </a:ext>
            </a:extLst>
          </p:cNvPr>
          <p:cNvSpPr txBox="1"/>
          <p:nvPr/>
        </p:nvSpPr>
        <p:spPr bwMode="gray">
          <a:xfrm>
            <a:off x="3643930" y="1754834"/>
            <a:ext cx="388478" cy="69250"/>
          </a:xfrm>
          <a:prstGeom prst="rect">
            <a:avLst/>
          </a:prstGeom>
          <a:noFill/>
        </p:spPr>
        <p:txBody>
          <a:bodyPr wrap="square" lIns="0" tIns="0" rIns="0" bIns="0" rtlCol="0">
            <a:spAutoFit/>
          </a:bodyPr>
          <a:lstStyle/>
          <a:p>
            <a:pPr algn="ctr"/>
            <a:r>
              <a:rPr lang="en-US" sz="450" dirty="0"/>
              <a:t>Marketing</a:t>
            </a:r>
          </a:p>
        </p:txBody>
      </p:sp>
      <p:sp>
        <p:nvSpPr>
          <p:cNvPr id="27" name="Oval 26">
            <a:extLst>
              <a:ext uri="{FF2B5EF4-FFF2-40B4-BE49-F238E27FC236}">
                <a16:creationId xmlns:a16="http://schemas.microsoft.com/office/drawing/2014/main" id="{D715AB6B-6CED-4EBF-A0D5-29B0EE6491C8}"/>
              </a:ext>
            </a:extLst>
          </p:cNvPr>
          <p:cNvSpPr/>
          <p:nvPr/>
        </p:nvSpPr>
        <p:spPr>
          <a:xfrm>
            <a:off x="3749862" y="1850831"/>
            <a:ext cx="118872" cy="121357"/>
          </a:xfrm>
          <a:prstGeom prst="ellipse">
            <a:avLst/>
          </a:prstGeom>
          <a:solidFill>
            <a:schemeClr val="accent2"/>
          </a:solid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Oval 27">
            <a:extLst>
              <a:ext uri="{FF2B5EF4-FFF2-40B4-BE49-F238E27FC236}">
                <a16:creationId xmlns:a16="http://schemas.microsoft.com/office/drawing/2014/main" id="{46A9F26D-DFFB-4DED-B4A7-EC1E1FF7A3EB}"/>
              </a:ext>
            </a:extLst>
          </p:cNvPr>
          <p:cNvSpPr/>
          <p:nvPr/>
        </p:nvSpPr>
        <p:spPr>
          <a:xfrm>
            <a:off x="3625438" y="2184615"/>
            <a:ext cx="183019" cy="182880"/>
          </a:xfrm>
          <a:prstGeom prst="ellipse">
            <a:avLst/>
          </a:prstGeom>
          <a:solidFill>
            <a:schemeClr val="accent2"/>
          </a:solid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Box 28">
            <a:extLst>
              <a:ext uri="{FF2B5EF4-FFF2-40B4-BE49-F238E27FC236}">
                <a16:creationId xmlns:a16="http://schemas.microsoft.com/office/drawing/2014/main" id="{4265B7D9-CD37-43C9-9C33-9E4E6A6CA53B}"/>
              </a:ext>
            </a:extLst>
          </p:cNvPr>
          <p:cNvSpPr txBox="1"/>
          <p:nvPr/>
        </p:nvSpPr>
        <p:spPr bwMode="gray">
          <a:xfrm>
            <a:off x="3557944" y="2109627"/>
            <a:ext cx="357264" cy="69250"/>
          </a:xfrm>
          <a:prstGeom prst="rect">
            <a:avLst/>
          </a:prstGeom>
          <a:noFill/>
        </p:spPr>
        <p:txBody>
          <a:bodyPr wrap="square" lIns="0" tIns="0" rIns="0" bIns="0" rtlCol="0">
            <a:spAutoFit/>
          </a:bodyPr>
          <a:lstStyle/>
          <a:p>
            <a:pPr algn="ctr"/>
            <a:r>
              <a:rPr lang="en-US" sz="450" dirty="0"/>
              <a:t>Business</a:t>
            </a:r>
          </a:p>
        </p:txBody>
      </p:sp>
      <p:sp>
        <p:nvSpPr>
          <p:cNvPr id="30" name="Oval 29">
            <a:extLst>
              <a:ext uri="{FF2B5EF4-FFF2-40B4-BE49-F238E27FC236}">
                <a16:creationId xmlns:a16="http://schemas.microsoft.com/office/drawing/2014/main" id="{228F0218-8637-436D-88B7-979CAB956B0F}"/>
              </a:ext>
            </a:extLst>
          </p:cNvPr>
          <p:cNvSpPr/>
          <p:nvPr/>
        </p:nvSpPr>
        <p:spPr>
          <a:xfrm>
            <a:off x="4095797" y="2549437"/>
            <a:ext cx="45720" cy="45720"/>
          </a:xfrm>
          <a:prstGeom prst="ellipse">
            <a:avLst/>
          </a:prstGeom>
          <a:solidFill>
            <a:schemeClr val="accent2"/>
          </a:solid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TextBox 30">
            <a:extLst>
              <a:ext uri="{FF2B5EF4-FFF2-40B4-BE49-F238E27FC236}">
                <a16:creationId xmlns:a16="http://schemas.microsoft.com/office/drawing/2014/main" id="{E27768E1-63DB-458D-8644-07916ECC7853}"/>
              </a:ext>
            </a:extLst>
          </p:cNvPr>
          <p:cNvSpPr txBox="1"/>
          <p:nvPr/>
        </p:nvSpPr>
        <p:spPr bwMode="gray">
          <a:xfrm>
            <a:off x="3941822" y="2592314"/>
            <a:ext cx="416855" cy="69250"/>
          </a:xfrm>
          <a:prstGeom prst="rect">
            <a:avLst/>
          </a:prstGeom>
          <a:noFill/>
        </p:spPr>
        <p:txBody>
          <a:bodyPr wrap="square" lIns="0" tIns="0" rIns="0" bIns="0" rtlCol="0">
            <a:spAutoFit/>
          </a:bodyPr>
          <a:lstStyle/>
          <a:p>
            <a:pPr algn="ctr"/>
            <a:r>
              <a:rPr lang="en-US" sz="450" dirty="0"/>
              <a:t>French</a:t>
            </a:r>
            <a:endParaRPr lang="en-US" sz="450" i="1" dirty="0"/>
          </a:p>
        </p:txBody>
      </p:sp>
      <p:sp>
        <p:nvSpPr>
          <p:cNvPr id="32" name="Oval 31">
            <a:extLst>
              <a:ext uri="{FF2B5EF4-FFF2-40B4-BE49-F238E27FC236}">
                <a16:creationId xmlns:a16="http://schemas.microsoft.com/office/drawing/2014/main" id="{02C6A7DE-40D4-49EC-AC44-55FCC093DE4F}"/>
              </a:ext>
            </a:extLst>
          </p:cNvPr>
          <p:cNvSpPr/>
          <p:nvPr/>
        </p:nvSpPr>
        <p:spPr>
          <a:xfrm>
            <a:off x="3329723" y="2431284"/>
            <a:ext cx="82296" cy="82296"/>
          </a:xfrm>
          <a:prstGeom prst="ellipse">
            <a:avLst/>
          </a:prstGeom>
          <a:solidFill>
            <a:schemeClr val="accent2"/>
          </a:solid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TextBox 32">
            <a:extLst>
              <a:ext uri="{FF2B5EF4-FFF2-40B4-BE49-F238E27FC236}">
                <a16:creationId xmlns:a16="http://schemas.microsoft.com/office/drawing/2014/main" id="{27FD7064-C10E-458B-9E6E-8181B2F75BB9}"/>
              </a:ext>
            </a:extLst>
          </p:cNvPr>
          <p:cNvSpPr txBox="1"/>
          <p:nvPr/>
        </p:nvSpPr>
        <p:spPr bwMode="gray">
          <a:xfrm>
            <a:off x="3201152" y="2339843"/>
            <a:ext cx="416855" cy="69250"/>
          </a:xfrm>
          <a:prstGeom prst="rect">
            <a:avLst/>
          </a:prstGeom>
          <a:noFill/>
        </p:spPr>
        <p:txBody>
          <a:bodyPr wrap="square" lIns="0" tIns="0" rIns="0" bIns="0" rtlCol="0">
            <a:spAutoFit/>
          </a:bodyPr>
          <a:lstStyle/>
          <a:p>
            <a:pPr algn="ctr"/>
            <a:r>
              <a:rPr lang="en-US" sz="450" dirty="0"/>
              <a:t>Sociology</a:t>
            </a:r>
          </a:p>
        </p:txBody>
      </p:sp>
      <p:sp>
        <p:nvSpPr>
          <p:cNvPr id="34" name="Oval 33">
            <a:extLst>
              <a:ext uri="{FF2B5EF4-FFF2-40B4-BE49-F238E27FC236}">
                <a16:creationId xmlns:a16="http://schemas.microsoft.com/office/drawing/2014/main" id="{7560B444-06C1-42AE-A120-654D7FE108F5}"/>
              </a:ext>
            </a:extLst>
          </p:cNvPr>
          <p:cNvSpPr/>
          <p:nvPr/>
        </p:nvSpPr>
        <p:spPr>
          <a:xfrm>
            <a:off x="1690231" y="2998379"/>
            <a:ext cx="258578" cy="246066"/>
          </a:xfrm>
          <a:prstGeom prst="ellipse">
            <a:avLst/>
          </a:prstGeom>
          <a:solidFill>
            <a:schemeClr val="accent2"/>
          </a:solidFill>
          <a:ln w="635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TextBox 34">
            <a:extLst>
              <a:ext uri="{FF2B5EF4-FFF2-40B4-BE49-F238E27FC236}">
                <a16:creationId xmlns:a16="http://schemas.microsoft.com/office/drawing/2014/main" id="{3E76793F-E605-4FD1-B367-B100258A0957}"/>
              </a:ext>
            </a:extLst>
          </p:cNvPr>
          <p:cNvSpPr txBox="1"/>
          <p:nvPr/>
        </p:nvSpPr>
        <p:spPr bwMode="gray">
          <a:xfrm>
            <a:off x="1645698" y="2891342"/>
            <a:ext cx="357264" cy="69250"/>
          </a:xfrm>
          <a:prstGeom prst="rect">
            <a:avLst/>
          </a:prstGeom>
          <a:noFill/>
        </p:spPr>
        <p:txBody>
          <a:bodyPr wrap="square" lIns="0" tIns="0" rIns="0" bIns="0" rtlCol="0">
            <a:spAutoFit/>
          </a:bodyPr>
          <a:lstStyle/>
          <a:p>
            <a:pPr algn="ctr"/>
            <a:r>
              <a:rPr lang="en-US" sz="450" dirty="0"/>
              <a:t>Nursing</a:t>
            </a:r>
          </a:p>
        </p:txBody>
      </p:sp>
      <p:sp>
        <p:nvSpPr>
          <p:cNvPr id="36" name="Oval 35">
            <a:extLst>
              <a:ext uri="{FF2B5EF4-FFF2-40B4-BE49-F238E27FC236}">
                <a16:creationId xmlns:a16="http://schemas.microsoft.com/office/drawing/2014/main" id="{9CAB65E0-C395-47DD-B781-77BF7FABAFAF}"/>
              </a:ext>
            </a:extLst>
          </p:cNvPr>
          <p:cNvSpPr/>
          <p:nvPr/>
        </p:nvSpPr>
        <p:spPr>
          <a:xfrm>
            <a:off x="2172203" y="3529220"/>
            <a:ext cx="71993" cy="67222"/>
          </a:xfrm>
          <a:prstGeom prst="ellipse">
            <a:avLst/>
          </a:prstGeom>
          <a:solidFill>
            <a:schemeClr val="accent2"/>
          </a:solidFill>
          <a:ln w="635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TextBox 36">
            <a:extLst>
              <a:ext uri="{FF2B5EF4-FFF2-40B4-BE49-F238E27FC236}">
                <a16:creationId xmlns:a16="http://schemas.microsoft.com/office/drawing/2014/main" id="{000F77F4-889D-471C-8705-9F1FB18AA588}"/>
              </a:ext>
            </a:extLst>
          </p:cNvPr>
          <p:cNvSpPr txBox="1"/>
          <p:nvPr/>
        </p:nvSpPr>
        <p:spPr bwMode="gray">
          <a:xfrm>
            <a:off x="2004264" y="3436055"/>
            <a:ext cx="357264" cy="69250"/>
          </a:xfrm>
          <a:prstGeom prst="rect">
            <a:avLst/>
          </a:prstGeom>
          <a:noFill/>
        </p:spPr>
        <p:txBody>
          <a:bodyPr wrap="square" lIns="0" tIns="0" rIns="0" bIns="0" rtlCol="0">
            <a:spAutoFit/>
          </a:bodyPr>
          <a:lstStyle/>
          <a:p>
            <a:pPr algn="ctr"/>
            <a:r>
              <a:rPr lang="en-US" sz="450" dirty="0"/>
              <a:t>Theater</a:t>
            </a:r>
          </a:p>
        </p:txBody>
      </p:sp>
      <p:sp>
        <p:nvSpPr>
          <p:cNvPr id="38" name="Oval 37">
            <a:extLst>
              <a:ext uri="{FF2B5EF4-FFF2-40B4-BE49-F238E27FC236}">
                <a16:creationId xmlns:a16="http://schemas.microsoft.com/office/drawing/2014/main" id="{ED6D0460-B6EA-4DFA-BD15-BE2EA914AB4A}"/>
              </a:ext>
            </a:extLst>
          </p:cNvPr>
          <p:cNvSpPr/>
          <p:nvPr/>
        </p:nvSpPr>
        <p:spPr>
          <a:xfrm>
            <a:off x="2520086" y="3529219"/>
            <a:ext cx="45720" cy="45720"/>
          </a:xfrm>
          <a:prstGeom prst="ellipse">
            <a:avLst/>
          </a:prstGeom>
          <a:solidFill>
            <a:schemeClr val="accent2"/>
          </a:solidFill>
          <a:ln w="635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Oval 38">
            <a:extLst>
              <a:ext uri="{FF2B5EF4-FFF2-40B4-BE49-F238E27FC236}">
                <a16:creationId xmlns:a16="http://schemas.microsoft.com/office/drawing/2014/main" id="{E87BEC39-92B8-4DF4-872B-729BFEA92BAB}"/>
              </a:ext>
            </a:extLst>
          </p:cNvPr>
          <p:cNvSpPr/>
          <p:nvPr/>
        </p:nvSpPr>
        <p:spPr>
          <a:xfrm>
            <a:off x="2987341" y="3232846"/>
            <a:ext cx="258578" cy="246066"/>
          </a:xfrm>
          <a:prstGeom prst="ellipse">
            <a:avLst/>
          </a:prstGeom>
          <a:solidFill>
            <a:schemeClr val="accent2"/>
          </a:solidFill>
          <a:ln w="635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TextBox 39">
            <a:extLst>
              <a:ext uri="{FF2B5EF4-FFF2-40B4-BE49-F238E27FC236}">
                <a16:creationId xmlns:a16="http://schemas.microsoft.com/office/drawing/2014/main" id="{AFD7E611-3B4A-4DC9-8E9D-E89CCD4557F7}"/>
              </a:ext>
            </a:extLst>
          </p:cNvPr>
          <p:cNvSpPr txBox="1"/>
          <p:nvPr/>
        </p:nvSpPr>
        <p:spPr bwMode="gray">
          <a:xfrm>
            <a:off x="2943546" y="3484603"/>
            <a:ext cx="357264" cy="69250"/>
          </a:xfrm>
          <a:prstGeom prst="rect">
            <a:avLst/>
          </a:prstGeom>
          <a:noFill/>
        </p:spPr>
        <p:txBody>
          <a:bodyPr wrap="square" lIns="0" tIns="0" rIns="0" bIns="0" rtlCol="0">
            <a:spAutoFit/>
          </a:bodyPr>
          <a:lstStyle/>
          <a:p>
            <a:pPr algn="ctr"/>
            <a:r>
              <a:rPr lang="en-US" sz="450" dirty="0"/>
              <a:t>Biology</a:t>
            </a:r>
          </a:p>
        </p:txBody>
      </p:sp>
      <p:sp>
        <p:nvSpPr>
          <p:cNvPr id="41" name="Oval 40">
            <a:extLst>
              <a:ext uri="{FF2B5EF4-FFF2-40B4-BE49-F238E27FC236}">
                <a16:creationId xmlns:a16="http://schemas.microsoft.com/office/drawing/2014/main" id="{BDC902CD-579D-45DA-A880-92DEA08A1A66}"/>
              </a:ext>
            </a:extLst>
          </p:cNvPr>
          <p:cNvSpPr/>
          <p:nvPr/>
        </p:nvSpPr>
        <p:spPr>
          <a:xfrm>
            <a:off x="2458406" y="2992636"/>
            <a:ext cx="173881" cy="179119"/>
          </a:xfrm>
          <a:prstGeom prst="ellipse">
            <a:avLst/>
          </a:prstGeom>
          <a:solidFill>
            <a:schemeClr val="accent2"/>
          </a:solid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TextBox 41">
            <a:extLst>
              <a:ext uri="{FF2B5EF4-FFF2-40B4-BE49-F238E27FC236}">
                <a16:creationId xmlns:a16="http://schemas.microsoft.com/office/drawing/2014/main" id="{6C97BACB-37CD-4731-91F6-3951FF1A759A}"/>
              </a:ext>
            </a:extLst>
          </p:cNvPr>
          <p:cNvSpPr txBox="1"/>
          <p:nvPr/>
        </p:nvSpPr>
        <p:spPr bwMode="gray">
          <a:xfrm>
            <a:off x="2217607" y="3162348"/>
            <a:ext cx="445976" cy="69250"/>
          </a:xfrm>
          <a:prstGeom prst="rect">
            <a:avLst/>
          </a:prstGeom>
          <a:noFill/>
        </p:spPr>
        <p:txBody>
          <a:bodyPr wrap="square" lIns="0" tIns="0" rIns="0" bIns="0" rtlCol="0">
            <a:spAutoFit/>
          </a:bodyPr>
          <a:lstStyle/>
          <a:p>
            <a:pPr algn="ctr"/>
            <a:r>
              <a:rPr lang="en-US" sz="450" dirty="0"/>
              <a:t>Engineering</a:t>
            </a:r>
          </a:p>
        </p:txBody>
      </p:sp>
      <p:sp>
        <p:nvSpPr>
          <p:cNvPr id="43" name="Oval 42">
            <a:extLst>
              <a:ext uri="{FF2B5EF4-FFF2-40B4-BE49-F238E27FC236}">
                <a16:creationId xmlns:a16="http://schemas.microsoft.com/office/drawing/2014/main" id="{AF0775F5-A59F-49B4-95BE-F574D69C7CC1}"/>
              </a:ext>
            </a:extLst>
          </p:cNvPr>
          <p:cNvSpPr/>
          <p:nvPr/>
        </p:nvSpPr>
        <p:spPr>
          <a:xfrm>
            <a:off x="3245919" y="3480587"/>
            <a:ext cx="135172" cy="137160"/>
          </a:xfrm>
          <a:prstGeom prst="ellipse">
            <a:avLst/>
          </a:prstGeom>
          <a:solidFill>
            <a:schemeClr val="accent2"/>
          </a:solidFill>
          <a:ln w="635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TextBox 43">
            <a:extLst>
              <a:ext uri="{FF2B5EF4-FFF2-40B4-BE49-F238E27FC236}">
                <a16:creationId xmlns:a16="http://schemas.microsoft.com/office/drawing/2014/main" id="{78762F3B-8E7B-4869-90E2-50241FA2C1DB}"/>
              </a:ext>
            </a:extLst>
          </p:cNvPr>
          <p:cNvSpPr txBox="1"/>
          <p:nvPr/>
        </p:nvSpPr>
        <p:spPr bwMode="gray">
          <a:xfrm>
            <a:off x="3195035" y="3626248"/>
            <a:ext cx="369969" cy="69250"/>
          </a:xfrm>
          <a:prstGeom prst="rect">
            <a:avLst/>
          </a:prstGeom>
          <a:noFill/>
        </p:spPr>
        <p:txBody>
          <a:bodyPr wrap="square" lIns="0" tIns="0" rIns="0" bIns="0" rtlCol="0">
            <a:spAutoFit/>
          </a:bodyPr>
          <a:lstStyle/>
          <a:p>
            <a:pPr algn="ctr"/>
            <a:r>
              <a:rPr lang="en-US" sz="450" dirty="0"/>
              <a:t>Chemistry</a:t>
            </a:r>
          </a:p>
        </p:txBody>
      </p:sp>
      <p:sp>
        <p:nvSpPr>
          <p:cNvPr id="45" name="Oval 44">
            <a:extLst>
              <a:ext uri="{FF2B5EF4-FFF2-40B4-BE49-F238E27FC236}">
                <a16:creationId xmlns:a16="http://schemas.microsoft.com/office/drawing/2014/main" id="{D361D6E9-8FD2-44AC-85E2-B98F976373F3}"/>
              </a:ext>
            </a:extLst>
          </p:cNvPr>
          <p:cNvSpPr/>
          <p:nvPr/>
        </p:nvSpPr>
        <p:spPr>
          <a:xfrm>
            <a:off x="3125954" y="3832466"/>
            <a:ext cx="45720" cy="45720"/>
          </a:xfrm>
          <a:prstGeom prst="ellipse">
            <a:avLst/>
          </a:prstGeom>
          <a:solidFill>
            <a:schemeClr val="accent2"/>
          </a:solidFill>
          <a:ln w="635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TextBox 45">
            <a:extLst>
              <a:ext uri="{FF2B5EF4-FFF2-40B4-BE49-F238E27FC236}">
                <a16:creationId xmlns:a16="http://schemas.microsoft.com/office/drawing/2014/main" id="{1AEE9FB9-CC46-4301-B654-01AD3E05C9AF}"/>
              </a:ext>
            </a:extLst>
          </p:cNvPr>
          <p:cNvSpPr txBox="1"/>
          <p:nvPr/>
        </p:nvSpPr>
        <p:spPr bwMode="gray">
          <a:xfrm>
            <a:off x="3159497" y="3772164"/>
            <a:ext cx="398316" cy="138499"/>
          </a:xfrm>
          <a:prstGeom prst="rect">
            <a:avLst/>
          </a:prstGeom>
          <a:noFill/>
        </p:spPr>
        <p:txBody>
          <a:bodyPr wrap="square" lIns="0" tIns="0" rIns="0" bIns="0" rtlCol="0">
            <a:spAutoFit/>
          </a:bodyPr>
          <a:lstStyle/>
          <a:p>
            <a:pPr algn="ctr"/>
            <a:r>
              <a:rPr lang="en-US" sz="450" dirty="0"/>
              <a:t>Music Education</a:t>
            </a:r>
          </a:p>
        </p:txBody>
      </p:sp>
      <p:sp>
        <p:nvSpPr>
          <p:cNvPr id="47" name="Oval 46">
            <a:extLst>
              <a:ext uri="{FF2B5EF4-FFF2-40B4-BE49-F238E27FC236}">
                <a16:creationId xmlns:a16="http://schemas.microsoft.com/office/drawing/2014/main" id="{1C59A95E-C6B8-4FAD-9B8E-54367266509A}"/>
              </a:ext>
            </a:extLst>
          </p:cNvPr>
          <p:cNvSpPr/>
          <p:nvPr/>
        </p:nvSpPr>
        <p:spPr>
          <a:xfrm>
            <a:off x="2458856" y="3814040"/>
            <a:ext cx="138420" cy="117744"/>
          </a:xfrm>
          <a:prstGeom prst="ellipse">
            <a:avLst/>
          </a:prstGeom>
          <a:solidFill>
            <a:schemeClr val="accent2"/>
          </a:solidFill>
          <a:ln w="635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TextBox 47">
            <a:extLst>
              <a:ext uri="{FF2B5EF4-FFF2-40B4-BE49-F238E27FC236}">
                <a16:creationId xmlns:a16="http://schemas.microsoft.com/office/drawing/2014/main" id="{6DC96504-F881-4EBA-A645-101E7A0584F9}"/>
              </a:ext>
            </a:extLst>
          </p:cNvPr>
          <p:cNvSpPr txBox="1"/>
          <p:nvPr/>
        </p:nvSpPr>
        <p:spPr bwMode="gray">
          <a:xfrm>
            <a:off x="2166022" y="3760285"/>
            <a:ext cx="350882" cy="138499"/>
          </a:xfrm>
          <a:prstGeom prst="rect">
            <a:avLst/>
          </a:prstGeom>
          <a:noFill/>
        </p:spPr>
        <p:txBody>
          <a:bodyPr wrap="square" lIns="0" tIns="0" rIns="0" bIns="0" rtlCol="0">
            <a:spAutoFit/>
          </a:bodyPr>
          <a:lstStyle/>
          <a:p>
            <a:pPr algn="ctr"/>
            <a:r>
              <a:rPr lang="en-US" sz="450" dirty="0"/>
              <a:t>Computer Science</a:t>
            </a:r>
          </a:p>
        </p:txBody>
      </p:sp>
      <p:sp>
        <p:nvSpPr>
          <p:cNvPr id="49" name="Oval 48">
            <a:extLst>
              <a:ext uri="{FF2B5EF4-FFF2-40B4-BE49-F238E27FC236}">
                <a16:creationId xmlns:a16="http://schemas.microsoft.com/office/drawing/2014/main" id="{40EA25BA-8471-4EF2-B2E0-64E821F99505}"/>
              </a:ext>
            </a:extLst>
          </p:cNvPr>
          <p:cNvSpPr/>
          <p:nvPr/>
        </p:nvSpPr>
        <p:spPr>
          <a:xfrm>
            <a:off x="2132680" y="2305630"/>
            <a:ext cx="183019" cy="182880"/>
          </a:xfrm>
          <a:prstGeom prst="ellipse">
            <a:avLst/>
          </a:prstGeom>
          <a:solidFill>
            <a:schemeClr val="accent2"/>
          </a:solid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TextBox 49">
            <a:extLst>
              <a:ext uri="{FF2B5EF4-FFF2-40B4-BE49-F238E27FC236}">
                <a16:creationId xmlns:a16="http://schemas.microsoft.com/office/drawing/2014/main" id="{C1A69779-8890-4190-A78F-BAB8EC650B03}"/>
              </a:ext>
            </a:extLst>
          </p:cNvPr>
          <p:cNvSpPr txBox="1"/>
          <p:nvPr/>
        </p:nvSpPr>
        <p:spPr bwMode="gray">
          <a:xfrm>
            <a:off x="1940170" y="2226378"/>
            <a:ext cx="544400" cy="69250"/>
          </a:xfrm>
          <a:prstGeom prst="rect">
            <a:avLst/>
          </a:prstGeom>
          <a:noFill/>
        </p:spPr>
        <p:txBody>
          <a:bodyPr wrap="square" lIns="0" tIns="0" rIns="0" bIns="0" rtlCol="0">
            <a:spAutoFit/>
          </a:bodyPr>
          <a:lstStyle/>
          <a:p>
            <a:pPr algn="ctr"/>
            <a:r>
              <a:rPr lang="en-US" sz="450" dirty="0"/>
              <a:t>Criminal Studies</a:t>
            </a:r>
          </a:p>
        </p:txBody>
      </p:sp>
      <p:sp>
        <p:nvSpPr>
          <p:cNvPr id="51" name="Oval 50">
            <a:extLst>
              <a:ext uri="{FF2B5EF4-FFF2-40B4-BE49-F238E27FC236}">
                <a16:creationId xmlns:a16="http://schemas.microsoft.com/office/drawing/2014/main" id="{1E52E71E-C1C3-4260-92FB-BE91B232907A}"/>
              </a:ext>
            </a:extLst>
          </p:cNvPr>
          <p:cNvSpPr/>
          <p:nvPr/>
        </p:nvSpPr>
        <p:spPr>
          <a:xfrm>
            <a:off x="2269979" y="2442878"/>
            <a:ext cx="91440" cy="91440"/>
          </a:xfrm>
          <a:prstGeom prst="ellipse">
            <a:avLst/>
          </a:prstGeom>
          <a:solidFill>
            <a:schemeClr val="accent2"/>
          </a:solidFill>
          <a:ln w="635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TextBox 51">
            <a:extLst>
              <a:ext uri="{FF2B5EF4-FFF2-40B4-BE49-F238E27FC236}">
                <a16:creationId xmlns:a16="http://schemas.microsoft.com/office/drawing/2014/main" id="{5BFDEF08-A897-4AD5-ADED-FCB938B42672}"/>
              </a:ext>
            </a:extLst>
          </p:cNvPr>
          <p:cNvSpPr txBox="1"/>
          <p:nvPr/>
        </p:nvSpPr>
        <p:spPr bwMode="gray">
          <a:xfrm>
            <a:off x="2223703" y="2550773"/>
            <a:ext cx="416855" cy="69250"/>
          </a:xfrm>
          <a:prstGeom prst="rect">
            <a:avLst/>
          </a:prstGeom>
          <a:noFill/>
        </p:spPr>
        <p:txBody>
          <a:bodyPr wrap="square" lIns="0" tIns="0" rIns="0" bIns="0" rtlCol="0">
            <a:spAutoFit/>
          </a:bodyPr>
          <a:lstStyle/>
          <a:p>
            <a:pPr algn="ctr"/>
            <a:r>
              <a:rPr lang="en-US" sz="450" dirty="0"/>
              <a:t>Kinesiology</a:t>
            </a:r>
          </a:p>
        </p:txBody>
      </p:sp>
      <p:sp>
        <p:nvSpPr>
          <p:cNvPr id="53" name="Oval 52">
            <a:extLst>
              <a:ext uri="{FF2B5EF4-FFF2-40B4-BE49-F238E27FC236}">
                <a16:creationId xmlns:a16="http://schemas.microsoft.com/office/drawing/2014/main" id="{3075E50C-BEF4-4001-8C72-831D4FDBD2FF}"/>
              </a:ext>
            </a:extLst>
          </p:cNvPr>
          <p:cNvSpPr/>
          <p:nvPr/>
        </p:nvSpPr>
        <p:spPr>
          <a:xfrm>
            <a:off x="2562649" y="2731227"/>
            <a:ext cx="259808" cy="237060"/>
          </a:xfrm>
          <a:prstGeom prst="ellipse">
            <a:avLst/>
          </a:prstGeom>
          <a:solidFill>
            <a:schemeClr val="accent2"/>
          </a:solidFill>
          <a:ln w="9525"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TextBox 53">
            <a:extLst>
              <a:ext uri="{FF2B5EF4-FFF2-40B4-BE49-F238E27FC236}">
                <a16:creationId xmlns:a16="http://schemas.microsoft.com/office/drawing/2014/main" id="{21FE30EB-9457-4C1D-84A8-1C3ACB101F8E}"/>
              </a:ext>
            </a:extLst>
          </p:cNvPr>
          <p:cNvSpPr txBox="1"/>
          <p:nvPr/>
        </p:nvSpPr>
        <p:spPr bwMode="gray">
          <a:xfrm>
            <a:off x="2345157" y="2654282"/>
            <a:ext cx="699779" cy="69250"/>
          </a:xfrm>
          <a:prstGeom prst="rect">
            <a:avLst/>
          </a:prstGeom>
          <a:noFill/>
        </p:spPr>
        <p:txBody>
          <a:bodyPr wrap="square" lIns="0" tIns="0" rIns="0" bIns="0" rtlCol="0">
            <a:spAutoFit/>
          </a:bodyPr>
          <a:lstStyle/>
          <a:p>
            <a:pPr algn="ctr"/>
            <a:r>
              <a:rPr lang="en-US" sz="450" dirty="0"/>
              <a:t>Psychology</a:t>
            </a:r>
          </a:p>
        </p:txBody>
      </p:sp>
      <p:sp>
        <p:nvSpPr>
          <p:cNvPr id="55" name="Oval 54">
            <a:extLst>
              <a:ext uri="{FF2B5EF4-FFF2-40B4-BE49-F238E27FC236}">
                <a16:creationId xmlns:a16="http://schemas.microsoft.com/office/drawing/2014/main" id="{895E71A2-DA35-471B-B8C5-0048088C37E7}"/>
              </a:ext>
            </a:extLst>
          </p:cNvPr>
          <p:cNvSpPr/>
          <p:nvPr/>
        </p:nvSpPr>
        <p:spPr>
          <a:xfrm>
            <a:off x="2706898" y="2847437"/>
            <a:ext cx="153890" cy="150308"/>
          </a:xfrm>
          <a:prstGeom prst="ellipse">
            <a:avLst/>
          </a:prstGeom>
          <a:solidFill>
            <a:schemeClr val="accent2"/>
          </a:solidFill>
          <a:ln w="635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TextBox 55">
            <a:extLst>
              <a:ext uri="{FF2B5EF4-FFF2-40B4-BE49-F238E27FC236}">
                <a16:creationId xmlns:a16="http://schemas.microsoft.com/office/drawing/2014/main" id="{B736DF86-9A9B-4018-BC36-EC46B83B73B1}"/>
              </a:ext>
            </a:extLst>
          </p:cNvPr>
          <p:cNvSpPr txBox="1"/>
          <p:nvPr/>
        </p:nvSpPr>
        <p:spPr bwMode="gray">
          <a:xfrm>
            <a:off x="2592002" y="3004021"/>
            <a:ext cx="407388" cy="153888"/>
          </a:xfrm>
          <a:prstGeom prst="rect">
            <a:avLst/>
          </a:prstGeom>
          <a:noFill/>
        </p:spPr>
        <p:txBody>
          <a:bodyPr wrap="square" lIns="0" tIns="0" rIns="0" bIns="0" rtlCol="0">
            <a:spAutoFit/>
          </a:bodyPr>
          <a:lstStyle/>
          <a:p>
            <a:pPr algn="ctr"/>
            <a:r>
              <a:rPr lang="en-US" sz="500" dirty="0"/>
              <a:t>Political Science</a:t>
            </a:r>
          </a:p>
        </p:txBody>
      </p:sp>
      <p:sp>
        <p:nvSpPr>
          <p:cNvPr id="57" name="Oval 56">
            <a:extLst>
              <a:ext uri="{FF2B5EF4-FFF2-40B4-BE49-F238E27FC236}">
                <a16:creationId xmlns:a16="http://schemas.microsoft.com/office/drawing/2014/main" id="{2F33A913-0572-45EB-8B72-6E5CB5DFA027}"/>
              </a:ext>
            </a:extLst>
          </p:cNvPr>
          <p:cNvSpPr/>
          <p:nvPr/>
        </p:nvSpPr>
        <p:spPr>
          <a:xfrm>
            <a:off x="2843635" y="2802376"/>
            <a:ext cx="153890" cy="150308"/>
          </a:xfrm>
          <a:prstGeom prst="ellipse">
            <a:avLst/>
          </a:prstGeom>
          <a:solidFill>
            <a:schemeClr val="accent2"/>
          </a:solidFill>
          <a:ln w="635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TextBox 57">
            <a:extLst>
              <a:ext uri="{FF2B5EF4-FFF2-40B4-BE49-F238E27FC236}">
                <a16:creationId xmlns:a16="http://schemas.microsoft.com/office/drawing/2014/main" id="{7EB1A5F1-A96A-4353-AB98-A138AB8D729B}"/>
              </a:ext>
            </a:extLst>
          </p:cNvPr>
          <p:cNvSpPr txBox="1"/>
          <p:nvPr/>
        </p:nvSpPr>
        <p:spPr bwMode="gray">
          <a:xfrm>
            <a:off x="2766059" y="2721862"/>
            <a:ext cx="353714" cy="69250"/>
          </a:xfrm>
          <a:prstGeom prst="rect">
            <a:avLst/>
          </a:prstGeom>
          <a:noFill/>
        </p:spPr>
        <p:txBody>
          <a:bodyPr wrap="square" lIns="0" tIns="0" rIns="0" bIns="0" rtlCol="0">
            <a:spAutoFit/>
          </a:bodyPr>
          <a:lstStyle/>
          <a:p>
            <a:pPr algn="ctr"/>
            <a:r>
              <a:rPr lang="en-US" sz="450" dirty="0"/>
              <a:t>History</a:t>
            </a:r>
          </a:p>
        </p:txBody>
      </p:sp>
      <p:sp>
        <p:nvSpPr>
          <p:cNvPr id="59" name="Oval 58">
            <a:extLst>
              <a:ext uri="{FF2B5EF4-FFF2-40B4-BE49-F238E27FC236}">
                <a16:creationId xmlns:a16="http://schemas.microsoft.com/office/drawing/2014/main" id="{016A56BB-3EAB-4FC3-8297-C6723C529908}"/>
              </a:ext>
            </a:extLst>
          </p:cNvPr>
          <p:cNvSpPr/>
          <p:nvPr/>
        </p:nvSpPr>
        <p:spPr>
          <a:xfrm>
            <a:off x="2993940" y="2786090"/>
            <a:ext cx="202325" cy="206546"/>
          </a:xfrm>
          <a:prstGeom prst="ellipse">
            <a:avLst/>
          </a:prstGeom>
          <a:solidFill>
            <a:schemeClr val="accent2"/>
          </a:solidFill>
          <a:ln w="635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TextBox 59">
            <a:extLst>
              <a:ext uri="{FF2B5EF4-FFF2-40B4-BE49-F238E27FC236}">
                <a16:creationId xmlns:a16="http://schemas.microsoft.com/office/drawing/2014/main" id="{7034146F-9BF4-4422-9EB5-234ACEC83500}"/>
              </a:ext>
            </a:extLst>
          </p:cNvPr>
          <p:cNvSpPr txBox="1"/>
          <p:nvPr/>
        </p:nvSpPr>
        <p:spPr bwMode="gray">
          <a:xfrm>
            <a:off x="2889601" y="3002508"/>
            <a:ext cx="494024" cy="138499"/>
          </a:xfrm>
          <a:prstGeom prst="rect">
            <a:avLst/>
          </a:prstGeom>
          <a:noFill/>
        </p:spPr>
        <p:txBody>
          <a:bodyPr wrap="square" lIns="0" tIns="0" rIns="0" bIns="0" rtlCol="0">
            <a:spAutoFit/>
          </a:bodyPr>
          <a:lstStyle/>
          <a:p>
            <a:pPr algn="ctr"/>
            <a:r>
              <a:rPr lang="en-US" sz="450" dirty="0"/>
              <a:t>English and Journalism</a:t>
            </a:r>
          </a:p>
        </p:txBody>
      </p:sp>
      <p:sp>
        <p:nvSpPr>
          <p:cNvPr id="61" name="Oval 60">
            <a:extLst>
              <a:ext uri="{FF2B5EF4-FFF2-40B4-BE49-F238E27FC236}">
                <a16:creationId xmlns:a16="http://schemas.microsoft.com/office/drawing/2014/main" id="{EBA9381E-3677-4980-8E6D-51C63A025371}"/>
              </a:ext>
            </a:extLst>
          </p:cNvPr>
          <p:cNvSpPr/>
          <p:nvPr/>
        </p:nvSpPr>
        <p:spPr>
          <a:xfrm>
            <a:off x="3172341" y="2829953"/>
            <a:ext cx="173736" cy="173736"/>
          </a:xfrm>
          <a:prstGeom prst="ellipse">
            <a:avLst/>
          </a:prstGeom>
          <a:solidFill>
            <a:schemeClr val="accent2"/>
          </a:solidFill>
          <a:ln w="635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TextBox 61">
            <a:extLst>
              <a:ext uri="{FF2B5EF4-FFF2-40B4-BE49-F238E27FC236}">
                <a16:creationId xmlns:a16="http://schemas.microsoft.com/office/drawing/2014/main" id="{53A12741-CB3B-4B0A-AD9F-494B5E2FEBD5}"/>
              </a:ext>
            </a:extLst>
          </p:cNvPr>
          <p:cNvSpPr txBox="1"/>
          <p:nvPr/>
        </p:nvSpPr>
        <p:spPr bwMode="gray">
          <a:xfrm>
            <a:off x="3193042" y="2756013"/>
            <a:ext cx="221557" cy="69250"/>
          </a:xfrm>
          <a:prstGeom prst="rect">
            <a:avLst/>
          </a:prstGeom>
          <a:noFill/>
        </p:spPr>
        <p:txBody>
          <a:bodyPr wrap="square" lIns="0" tIns="0" rIns="0" bIns="0" rtlCol="0">
            <a:spAutoFit/>
          </a:bodyPr>
          <a:lstStyle/>
          <a:p>
            <a:pPr algn="ctr"/>
            <a:r>
              <a:rPr lang="en-US" sz="450" dirty="0"/>
              <a:t>Art</a:t>
            </a:r>
          </a:p>
        </p:txBody>
      </p:sp>
      <p:sp>
        <p:nvSpPr>
          <p:cNvPr id="63" name="Oval 62">
            <a:extLst>
              <a:ext uri="{FF2B5EF4-FFF2-40B4-BE49-F238E27FC236}">
                <a16:creationId xmlns:a16="http://schemas.microsoft.com/office/drawing/2014/main" id="{DCB5AE39-4E01-4CE0-8AF5-EE3F3951857B}"/>
              </a:ext>
            </a:extLst>
          </p:cNvPr>
          <p:cNvSpPr/>
          <p:nvPr/>
        </p:nvSpPr>
        <p:spPr>
          <a:xfrm>
            <a:off x="3959666" y="2456037"/>
            <a:ext cx="118872" cy="122664"/>
          </a:xfrm>
          <a:prstGeom prst="ellipse">
            <a:avLst/>
          </a:prstGeom>
          <a:solidFill>
            <a:schemeClr val="accent2"/>
          </a:solid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TextBox 63">
            <a:extLst>
              <a:ext uri="{FF2B5EF4-FFF2-40B4-BE49-F238E27FC236}">
                <a16:creationId xmlns:a16="http://schemas.microsoft.com/office/drawing/2014/main" id="{C6FC3A6F-41BE-4680-8C8C-AA2FF90F8567}"/>
              </a:ext>
            </a:extLst>
          </p:cNvPr>
          <p:cNvSpPr txBox="1"/>
          <p:nvPr/>
        </p:nvSpPr>
        <p:spPr bwMode="gray">
          <a:xfrm>
            <a:off x="3881034" y="2375142"/>
            <a:ext cx="416855" cy="69250"/>
          </a:xfrm>
          <a:prstGeom prst="rect">
            <a:avLst/>
          </a:prstGeom>
          <a:noFill/>
        </p:spPr>
        <p:txBody>
          <a:bodyPr wrap="square" lIns="0" tIns="0" rIns="0" bIns="0" rtlCol="0">
            <a:spAutoFit/>
          </a:bodyPr>
          <a:lstStyle/>
          <a:p>
            <a:pPr algn="ctr"/>
            <a:r>
              <a:rPr lang="en-US" sz="450" dirty="0"/>
              <a:t>Economics</a:t>
            </a:r>
          </a:p>
        </p:txBody>
      </p:sp>
      <p:sp>
        <p:nvSpPr>
          <p:cNvPr id="65" name="Oval 64">
            <a:extLst>
              <a:ext uri="{FF2B5EF4-FFF2-40B4-BE49-F238E27FC236}">
                <a16:creationId xmlns:a16="http://schemas.microsoft.com/office/drawing/2014/main" id="{7C005A8B-FBD6-4F71-9BD5-63DEDFBFAB79}"/>
              </a:ext>
            </a:extLst>
          </p:cNvPr>
          <p:cNvSpPr/>
          <p:nvPr/>
        </p:nvSpPr>
        <p:spPr>
          <a:xfrm>
            <a:off x="3535557" y="2708461"/>
            <a:ext cx="64150" cy="64008"/>
          </a:xfrm>
          <a:prstGeom prst="ellipse">
            <a:avLst/>
          </a:prstGeom>
          <a:solidFill>
            <a:schemeClr val="accent2"/>
          </a:solid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TextBox 65">
            <a:extLst>
              <a:ext uri="{FF2B5EF4-FFF2-40B4-BE49-F238E27FC236}">
                <a16:creationId xmlns:a16="http://schemas.microsoft.com/office/drawing/2014/main" id="{D3990EB6-6C8C-4CC9-ABF3-0490309B149A}"/>
              </a:ext>
            </a:extLst>
          </p:cNvPr>
          <p:cNvSpPr txBox="1"/>
          <p:nvPr/>
        </p:nvSpPr>
        <p:spPr bwMode="gray">
          <a:xfrm>
            <a:off x="3374563" y="2774518"/>
            <a:ext cx="600207" cy="69250"/>
          </a:xfrm>
          <a:prstGeom prst="rect">
            <a:avLst/>
          </a:prstGeom>
          <a:noFill/>
        </p:spPr>
        <p:txBody>
          <a:bodyPr wrap="square" lIns="0" tIns="0" rIns="0" bIns="0" rtlCol="0">
            <a:spAutoFit/>
          </a:bodyPr>
          <a:lstStyle/>
          <a:p>
            <a:pPr algn="ctr"/>
            <a:r>
              <a:rPr lang="en-US" sz="450" dirty="0"/>
              <a:t>Exercise Science</a:t>
            </a:r>
          </a:p>
        </p:txBody>
      </p:sp>
      <p:sp>
        <p:nvSpPr>
          <p:cNvPr id="67" name="Oval 66">
            <a:extLst>
              <a:ext uri="{FF2B5EF4-FFF2-40B4-BE49-F238E27FC236}">
                <a16:creationId xmlns:a16="http://schemas.microsoft.com/office/drawing/2014/main" id="{EF391EDB-E99F-4521-A412-D63C0DC2CCC0}"/>
              </a:ext>
            </a:extLst>
          </p:cNvPr>
          <p:cNvSpPr/>
          <p:nvPr/>
        </p:nvSpPr>
        <p:spPr>
          <a:xfrm>
            <a:off x="3331951" y="3116761"/>
            <a:ext cx="82296" cy="82296"/>
          </a:xfrm>
          <a:prstGeom prst="ellipse">
            <a:avLst/>
          </a:prstGeom>
          <a:solidFill>
            <a:schemeClr val="accent2"/>
          </a:solid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8" name="TextBox 67">
            <a:extLst>
              <a:ext uri="{FF2B5EF4-FFF2-40B4-BE49-F238E27FC236}">
                <a16:creationId xmlns:a16="http://schemas.microsoft.com/office/drawing/2014/main" id="{DEF88D97-87EF-429E-B4D8-CAFAD229C6B5}"/>
              </a:ext>
            </a:extLst>
          </p:cNvPr>
          <p:cNvSpPr txBox="1"/>
          <p:nvPr/>
        </p:nvSpPr>
        <p:spPr bwMode="gray">
          <a:xfrm>
            <a:off x="3414703" y="3093572"/>
            <a:ext cx="416855" cy="138499"/>
          </a:xfrm>
          <a:prstGeom prst="rect">
            <a:avLst/>
          </a:prstGeom>
          <a:noFill/>
        </p:spPr>
        <p:txBody>
          <a:bodyPr wrap="square" lIns="0" tIns="0" rIns="0" bIns="0" rtlCol="0">
            <a:spAutoFit/>
          </a:bodyPr>
          <a:lstStyle/>
          <a:p>
            <a:pPr algn="ctr"/>
            <a:r>
              <a:rPr lang="en-US" sz="450" dirty="0"/>
              <a:t>Math and Statistics</a:t>
            </a:r>
          </a:p>
        </p:txBody>
      </p:sp>
      <p:sp>
        <p:nvSpPr>
          <p:cNvPr id="69" name="Oval 68">
            <a:extLst>
              <a:ext uri="{FF2B5EF4-FFF2-40B4-BE49-F238E27FC236}">
                <a16:creationId xmlns:a16="http://schemas.microsoft.com/office/drawing/2014/main" id="{15D51A10-0BE9-46B8-8677-470591167C85}"/>
              </a:ext>
            </a:extLst>
          </p:cNvPr>
          <p:cNvSpPr/>
          <p:nvPr/>
        </p:nvSpPr>
        <p:spPr>
          <a:xfrm>
            <a:off x="2752263" y="3402385"/>
            <a:ext cx="132587" cy="132587"/>
          </a:xfrm>
          <a:prstGeom prst="ellipse">
            <a:avLst/>
          </a:prstGeom>
          <a:solidFill>
            <a:schemeClr val="accent2"/>
          </a:solidFill>
          <a:ln w="635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0" name="TextBox 69">
            <a:extLst>
              <a:ext uri="{FF2B5EF4-FFF2-40B4-BE49-F238E27FC236}">
                <a16:creationId xmlns:a16="http://schemas.microsoft.com/office/drawing/2014/main" id="{BE8A98C6-474A-4F7B-90A2-F4BB4E292703}"/>
              </a:ext>
            </a:extLst>
          </p:cNvPr>
          <p:cNvSpPr txBox="1"/>
          <p:nvPr/>
        </p:nvSpPr>
        <p:spPr bwMode="gray">
          <a:xfrm>
            <a:off x="2616343" y="3553940"/>
            <a:ext cx="542050" cy="138499"/>
          </a:xfrm>
          <a:prstGeom prst="rect">
            <a:avLst/>
          </a:prstGeom>
          <a:noFill/>
        </p:spPr>
        <p:txBody>
          <a:bodyPr wrap="square" lIns="0" tIns="0" rIns="0" bIns="0" rtlCol="0">
            <a:spAutoFit/>
          </a:bodyPr>
          <a:lstStyle/>
          <a:p>
            <a:pPr algn="ctr"/>
            <a:r>
              <a:rPr lang="en-US" sz="450" dirty="0"/>
              <a:t>Early Childhood Education</a:t>
            </a:r>
          </a:p>
        </p:txBody>
      </p:sp>
      <p:sp>
        <p:nvSpPr>
          <p:cNvPr id="71" name="Oval 70">
            <a:extLst>
              <a:ext uri="{FF2B5EF4-FFF2-40B4-BE49-F238E27FC236}">
                <a16:creationId xmlns:a16="http://schemas.microsoft.com/office/drawing/2014/main" id="{01FBB548-DF53-47E5-8E0A-549FE77C35E6}"/>
              </a:ext>
            </a:extLst>
          </p:cNvPr>
          <p:cNvSpPr/>
          <p:nvPr/>
        </p:nvSpPr>
        <p:spPr>
          <a:xfrm>
            <a:off x="3082376" y="2566548"/>
            <a:ext cx="54864" cy="54864"/>
          </a:xfrm>
          <a:prstGeom prst="ellipse">
            <a:avLst/>
          </a:prstGeom>
          <a:solidFill>
            <a:schemeClr val="accent2"/>
          </a:solid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TextBox 71">
            <a:extLst>
              <a:ext uri="{FF2B5EF4-FFF2-40B4-BE49-F238E27FC236}">
                <a16:creationId xmlns:a16="http://schemas.microsoft.com/office/drawing/2014/main" id="{F79837C0-C120-4B37-8F06-B2A3F175CC8D}"/>
              </a:ext>
            </a:extLst>
          </p:cNvPr>
          <p:cNvSpPr txBox="1"/>
          <p:nvPr/>
        </p:nvSpPr>
        <p:spPr bwMode="gray">
          <a:xfrm>
            <a:off x="2960418" y="2616590"/>
            <a:ext cx="454560" cy="69250"/>
          </a:xfrm>
          <a:prstGeom prst="rect">
            <a:avLst/>
          </a:prstGeom>
          <a:noFill/>
        </p:spPr>
        <p:txBody>
          <a:bodyPr wrap="square" lIns="0" tIns="0" rIns="0" bIns="0" rtlCol="0">
            <a:spAutoFit/>
          </a:bodyPr>
          <a:lstStyle/>
          <a:p>
            <a:pPr algn="ctr"/>
            <a:r>
              <a:rPr lang="en-US" sz="450" dirty="0"/>
              <a:t>Anthropology</a:t>
            </a:r>
          </a:p>
        </p:txBody>
      </p:sp>
      <p:sp>
        <p:nvSpPr>
          <p:cNvPr id="73" name="Oval 72">
            <a:extLst>
              <a:ext uri="{FF2B5EF4-FFF2-40B4-BE49-F238E27FC236}">
                <a16:creationId xmlns:a16="http://schemas.microsoft.com/office/drawing/2014/main" id="{04DC1B22-2D18-4D32-BCAC-BE854AFBAE39}"/>
              </a:ext>
            </a:extLst>
          </p:cNvPr>
          <p:cNvSpPr/>
          <p:nvPr/>
        </p:nvSpPr>
        <p:spPr>
          <a:xfrm>
            <a:off x="3004638" y="2475944"/>
            <a:ext cx="82296" cy="82296"/>
          </a:xfrm>
          <a:prstGeom prst="ellipse">
            <a:avLst/>
          </a:prstGeom>
          <a:solidFill>
            <a:schemeClr val="accent2"/>
          </a:solid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TextBox 73">
            <a:extLst>
              <a:ext uri="{FF2B5EF4-FFF2-40B4-BE49-F238E27FC236}">
                <a16:creationId xmlns:a16="http://schemas.microsoft.com/office/drawing/2014/main" id="{58479A69-09C6-468C-971C-35AC13EF960A}"/>
              </a:ext>
            </a:extLst>
          </p:cNvPr>
          <p:cNvSpPr txBox="1"/>
          <p:nvPr/>
        </p:nvSpPr>
        <p:spPr bwMode="gray">
          <a:xfrm>
            <a:off x="2811585" y="2384503"/>
            <a:ext cx="416855" cy="69250"/>
          </a:xfrm>
          <a:prstGeom prst="rect">
            <a:avLst/>
          </a:prstGeom>
          <a:noFill/>
        </p:spPr>
        <p:txBody>
          <a:bodyPr wrap="square" lIns="0" tIns="0" rIns="0" bIns="0" rtlCol="0">
            <a:spAutoFit/>
          </a:bodyPr>
          <a:lstStyle/>
          <a:p>
            <a:pPr algn="ctr"/>
            <a:r>
              <a:rPr lang="en-US" sz="450" dirty="0"/>
              <a:t>Social Work</a:t>
            </a:r>
          </a:p>
        </p:txBody>
      </p:sp>
      <p:sp>
        <p:nvSpPr>
          <p:cNvPr id="75" name="TextBox 74">
            <a:extLst>
              <a:ext uri="{FF2B5EF4-FFF2-40B4-BE49-F238E27FC236}">
                <a16:creationId xmlns:a16="http://schemas.microsoft.com/office/drawing/2014/main" id="{250183A9-0A58-4530-8DCD-8E53872A287C}"/>
              </a:ext>
            </a:extLst>
          </p:cNvPr>
          <p:cNvSpPr txBox="1"/>
          <p:nvPr/>
        </p:nvSpPr>
        <p:spPr bwMode="gray">
          <a:xfrm>
            <a:off x="2442942" y="3436055"/>
            <a:ext cx="311114" cy="69250"/>
          </a:xfrm>
          <a:prstGeom prst="rect">
            <a:avLst/>
          </a:prstGeom>
          <a:noFill/>
        </p:spPr>
        <p:txBody>
          <a:bodyPr wrap="square" lIns="0" tIns="0" rIns="0" bIns="0" rtlCol="0">
            <a:spAutoFit/>
          </a:bodyPr>
          <a:lstStyle/>
          <a:p>
            <a:pPr algn="ctr"/>
            <a:r>
              <a:rPr lang="en-US" sz="450" dirty="0"/>
              <a:t>Dance</a:t>
            </a:r>
          </a:p>
        </p:txBody>
      </p:sp>
      <p:sp>
        <p:nvSpPr>
          <p:cNvPr id="76" name="Left Brace 75">
            <a:extLst>
              <a:ext uri="{FF2B5EF4-FFF2-40B4-BE49-F238E27FC236}">
                <a16:creationId xmlns:a16="http://schemas.microsoft.com/office/drawing/2014/main" id="{F3E18B03-C9A4-4E87-A79E-81E81C9239B2}"/>
              </a:ext>
            </a:extLst>
          </p:cNvPr>
          <p:cNvSpPr/>
          <p:nvPr/>
        </p:nvSpPr>
        <p:spPr bwMode="gray">
          <a:xfrm flipH="1">
            <a:off x="5299976" y="1798529"/>
            <a:ext cx="81276" cy="1400528"/>
          </a:xfrm>
          <a:prstGeom prst="leftBrace">
            <a:avLst>
              <a:gd name="adj1" fmla="val 0"/>
              <a:gd name="adj2" fmla="val 47954"/>
            </a:avLst>
          </a:prstGeom>
          <a:ln w="6350" cap="rnd">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7" name="TextBox 76">
            <a:extLst>
              <a:ext uri="{FF2B5EF4-FFF2-40B4-BE49-F238E27FC236}">
                <a16:creationId xmlns:a16="http://schemas.microsoft.com/office/drawing/2014/main" id="{4439F8AE-6094-4AF5-ADC1-0C2D5A5C4B02}"/>
              </a:ext>
            </a:extLst>
          </p:cNvPr>
          <p:cNvSpPr txBox="1"/>
          <p:nvPr/>
        </p:nvSpPr>
        <p:spPr bwMode="gray">
          <a:xfrm>
            <a:off x="2614860" y="3680279"/>
            <a:ext cx="501003" cy="246221"/>
          </a:xfrm>
          <a:prstGeom prst="rect">
            <a:avLst/>
          </a:prstGeom>
          <a:noFill/>
        </p:spPr>
        <p:txBody>
          <a:bodyPr wrap="square" lIns="0" tIns="0" rIns="0" bIns="0" rtlCol="0">
            <a:spAutoFit/>
          </a:bodyPr>
          <a:lstStyle/>
          <a:p>
            <a:pPr algn="ctr"/>
            <a:r>
              <a:rPr lang="en-US" sz="800" b="1" dirty="0">
                <a:solidFill>
                  <a:schemeClr val="accent6"/>
                </a:solidFill>
              </a:rPr>
              <a:t>Donor</a:t>
            </a:r>
            <a:r>
              <a:rPr lang="en-US" sz="800" b="1" dirty="0"/>
              <a:t> Majors</a:t>
            </a:r>
          </a:p>
        </p:txBody>
      </p:sp>
      <p:sp>
        <p:nvSpPr>
          <p:cNvPr id="78" name="TextBox 77">
            <a:extLst>
              <a:ext uri="{FF2B5EF4-FFF2-40B4-BE49-F238E27FC236}">
                <a16:creationId xmlns:a16="http://schemas.microsoft.com/office/drawing/2014/main" id="{DD1D460A-7ECD-4F1A-BFBC-220748E8F29D}"/>
              </a:ext>
            </a:extLst>
          </p:cNvPr>
          <p:cNvSpPr txBox="1"/>
          <p:nvPr/>
        </p:nvSpPr>
        <p:spPr bwMode="gray">
          <a:xfrm>
            <a:off x="2884851" y="1960118"/>
            <a:ext cx="560805" cy="246221"/>
          </a:xfrm>
          <a:prstGeom prst="rect">
            <a:avLst/>
          </a:prstGeom>
          <a:noFill/>
        </p:spPr>
        <p:txBody>
          <a:bodyPr wrap="square" lIns="0" tIns="0" rIns="0" bIns="0" rtlCol="0">
            <a:spAutoFit/>
          </a:bodyPr>
          <a:lstStyle/>
          <a:p>
            <a:pPr algn="ctr"/>
            <a:r>
              <a:rPr lang="en-US" sz="800" b="1" dirty="0">
                <a:solidFill>
                  <a:schemeClr val="accent6"/>
                </a:solidFill>
              </a:rPr>
              <a:t>Acceptor</a:t>
            </a:r>
            <a:r>
              <a:rPr lang="en-US" sz="800" b="1" dirty="0"/>
              <a:t> Majors</a:t>
            </a:r>
          </a:p>
        </p:txBody>
      </p:sp>
      <p:sp>
        <p:nvSpPr>
          <p:cNvPr id="79" name="Left Brace 78">
            <a:extLst>
              <a:ext uri="{FF2B5EF4-FFF2-40B4-BE49-F238E27FC236}">
                <a16:creationId xmlns:a16="http://schemas.microsoft.com/office/drawing/2014/main" id="{A956CC7C-D261-4F94-937C-1FA65DD04798}"/>
              </a:ext>
            </a:extLst>
          </p:cNvPr>
          <p:cNvSpPr/>
          <p:nvPr/>
        </p:nvSpPr>
        <p:spPr bwMode="gray">
          <a:xfrm flipH="1">
            <a:off x="5308088" y="3247460"/>
            <a:ext cx="65052" cy="695488"/>
          </a:xfrm>
          <a:prstGeom prst="leftBrace">
            <a:avLst>
              <a:gd name="adj1" fmla="val 0"/>
              <a:gd name="adj2" fmla="val 47954"/>
            </a:avLst>
          </a:prstGeom>
          <a:ln w="6350" cap="rnd">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0" name="TextBox 79">
            <a:extLst>
              <a:ext uri="{FF2B5EF4-FFF2-40B4-BE49-F238E27FC236}">
                <a16:creationId xmlns:a16="http://schemas.microsoft.com/office/drawing/2014/main" id="{C6564EB5-43EB-4809-A24C-194C431C7496}"/>
              </a:ext>
            </a:extLst>
          </p:cNvPr>
          <p:cNvSpPr txBox="1"/>
          <p:nvPr/>
        </p:nvSpPr>
        <p:spPr bwMode="gray">
          <a:xfrm>
            <a:off x="1142272" y="1038306"/>
            <a:ext cx="3338625" cy="169277"/>
          </a:xfrm>
          <a:prstGeom prst="rect">
            <a:avLst/>
          </a:prstGeom>
          <a:noFill/>
        </p:spPr>
        <p:txBody>
          <a:bodyPr wrap="square" lIns="0" tIns="0" rIns="0" bIns="0" rtlCol="0">
            <a:spAutoFit/>
          </a:bodyPr>
          <a:lstStyle/>
          <a:p>
            <a:r>
              <a:rPr lang="en-US" sz="1100" b="1" dirty="0"/>
              <a:t>Student Major-Switching Analysis</a:t>
            </a:r>
          </a:p>
        </p:txBody>
      </p:sp>
      <p:sp>
        <p:nvSpPr>
          <p:cNvPr id="20" name="TextBox 19">
            <a:extLst>
              <a:ext uri="{FF2B5EF4-FFF2-40B4-BE49-F238E27FC236}">
                <a16:creationId xmlns:a16="http://schemas.microsoft.com/office/drawing/2014/main" id="{04629296-555E-4236-87D1-7566477F3172}"/>
              </a:ext>
            </a:extLst>
          </p:cNvPr>
          <p:cNvSpPr txBox="1"/>
          <p:nvPr/>
        </p:nvSpPr>
        <p:spPr bwMode="gray">
          <a:xfrm>
            <a:off x="2603401" y="3133136"/>
            <a:ext cx="407388" cy="246221"/>
          </a:xfrm>
          <a:prstGeom prst="rect">
            <a:avLst/>
          </a:prstGeom>
          <a:noFill/>
        </p:spPr>
        <p:txBody>
          <a:bodyPr wrap="square" lIns="0" tIns="0" rIns="0" bIns="0" rtlCol="0">
            <a:spAutoFit/>
          </a:bodyPr>
          <a:lstStyle/>
          <a:p>
            <a:pPr algn="ctr"/>
            <a:r>
              <a:rPr lang="en-US" sz="800" b="1" dirty="0">
                <a:solidFill>
                  <a:schemeClr val="accent6"/>
                </a:solidFill>
              </a:rPr>
              <a:t>Pivot</a:t>
            </a:r>
            <a:r>
              <a:rPr lang="en-US" sz="800" b="1" dirty="0"/>
              <a:t> Majors</a:t>
            </a:r>
          </a:p>
        </p:txBody>
      </p:sp>
    </p:spTree>
    <p:extLst>
      <p:ext uri="{BB962C8B-B14F-4D97-AF65-F5344CB8AC3E}">
        <p14:creationId xmlns:p14="http://schemas.microsoft.com/office/powerpoint/2010/main" val="4258838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9A8E0D-779D-4584-874D-205612973348}"/>
              </a:ext>
            </a:extLst>
          </p:cNvPr>
          <p:cNvSpPr>
            <a:spLocks noGrp="1"/>
          </p:cNvSpPr>
          <p:nvPr>
            <p:ph type="body" sz="quarter" idx="15"/>
          </p:nvPr>
        </p:nvSpPr>
        <p:spPr/>
        <p:txBody>
          <a:bodyPr/>
          <a:lstStyle/>
          <a:p>
            <a:endParaRPr lang="en-US" dirty="0"/>
          </a:p>
        </p:txBody>
      </p:sp>
      <p:sp>
        <p:nvSpPr>
          <p:cNvPr id="3" name="Text Placeholder 2">
            <a:extLst>
              <a:ext uri="{FF2B5EF4-FFF2-40B4-BE49-F238E27FC236}">
                <a16:creationId xmlns:a16="http://schemas.microsoft.com/office/drawing/2014/main" id="{0AFAF589-01CF-4F01-AB3B-35661B99030C}"/>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18AA0768-0193-4D65-AE36-10BFFCDBDF14}"/>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94FA4825-F2BF-488A-BC08-0DFA759D3A63}"/>
              </a:ext>
            </a:extLst>
          </p:cNvPr>
          <p:cNvSpPr>
            <a:spLocks noGrp="1"/>
          </p:cNvSpPr>
          <p:nvPr>
            <p:ph type="body" sz="quarter" idx="19"/>
          </p:nvPr>
        </p:nvSpPr>
        <p:spPr/>
        <p:txBody>
          <a:bodyPr/>
          <a:lstStyle/>
          <a:p>
            <a:endParaRPr lang="en-US" dirty="0"/>
          </a:p>
        </p:txBody>
      </p:sp>
      <p:sp>
        <p:nvSpPr>
          <p:cNvPr id="6" name="Title 5">
            <a:extLst>
              <a:ext uri="{FF2B5EF4-FFF2-40B4-BE49-F238E27FC236}">
                <a16:creationId xmlns:a16="http://schemas.microsoft.com/office/drawing/2014/main" id="{4FEA4483-606D-4CE1-A25F-9A774981B671}"/>
              </a:ext>
            </a:extLst>
          </p:cNvPr>
          <p:cNvSpPr>
            <a:spLocks noGrp="1"/>
          </p:cNvSpPr>
          <p:nvPr>
            <p:ph type="title"/>
          </p:nvPr>
        </p:nvSpPr>
        <p:spPr>
          <a:xfrm>
            <a:off x="280194" y="317005"/>
            <a:ext cx="5486400" cy="249299"/>
          </a:xfrm>
        </p:spPr>
        <p:txBody>
          <a:bodyPr/>
          <a:lstStyle/>
          <a:p>
            <a:r>
              <a:rPr lang="en-US" dirty="0"/>
              <a:t>Promoting Continuity in Academic Advising</a:t>
            </a:r>
          </a:p>
        </p:txBody>
      </p:sp>
      <p:sp>
        <p:nvSpPr>
          <p:cNvPr id="7" name="Rectangle 6">
            <a:extLst>
              <a:ext uri="{FF2B5EF4-FFF2-40B4-BE49-F238E27FC236}">
                <a16:creationId xmlns:a16="http://schemas.microsoft.com/office/drawing/2014/main" id="{77C830F4-75F3-47F3-9D61-647AED40361A}"/>
              </a:ext>
            </a:extLst>
          </p:cNvPr>
          <p:cNvSpPr/>
          <p:nvPr/>
        </p:nvSpPr>
        <p:spPr>
          <a:xfrm>
            <a:off x="3620096" y="2228850"/>
            <a:ext cx="2496143" cy="1476375"/>
          </a:xfrm>
          <a:prstGeom prst="rect">
            <a:avLst/>
          </a:prstGeom>
          <a:solidFill>
            <a:schemeClr val="bg1">
              <a:lumMod val="95000"/>
            </a:schemeClr>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525B63"/>
              </a:solidFill>
            </a:endParaRPr>
          </a:p>
        </p:txBody>
      </p:sp>
      <p:sp>
        <p:nvSpPr>
          <p:cNvPr id="8" name="Rectangle 7">
            <a:extLst>
              <a:ext uri="{FF2B5EF4-FFF2-40B4-BE49-F238E27FC236}">
                <a16:creationId xmlns:a16="http://schemas.microsoft.com/office/drawing/2014/main" id="{AC2F0F3C-A01E-4774-8CB1-F65EF619355A}"/>
              </a:ext>
            </a:extLst>
          </p:cNvPr>
          <p:cNvSpPr/>
          <p:nvPr/>
        </p:nvSpPr>
        <p:spPr>
          <a:xfrm>
            <a:off x="304800" y="2228850"/>
            <a:ext cx="2496143" cy="1476375"/>
          </a:xfrm>
          <a:prstGeom prst="rect">
            <a:avLst/>
          </a:prstGeom>
          <a:solidFill>
            <a:schemeClr val="bg1">
              <a:lumMod val="95000"/>
            </a:schemeClr>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525B63"/>
              </a:solidFill>
            </a:endParaRPr>
          </a:p>
        </p:txBody>
      </p:sp>
      <p:sp>
        <p:nvSpPr>
          <p:cNvPr id="9" name="TextBox 8">
            <a:extLst>
              <a:ext uri="{FF2B5EF4-FFF2-40B4-BE49-F238E27FC236}">
                <a16:creationId xmlns:a16="http://schemas.microsoft.com/office/drawing/2014/main" id="{D37F76A4-3CEC-4B00-9732-69E1EDE1975D}"/>
              </a:ext>
            </a:extLst>
          </p:cNvPr>
          <p:cNvSpPr txBox="1"/>
          <p:nvPr/>
        </p:nvSpPr>
        <p:spPr bwMode="gray">
          <a:xfrm>
            <a:off x="1001046" y="1072099"/>
            <a:ext cx="1143223" cy="323165"/>
          </a:xfrm>
          <a:prstGeom prst="rect">
            <a:avLst/>
          </a:prstGeom>
          <a:noFill/>
        </p:spPr>
        <p:txBody>
          <a:bodyPr wrap="square" lIns="0" tIns="0" rIns="0" bIns="0" rtlCol="0">
            <a:spAutoFit/>
          </a:bodyPr>
          <a:lstStyle/>
          <a:p>
            <a:r>
              <a:rPr lang="en-US" sz="1050" b="1" dirty="0"/>
              <a:t>The Old Thinking </a:t>
            </a:r>
          </a:p>
        </p:txBody>
      </p:sp>
      <p:sp>
        <p:nvSpPr>
          <p:cNvPr id="10" name="TextBox 9">
            <a:extLst>
              <a:ext uri="{FF2B5EF4-FFF2-40B4-BE49-F238E27FC236}">
                <a16:creationId xmlns:a16="http://schemas.microsoft.com/office/drawing/2014/main" id="{0BDA57C0-3E74-41AF-8DD5-C2C2C4AA1910}"/>
              </a:ext>
            </a:extLst>
          </p:cNvPr>
          <p:cNvSpPr txBox="1"/>
          <p:nvPr/>
        </p:nvSpPr>
        <p:spPr bwMode="gray">
          <a:xfrm>
            <a:off x="4193085" y="1072099"/>
            <a:ext cx="1290228" cy="323165"/>
          </a:xfrm>
          <a:prstGeom prst="rect">
            <a:avLst/>
          </a:prstGeom>
          <a:noFill/>
        </p:spPr>
        <p:txBody>
          <a:bodyPr wrap="square" lIns="0" tIns="0" rIns="0" bIns="0" rtlCol="0">
            <a:spAutoFit/>
          </a:bodyPr>
          <a:lstStyle/>
          <a:p>
            <a:r>
              <a:rPr lang="en-US" sz="1050" b="1" dirty="0"/>
              <a:t>The New Thinking </a:t>
            </a:r>
          </a:p>
        </p:txBody>
      </p:sp>
      <p:sp>
        <p:nvSpPr>
          <p:cNvPr id="11" name="TextBox 10">
            <a:extLst>
              <a:ext uri="{FF2B5EF4-FFF2-40B4-BE49-F238E27FC236}">
                <a16:creationId xmlns:a16="http://schemas.microsoft.com/office/drawing/2014/main" id="{A1C6885F-688E-4FCF-9C7C-B619BEA80762}"/>
              </a:ext>
            </a:extLst>
          </p:cNvPr>
          <p:cNvSpPr txBox="1"/>
          <p:nvPr/>
        </p:nvSpPr>
        <p:spPr bwMode="gray">
          <a:xfrm>
            <a:off x="304800" y="1507152"/>
            <a:ext cx="2535714" cy="615553"/>
          </a:xfrm>
          <a:prstGeom prst="rect">
            <a:avLst/>
          </a:prstGeom>
          <a:noFill/>
        </p:spPr>
        <p:txBody>
          <a:bodyPr wrap="square" lIns="0" tIns="0" rIns="0" bIns="0" rtlCol="0">
            <a:spAutoFit/>
          </a:bodyPr>
          <a:lstStyle/>
          <a:p>
            <a:pPr>
              <a:spcBef>
                <a:spcPts val="300"/>
              </a:spcBef>
            </a:pPr>
            <a:r>
              <a:rPr lang="en-US" sz="1000" i="1" dirty="0"/>
              <a:t>Advisors assigned based upon institutional structures and departments; often requiring reassignments for major switching</a:t>
            </a:r>
          </a:p>
        </p:txBody>
      </p:sp>
      <p:sp>
        <p:nvSpPr>
          <p:cNvPr id="12" name="TextBox 11">
            <a:extLst>
              <a:ext uri="{FF2B5EF4-FFF2-40B4-BE49-F238E27FC236}">
                <a16:creationId xmlns:a16="http://schemas.microsoft.com/office/drawing/2014/main" id="{8D1C6778-6143-4BD9-8625-4BD1A3D3D636}"/>
              </a:ext>
            </a:extLst>
          </p:cNvPr>
          <p:cNvSpPr txBox="1"/>
          <p:nvPr/>
        </p:nvSpPr>
        <p:spPr bwMode="gray">
          <a:xfrm>
            <a:off x="3610566" y="1507152"/>
            <a:ext cx="2455267" cy="615553"/>
          </a:xfrm>
          <a:prstGeom prst="rect">
            <a:avLst/>
          </a:prstGeom>
          <a:noFill/>
        </p:spPr>
        <p:txBody>
          <a:bodyPr wrap="square" lIns="0" tIns="0" rIns="0" bIns="0" rtlCol="0">
            <a:spAutoFit/>
          </a:bodyPr>
          <a:lstStyle/>
          <a:p>
            <a:pPr>
              <a:spcBef>
                <a:spcPts val="300"/>
              </a:spcBef>
            </a:pPr>
            <a:r>
              <a:rPr lang="en-US" sz="1000" i="1" dirty="0"/>
              <a:t>Student movement through the institution dictates advisor caseloads; optimizing consistency despite major switching</a:t>
            </a:r>
          </a:p>
        </p:txBody>
      </p:sp>
      <p:pic>
        <p:nvPicPr>
          <p:cNvPr id="13" name="Picture 3" descr="L:\public\share\ABC Templates and Resources\EAB Templates and Resources\EAB Art Icons Logos\EAB Icons\Stick_Student_f.png">
            <a:extLst>
              <a:ext uri="{FF2B5EF4-FFF2-40B4-BE49-F238E27FC236}">
                <a16:creationId xmlns:a16="http://schemas.microsoft.com/office/drawing/2014/main" id="{6376707B-DCC0-4AC7-A325-EE91BEC38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21" y="2550041"/>
            <a:ext cx="188999" cy="41886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B6E8AB00-C864-445B-9B69-B3D797C23756}"/>
              </a:ext>
            </a:extLst>
          </p:cNvPr>
          <p:cNvCxnSpPr/>
          <p:nvPr/>
        </p:nvCxnSpPr>
        <p:spPr>
          <a:xfrm flipH="1" flipV="1">
            <a:off x="1581009" y="2768289"/>
            <a:ext cx="1" cy="134952"/>
          </a:xfrm>
          <a:prstGeom prst="line">
            <a:avLst/>
          </a:prstGeom>
          <a:noFill/>
          <a:ln w="12700" cap="flat" cmpd="sng" algn="ctr">
            <a:solidFill>
              <a:schemeClr val="accent3"/>
            </a:solidFill>
            <a:prstDash val="solid"/>
            <a:miter lim="800000"/>
          </a:ln>
          <a:effectLst/>
        </p:spPr>
      </p:cxnSp>
      <p:pic>
        <p:nvPicPr>
          <p:cNvPr id="15" name="Picture 7" descr="L:\public\share\ABC Templates and Resources\EAB Templates and Resources\EAB Art Icons Logos\EAB Icons\Shaking_hands.png">
            <a:extLst>
              <a:ext uri="{FF2B5EF4-FFF2-40B4-BE49-F238E27FC236}">
                <a16:creationId xmlns:a16="http://schemas.microsoft.com/office/drawing/2014/main" id="{A4054AAD-4C08-4408-8530-787E61B62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653" y="2476585"/>
            <a:ext cx="358140" cy="233786"/>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29">
            <a:extLst>
              <a:ext uri="{FF2B5EF4-FFF2-40B4-BE49-F238E27FC236}">
                <a16:creationId xmlns:a16="http://schemas.microsoft.com/office/drawing/2014/main" id="{CEECF8B2-D9D8-4059-8F5E-AE47DBE13651}"/>
              </a:ext>
            </a:extLst>
          </p:cNvPr>
          <p:cNvSpPr/>
          <p:nvPr/>
        </p:nvSpPr>
        <p:spPr>
          <a:xfrm rot="16200000">
            <a:off x="1381456" y="2154395"/>
            <a:ext cx="239774" cy="1759814"/>
          </a:xfrm>
          <a:custGeom>
            <a:avLst/>
            <a:gdLst>
              <a:gd name="connsiteX0" fmla="*/ 669888 w 1098497"/>
              <a:gd name="connsiteY0" fmla="*/ 0 h 1679231"/>
              <a:gd name="connsiteX1" fmla="*/ 669888 w 1098497"/>
              <a:gd name="connsiteY1" fmla="*/ 190500 h 1679231"/>
              <a:gd name="connsiteX2" fmla="*/ 113628 w 1098497"/>
              <a:gd name="connsiteY2" fmla="*/ 320040 h 1679231"/>
              <a:gd name="connsiteX3" fmla="*/ 75528 w 1098497"/>
              <a:gd name="connsiteY3" fmla="*/ 525780 h 1679231"/>
              <a:gd name="connsiteX4" fmla="*/ 951828 w 1098497"/>
              <a:gd name="connsiteY4" fmla="*/ 693420 h 1679231"/>
              <a:gd name="connsiteX5" fmla="*/ 1028028 w 1098497"/>
              <a:gd name="connsiteY5" fmla="*/ 982980 h 1679231"/>
              <a:gd name="connsiteX6" fmla="*/ 235548 w 1098497"/>
              <a:gd name="connsiteY6" fmla="*/ 1181100 h 1679231"/>
              <a:gd name="connsiteX7" fmla="*/ 403188 w 1098497"/>
              <a:gd name="connsiteY7" fmla="*/ 1630680 h 1679231"/>
              <a:gd name="connsiteX8" fmla="*/ 433668 w 1098497"/>
              <a:gd name="connsiteY8" fmla="*/ 1645920 h 1679231"/>
              <a:gd name="connsiteX0" fmla="*/ 669888 w 1098497"/>
              <a:gd name="connsiteY0" fmla="*/ 0 h 1682435"/>
              <a:gd name="connsiteX1" fmla="*/ 669888 w 1098497"/>
              <a:gd name="connsiteY1" fmla="*/ 190500 h 1682435"/>
              <a:gd name="connsiteX2" fmla="*/ 113628 w 1098497"/>
              <a:gd name="connsiteY2" fmla="*/ 320040 h 1682435"/>
              <a:gd name="connsiteX3" fmla="*/ 75528 w 1098497"/>
              <a:gd name="connsiteY3" fmla="*/ 525780 h 1682435"/>
              <a:gd name="connsiteX4" fmla="*/ 951828 w 1098497"/>
              <a:gd name="connsiteY4" fmla="*/ 693420 h 1682435"/>
              <a:gd name="connsiteX5" fmla="*/ 1028028 w 1098497"/>
              <a:gd name="connsiteY5" fmla="*/ 982980 h 1682435"/>
              <a:gd name="connsiteX6" fmla="*/ 235548 w 1098497"/>
              <a:gd name="connsiteY6" fmla="*/ 1133475 h 1682435"/>
              <a:gd name="connsiteX7" fmla="*/ 403188 w 1098497"/>
              <a:gd name="connsiteY7" fmla="*/ 1630680 h 1682435"/>
              <a:gd name="connsiteX8" fmla="*/ 433668 w 1098497"/>
              <a:gd name="connsiteY8" fmla="*/ 1645920 h 1682435"/>
              <a:gd name="connsiteX0" fmla="*/ 669888 w 1098497"/>
              <a:gd name="connsiteY0" fmla="*/ 0 h 1682435"/>
              <a:gd name="connsiteX1" fmla="*/ 669888 w 1098497"/>
              <a:gd name="connsiteY1" fmla="*/ 190500 h 1682435"/>
              <a:gd name="connsiteX2" fmla="*/ 113628 w 1098497"/>
              <a:gd name="connsiteY2" fmla="*/ 320040 h 1682435"/>
              <a:gd name="connsiteX3" fmla="*/ 75528 w 1098497"/>
              <a:gd name="connsiteY3" fmla="*/ 525780 h 1682435"/>
              <a:gd name="connsiteX4" fmla="*/ 951828 w 1098497"/>
              <a:gd name="connsiteY4" fmla="*/ 693420 h 1682435"/>
              <a:gd name="connsiteX5" fmla="*/ 1028028 w 1098497"/>
              <a:gd name="connsiteY5" fmla="*/ 982980 h 1682435"/>
              <a:gd name="connsiteX6" fmla="*/ 235548 w 1098497"/>
              <a:gd name="connsiteY6" fmla="*/ 1133475 h 1682435"/>
              <a:gd name="connsiteX7" fmla="*/ 403188 w 1098497"/>
              <a:gd name="connsiteY7" fmla="*/ 1630680 h 1682435"/>
              <a:gd name="connsiteX8" fmla="*/ 433668 w 1098497"/>
              <a:gd name="connsiteY8" fmla="*/ 1645920 h 1682435"/>
              <a:gd name="connsiteX0" fmla="*/ 669888 w 1101932"/>
              <a:gd name="connsiteY0" fmla="*/ 0 h 1678284"/>
              <a:gd name="connsiteX1" fmla="*/ 669888 w 1101932"/>
              <a:gd name="connsiteY1" fmla="*/ 190500 h 1678284"/>
              <a:gd name="connsiteX2" fmla="*/ 113628 w 1101932"/>
              <a:gd name="connsiteY2" fmla="*/ 320040 h 1678284"/>
              <a:gd name="connsiteX3" fmla="*/ 75528 w 1101932"/>
              <a:gd name="connsiteY3" fmla="*/ 525780 h 1678284"/>
              <a:gd name="connsiteX4" fmla="*/ 951828 w 1101932"/>
              <a:gd name="connsiteY4" fmla="*/ 693420 h 1678284"/>
              <a:gd name="connsiteX5" fmla="*/ 1028028 w 1101932"/>
              <a:gd name="connsiteY5" fmla="*/ 982980 h 1678284"/>
              <a:gd name="connsiteX6" fmla="*/ 187923 w 1101932"/>
              <a:gd name="connsiteY6" fmla="*/ 1195388 h 1678284"/>
              <a:gd name="connsiteX7" fmla="*/ 403188 w 1101932"/>
              <a:gd name="connsiteY7" fmla="*/ 1630680 h 1678284"/>
              <a:gd name="connsiteX8" fmla="*/ 433668 w 1101932"/>
              <a:gd name="connsiteY8" fmla="*/ 1645920 h 1678284"/>
              <a:gd name="connsiteX0" fmla="*/ 669888 w 1101932"/>
              <a:gd name="connsiteY0" fmla="*/ 0 h 1657552"/>
              <a:gd name="connsiteX1" fmla="*/ 669888 w 1101932"/>
              <a:gd name="connsiteY1" fmla="*/ 190500 h 1657552"/>
              <a:gd name="connsiteX2" fmla="*/ 113628 w 1101932"/>
              <a:gd name="connsiteY2" fmla="*/ 320040 h 1657552"/>
              <a:gd name="connsiteX3" fmla="*/ 75528 w 1101932"/>
              <a:gd name="connsiteY3" fmla="*/ 525780 h 1657552"/>
              <a:gd name="connsiteX4" fmla="*/ 951828 w 1101932"/>
              <a:gd name="connsiteY4" fmla="*/ 693420 h 1657552"/>
              <a:gd name="connsiteX5" fmla="*/ 1028028 w 1101932"/>
              <a:gd name="connsiteY5" fmla="*/ 982980 h 1657552"/>
              <a:gd name="connsiteX6" fmla="*/ 187923 w 1101932"/>
              <a:gd name="connsiteY6" fmla="*/ 1195388 h 1657552"/>
              <a:gd name="connsiteX7" fmla="*/ 422238 w 1101932"/>
              <a:gd name="connsiteY7" fmla="*/ 1568767 h 1657552"/>
              <a:gd name="connsiteX8" fmla="*/ 433668 w 1101932"/>
              <a:gd name="connsiteY8" fmla="*/ 1645920 h 1657552"/>
              <a:gd name="connsiteX0" fmla="*/ 669888 w 1097812"/>
              <a:gd name="connsiteY0" fmla="*/ 0 h 1658516"/>
              <a:gd name="connsiteX1" fmla="*/ 669888 w 1097812"/>
              <a:gd name="connsiteY1" fmla="*/ 190500 h 1658516"/>
              <a:gd name="connsiteX2" fmla="*/ 113628 w 1097812"/>
              <a:gd name="connsiteY2" fmla="*/ 320040 h 1658516"/>
              <a:gd name="connsiteX3" fmla="*/ 75528 w 1097812"/>
              <a:gd name="connsiteY3" fmla="*/ 525780 h 1658516"/>
              <a:gd name="connsiteX4" fmla="*/ 951828 w 1097812"/>
              <a:gd name="connsiteY4" fmla="*/ 693420 h 1658516"/>
              <a:gd name="connsiteX5" fmla="*/ 1028028 w 1097812"/>
              <a:gd name="connsiteY5" fmla="*/ 982980 h 1658516"/>
              <a:gd name="connsiteX6" fmla="*/ 245073 w 1097812"/>
              <a:gd name="connsiteY6" fmla="*/ 1157288 h 1658516"/>
              <a:gd name="connsiteX7" fmla="*/ 422238 w 1097812"/>
              <a:gd name="connsiteY7" fmla="*/ 1568767 h 1658516"/>
              <a:gd name="connsiteX8" fmla="*/ 433668 w 1097812"/>
              <a:gd name="connsiteY8" fmla="*/ 1645920 h 1658516"/>
              <a:gd name="connsiteX0" fmla="*/ 669888 w 1097812"/>
              <a:gd name="connsiteY0" fmla="*/ 0 h 1658516"/>
              <a:gd name="connsiteX1" fmla="*/ 669888 w 1097812"/>
              <a:gd name="connsiteY1" fmla="*/ 190500 h 1658516"/>
              <a:gd name="connsiteX2" fmla="*/ 113628 w 1097812"/>
              <a:gd name="connsiteY2" fmla="*/ 320040 h 1658516"/>
              <a:gd name="connsiteX3" fmla="*/ 75528 w 1097812"/>
              <a:gd name="connsiteY3" fmla="*/ 525780 h 1658516"/>
              <a:gd name="connsiteX4" fmla="*/ 951828 w 1097812"/>
              <a:gd name="connsiteY4" fmla="*/ 693420 h 1658516"/>
              <a:gd name="connsiteX5" fmla="*/ 1028028 w 1097812"/>
              <a:gd name="connsiteY5" fmla="*/ 982980 h 1658516"/>
              <a:gd name="connsiteX6" fmla="*/ 245073 w 1097812"/>
              <a:gd name="connsiteY6" fmla="*/ 1157288 h 1658516"/>
              <a:gd name="connsiteX7" fmla="*/ 422238 w 1097812"/>
              <a:gd name="connsiteY7" fmla="*/ 1568767 h 1658516"/>
              <a:gd name="connsiteX8" fmla="*/ 433668 w 1097812"/>
              <a:gd name="connsiteY8" fmla="*/ 1645920 h 1658516"/>
              <a:gd name="connsiteX0" fmla="*/ 669888 w 1097812"/>
              <a:gd name="connsiteY0" fmla="*/ 0 h 1679405"/>
              <a:gd name="connsiteX1" fmla="*/ 669888 w 1097812"/>
              <a:gd name="connsiteY1" fmla="*/ 190500 h 1679405"/>
              <a:gd name="connsiteX2" fmla="*/ 113628 w 1097812"/>
              <a:gd name="connsiteY2" fmla="*/ 320040 h 1679405"/>
              <a:gd name="connsiteX3" fmla="*/ 75528 w 1097812"/>
              <a:gd name="connsiteY3" fmla="*/ 525780 h 1679405"/>
              <a:gd name="connsiteX4" fmla="*/ 951828 w 1097812"/>
              <a:gd name="connsiteY4" fmla="*/ 693420 h 1679405"/>
              <a:gd name="connsiteX5" fmla="*/ 1028028 w 1097812"/>
              <a:gd name="connsiteY5" fmla="*/ 982980 h 1679405"/>
              <a:gd name="connsiteX6" fmla="*/ 245073 w 1097812"/>
              <a:gd name="connsiteY6" fmla="*/ 1157288 h 1679405"/>
              <a:gd name="connsiteX7" fmla="*/ 422238 w 1097812"/>
              <a:gd name="connsiteY7" fmla="*/ 1568767 h 1679405"/>
              <a:gd name="connsiteX8" fmla="*/ 400330 w 1097812"/>
              <a:gd name="connsiteY8" fmla="*/ 1669733 h 1679405"/>
              <a:gd name="connsiteX0" fmla="*/ 669888 w 1106064"/>
              <a:gd name="connsiteY0" fmla="*/ 0 h 1679405"/>
              <a:gd name="connsiteX1" fmla="*/ 669888 w 1106064"/>
              <a:gd name="connsiteY1" fmla="*/ 190500 h 1679405"/>
              <a:gd name="connsiteX2" fmla="*/ 113628 w 1106064"/>
              <a:gd name="connsiteY2" fmla="*/ 320040 h 1679405"/>
              <a:gd name="connsiteX3" fmla="*/ 75528 w 1106064"/>
              <a:gd name="connsiteY3" fmla="*/ 525780 h 1679405"/>
              <a:gd name="connsiteX4" fmla="*/ 951828 w 1106064"/>
              <a:gd name="connsiteY4" fmla="*/ 693420 h 1679405"/>
              <a:gd name="connsiteX5" fmla="*/ 1028028 w 1106064"/>
              <a:gd name="connsiteY5" fmla="*/ 982980 h 1679405"/>
              <a:gd name="connsiteX6" fmla="*/ 245073 w 1106064"/>
              <a:gd name="connsiteY6" fmla="*/ 1157288 h 1679405"/>
              <a:gd name="connsiteX7" fmla="*/ 422238 w 1106064"/>
              <a:gd name="connsiteY7" fmla="*/ 1568767 h 1679405"/>
              <a:gd name="connsiteX8" fmla="*/ 400330 w 1106064"/>
              <a:gd name="connsiteY8" fmla="*/ 1669733 h 1679405"/>
              <a:gd name="connsiteX0" fmla="*/ 669888 w 1094047"/>
              <a:gd name="connsiteY0" fmla="*/ 0 h 1679405"/>
              <a:gd name="connsiteX1" fmla="*/ 669888 w 1094047"/>
              <a:gd name="connsiteY1" fmla="*/ 190500 h 1679405"/>
              <a:gd name="connsiteX2" fmla="*/ 113628 w 1094047"/>
              <a:gd name="connsiteY2" fmla="*/ 320040 h 1679405"/>
              <a:gd name="connsiteX3" fmla="*/ 75528 w 1094047"/>
              <a:gd name="connsiteY3" fmla="*/ 525780 h 1679405"/>
              <a:gd name="connsiteX4" fmla="*/ 951828 w 1094047"/>
              <a:gd name="connsiteY4" fmla="*/ 693420 h 1679405"/>
              <a:gd name="connsiteX5" fmla="*/ 1028028 w 1094047"/>
              <a:gd name="connsiteY5" fmla="*/ 982980 h 1679405"/>
              <a:gd name="connsiteX6" fmla="*/ 297461 w 1094047"/>
              <a:gd name="connsiteY6" fmla="*/ 1157288 h 1679405"/>
              <a:gd name="connsiteX7" fmla="*/ 422238 w 1094047"/>
              <a:gd name="connsiteY7" fmla="*/ 1568767 h 1679405"/>
              <a:gd name="connsiteX8" fmla="*/ 400330 w 1094047"/>
              <a:gd name="connsiteY8" fmla="*/ 1669733 h 1679405"/>
              <a:gd name="connsiteX0" fmla="*/ 669888 w 1094047"/>
              <a:gd name="connsiteY0" fmla="*/ 0 h 1679405"/>
              <a:gd name="connsiteX1" fmla="*/ 669888 w 1094047"/>
              <a:gd name="connsiteY1" fmla="*/ 190500 h 1679405"/>
              <a:gd name="connsiteX2" fmla="*/ 113628 w 1094047"/>
              <a:gd name="connsiteY2" fmla="*/ 320040 h 1679405"/>
              <a:gd name="connsiteX3" fmla="*/ 75528 w 1094047"/>
              <a:gd name="connsiteY3" fmla="*/ 525780 h 1679405"/>
              <a:gd name="connsiteX4" fmla="*/ 951828 w 1094047"/>
              <a:gd name="connsiteY4" fmla="*/ 693420 h 1679405"/>
              <a:gd name="connsiteX5" fmla="*/ 1028028 w 1094047"/>
              <a:gd name="connsiteY5" fmla="*/ 982980 h 1679405"/>
              <a:gd name="connsiteX6" fmla="*/ 297461 w 1094047"/>
              <a:gd name="connsiteY6" fmla="*/ 1157288 h 1679405"/>
              <a:gd name="connsiteX7" fmla="*/ 422238 w 1094047"/>
              <a:gd name="connsiteY7" fmla="*/ 1568767 h 1679405"/>
              <a:gd name="connsiteX8" fmla="*/ 400330 w 1094047"/>
              <a:gd name="connsiteY8" fmla="*/ 1669733 h 167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047" h="1679405">
                <a:moveTo>
                  <a:pt x="669888" y="0"/>
                </a:moveTo>
                <a:cubicBezTo>
                  <a:pt x="716243" y="68580"/>
                  <a:pt x="762598" y="137160"/>
                  <a:pt x="669888" y="190500"/>
                </a:cubicBezTo>
                <a:cubicBezTo>
                  <a:pt x="577178" y="243840"/>
                  <a:pt x="212688" y="264160"/>
                  <a:pt x="113628" y="320040"/>
                </a:cubicBezTo>
                <a:cubicBezTo>
                  <a:pt x="14568" y="375920"/>
                  <a:pt x="-64172" y="463550"/>
                  <a:pt x="75528" y="525780"/>
                </a:cubicBezTo>
                <a:cubicBezTo>
                  <a:pt x="215228" y="588010"/>
                  <a:pt x="793078" y="617220"/>
                  <a:pt x="951828" y="693420"/>
                </a:cubicBezTo>
                <a:cubicBezTo>
                  <a:pt x="1110578" y="769620"/>
                  <a:pt x="1137089" y="905669"/>
                  <a:pt x="1028028" y="982980"/>
                </a:cubicBezTo>
                <a:cubicBezTo>
                  <a:pt x="918967" y="1060291"/>
                  <a:pt x="346039" y="1021557"/>
                  <a:pt x="297461" y="1157288"/>
                </a:cubicBezTo>
                <a:cubicBezTo>
                  <a:pt x="248883" y="1293019"/>
                  <a:pt x="405093" y="1483360"/>
                  <a:pt x="422238" y="1568767"/>
                </a:cubicBezTo>
                <a:cubicBezTo>
                  <a:pt x="439383" y="1654174"/>
                  <a:pt x="401600" y="1700848"/>
                  <a:pt x="400330" y="1669733"/>
                </a:cubicBezTo>
              </a:path>
            </a:pathLst>
          </a:custGeom>
          <a:noFill/>
          <a:ln w="19050" cap="flat" cmpd="sng" algn="ctr">
            <a:solidFill>
              <a:schemeClr val="accent3"/>
            </a:solidFill>
            <a:prstDash val="dash"/>
            <a:miter lim="800000"/>
            <a:tailEnd type="triangle"/>
          </a:ln>
          <a:effectLst/>
        </p:spPr>
        <p:txBody>
          <a:bodyPr rtlCol="0" anchor="ctr"/>
          <a:lstStyle/>
          <a:p>
            <a:pPr algn="ctr"/>
            <a:endParaRPr lang="en-US" dirty="0">
              <a:solidFill>
                <a:srgbClr val="525B63"/>
              </a:solidFill>
            </a:endParaRPr>
          </a:p>
        </p:txBody>
      </p:sp>
      <p:cxnSp>
        <p:nvCxnSpPr>
          <p:cNvPr id="17" name="Straight Connector 16">
            <a:extLst>
              <a:ext uri="{FF2B5EF4-FFF2-40B4-BE49-F238E27FC236}">
                <a16:creationId xmlns:a16="http://schemas.microsoft.com/office/drawing/2014/main" id="{0987AE9F-5220-49DD-B680-60EB9C2DA700}"/>
              </a:ext>
            </a:extLst>
          </p:cNvPr>
          <p:cNvCxnSpPr/>
          <p:nvPr/>
        </p:nvCxnSpPr>
        <p:spPr>
          <a:xfrm flipH="1" flipV="1">
            <a:off x="1101783" y="3193004"/>
            <a:ext cx="1" cy="134952"/>
          </a:xfrm>
          <a:prstGeom prst="line">
            <a:avLst/>
          </a:prstGeom>
          <a:noFill/>
          <a:ln w="12700" cap="flat" cmpd="sng" algn="ctr">
            <a:solidFill>
              <a:schemeClr val="accent3"/>
            </a:solidFill>
            <a:prstDash val="solid"/>
            <a:miter lim="800000"/>
          </a:ln>
          <a:effectLst/>
        </p:spPr>
      </p:cxnSp>
      <p:pic>
        <p:nvPicPr>
          <p:cNvPr id="18" name="Picture 6" descr="L:\public\share\ABC Templates and Resources\EAB Templates and Resources\EAB Art Icons Logos\EAB Icons\Meeting_2_people.png">
            <a:extLst>
              <a:ext uri="{FF2B5EF4-FFF2-40B4-BE49-F238E27FC236}">
                <a16:creationId xmlns:a16="http://schemas.microsoft.com/office/drawing/2014/main" id="{097A60B7-FBE9-45C8-AC00-0582D6CA5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703" y="3325437"/>
            <a:ext cx="360425" cy="20544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D882DFEC-AA24-4C8C-86F4-887117E4638C}"/>
              </a:ext>
            </a:extLst>
          </p:cNvPr>
          <p:cNvCxnSpPr/>
          <p:nvPr/>
        </p:nvCxnSpPr>
        <p:spPr>
          <a:xfrm flipH="1" flipV="1">
            <a:off x="2014915" y="3097762"/>
            <a:ext cx="1" cy="134952"/>
          </a:xfrm>
          <a:prstGeom prst="line">
            <a:avLst/>
          </a:prstGeom>
          <a:noFill/>
          <a:ln w="12700" cap="flat" cmpd="sng" algn="ctr">
            <a:solidFill>
              <a:schemeClr val="accent3"/>
            </a:solidFill>
            <a:prstDash val="solid"/>
            <a:miter lim="800000"/>
          </a:ln>
          <a:effectLst/>
        </p:spPr>
      </p:cxnSp>
      <p:pic>
        <p:nvPicPr>
          <p:cNvPr id="20" name="Picture 10" descr="L:\public\share\ABC Templates and Resources\EAB Templates and Resources\EAB Art Icons Logos\EAB Icons\Scorecard_check.png">
            <a:extLst>
              <a:ext uri="{FF2B5EF4-FFF2-40B4-BE49-F238E27FC236}">
                <a16:creationId xmlns:a16="http://schemas.microsoft.com/office/drawing/2014/main" id="{2D83C704-BAB3-44A7-87F5-479822BEEA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170" y="3327956"/>
            <a:ext cx="253226" cy="220254"/>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B528FA48-1018-44F2-A6C3-90879619039D}"/>
              </a:ext>
            </a:extLst>
          </p:cNvPr>
          <p:cNvCxnSpPr/>
          <p:nvPr/>
        </p:nvCxnSpPr>
        <p:spPr>
          <a:xfrm>
            <a:off x="4032685" y="3032419"/>
            <a:ext cx="1611031" cy="0"/>
          </a:xfrm>
          <a:prstGeom prst="straightConnector1">
            <a:avLst/>
          </a:prstGeom>
          <a:noFill/>
          <a:ln w="12700" cap="flat" cmpd="sng" algn="ctr">
            <a:solidFill>
              <a:schemeClr val="accent3"/>
            </a:solidFill>
            <a:prstDash val="solid"/>
            <a:miter lim="800000"/>
            <a:tailEnd type="triangle"/>
          </a:ln>
          <a:effectLst/>
        </p:spPr>
      </p:cxnSp>
      <p:sp>
        <p:nvSpPr>
          <p:cNvPr id="22" name="Right Brace 21">
            <a:extLst>
              <a:ext uri="{FF2B5EF4-FFF2-40B4-BE49-F238E27FC236}">
                <a16:creationId xmlns:a16="http://schemas.microsoft.com/office/drawing/2014/main" id="{2A1CA8F3-7729-4C64-A15E-0765A2F48E48}"/>
              </a:ext>
            </a:extLst>
          </p:cNvPr>
          <p:cNvSpPr/>
          <p:nvPr/>
        </p:nvSpPr>
        <p:spPr>
          <a:xfrm rot="16200000">
            <a:off x="4773797" y="2317133"/>
            <a:ext cx="148595" cy="1256946"/>
          </a:xfrm>
          <a:prstGeom prst="rightBrace">
            <a:avLst/>
          </a:prstGeom>
          <a:noFill/>
          <a:ln w="12700" cap="flat" cmpd="sng" algn="ctr">
            <a:solidFill>
              <a:schemeClr val="accent3"/>
            </a:solidFill>
            <a:prstDash val="solid"/>
            <a:miter lim="800000"/>
          </a:ln>
          <a:effectLst/>
        </p:spPr>
        <p:txBody>
          <a:bodyPr rtlCol="0" anchor="ctr"/>
          <a:lstStyle/>
          <a:p>
            <a:pPr algn="ctr"/>
            <a:endParaRPr lang="en-US" dirty="0">
              <a:solidFill>
                <a:srgbClr val="525B63"/>
              </a:solidFill>
            </a:endParaRPr>
          </a:p>
        </p:txBody>
      </p:sp>
      <p:pic>
        <p:nvPicPr>
          <p:cNvPr id="23" name="Picture 7" descr="L:\public\share\ABC Templates and Resources\EAB Templates and Resources\EAB Art Icons Logos\EAB Icons\Shaking_hands.png">
            <a:extLst>
              <a:ext uri="{FF2B5EF4-FFF2-40B4-BE49-F238E27FC236}">
                <a16:creationId xmlns:a16="http://schemas.microsoft.com/office/drawing/2014/main" id="{BEE96EB4-1CB7-4DCD-9257-D35F7C467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024" y="2559803"/>
            <a:ext cx="358140" cy="2337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L:\public\share\ABC Templates and Resources\EAB Templates and Resources\EAB Art Icons Logos\EAB Icons\Stick_Student_f.png">
            <a:extLst>
              <a:ext uri="{FF2B5EF4-FFF2-40B4-BE49-F238E27FC236}">
                <a16:creationId xmlns:a16="http://schemas.microsoft.com/office/drawing/2014/main" id="{4B4B46D2-9599-4807-8DF2-759A8A13C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571" y="2746693"/>
            <a:ext cx="188999" cy="41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abco.advisory.com/DSS/eab-icons/diploma_1.png">
            <a:extLst>
              <a:ext uri="{FF2B5EF4-FFF2-40B4-BE49-F238E27FC236}">
                <a16:creationId xmlns:a16="http://schemas.microsoft.com/office/drawing/2014/main" id="{15906D32-FFEC-405A-A0EE-FA51FA4956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716" y="2853823"/>
            <a:ext cx="282893" cy="2857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FE315540-BBEF-460C-8928-3F1BF6E9BE0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405061" y="2923448"/>
            <a:ext cx="274320" cy="27709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id="{836A0D95-A0C8-4D4C-9067-2A9D6DCE501D}"/>
              </a:ext>
            </a:extLst>
          </p:cNvPr>
          <p:cNvCxnSpPr/>
          <p:nvPr/>
        </p:nvCxnSpPr>
        <p:spPr bwMode="gray">
          <a:xfrm>
            <a:off x="2924175" y="3036422"/>
            <a:ext cx="586248" cy="0"/>
          </a:xfrm>
          <a:prstGeom prst="straightConnector1">
            <a:avLst/>
          </a:prstGeom>
          <a:solidFill>
            <a:schemeClr val="accent1"/>
          </a:solidFill>
          <a:ln w="12700" cap="flat" cmpd="sng" algn="ctr">
            <a:solidFill>
              <a:schemeClr val="accent3"/>
            </a:solidFill>
            <a:prstDash val="solid"/>
            <a:miter lim="800000"/>
            <a:headEnd type="none" w="med" len="med"/>
            <a:tailEnd type="triangle"/>
          </a:ln>
          <a:effectLst/>
        </p:spPr>
      </p:cxnSp>
      <p:sp>
        <p:nvSpPr>
          <p:cNvPr id="28" name="TextBox 27">
            <a:extLst>
              <a:ext uri="{FF2B5EF4-FFF2-40B4-BE49-F238E27FC236}">
                <a16:creationId xmlns:a16="http://schemas.microsoft.com/office/drawing/2014/main" id="{BF35C10A-0675-46F6-A2FC-CCA2AC5C5CCC}"/>
              </a:ext>
            </a:extLst>
          </p:cNvPr>
          <p:cNvSpPr txBox="1"/>
          <p:nvPr/>
        </p:nvSpPr>
        <p:spPr bwMode="gray">
          <a:xfrm>
            <a:off x="767202" y="3548210"/>
            <a:ext cx="734141" cy="123111"/>
          </a:xfrm>
          <a:prstGeom prst="rect">
            <a:avLst/>
          </a:prstGeom>
          <a:noFill/>
        </p:spPr>
        <p:txBody>
          <a:bodyPr wrap="square" lIns="0" tIns="0" rIns="0" bIns="0" rtlCol="0">
            <a:spAutoFit/>
          </a:bodyPr>
          <a:lstStyle/>
          <a:p>
            <a:pPr>
              <a:spcBef>
                <a:spcPts val="300"/>
              </a:spcBef>
            </a:pPr>
            <a:r>
              <a:rPr lang="en-US" sz="800" i="1" dirty="0">
                <a:solidFill>
                  <a:srgbClr val="525B63"/>
                </a:solidFill>
              </a:rPr>
              <a:t>Degree Plan</a:t>
            </a:r>
          </a:p>
        </p:txBody>
      </p:sp>
      <p:sp>
        <p:nvSpPr>
          <p:cNvPr id="29" name="TextBox 28">
            <a:extLst>
              <a:ext uri="{FF2B5EF4-FFF2-40B4-BE49-F238E27FC236}">
                <a16:creationId xmlns:a16="http://schemas.microsoft.com/office/drawing/2014/main" id="{BF4809E4-2185-4BEB-A06A-592DD89F5135}"/>
              </a:ext>
            </a:extLst>
          </p:cNvPr>
          <p:cNvSpPr txBox="1"/>
          <p:nvPr/>
        </p:nvSpPr>
        <p:spPr bwMode="gray">
          <a:xfrm>
            <a:off x="1805315" y="3548210"/>
            <a:ext cx="734141" cy="123111"/>
          </a:xfrm>
          <a:prstGeom prst="rect">
            <a:avLst/>
          </a:prstGeom>
          <a:noFill/>
        </p:spPr>
        <p:txBody>
          <a:bodyPr wrap="square" lIns="0" tIns="0" rIns="0" bIns="0" rtlCol="0">
            <a:spAutoFit/>
          </a:bodyPr>
          <a:lstStyle/>
          <a:p>
            <a:pPr>
              <a:spcBef>
                <a:spcPts val="300"/>
              </a:spcBef>
            </a:pPr>
            <a:r>
              <a:rPr lang="en-US" sz="800" i="1" dirty="0">
                <a:solidFill>
                  <a:srgbClr val="525B63"/>
                </a:solidFill>
              </a:rPr>
              <a:t>Advisor B</a:t>
            </a:r>
          </a:p>
        </p:txBody>
      </p:sp>
      <p:sp>
        <p:nvSpPr>
          <p:cNvPr id="30" name="TextBox 29">
            <a:extLst>
              <a:ext uri="{FF2B5EF4-FFF2-40B4-BE49-F238E27FC236}">
                <a16:creationId xmlns:a16="http://schemas.microsoft.com/office/drawing/2014/main" id="{E7F1F880-3384-4106-82EE-C55BED850A7A}"/>
              </a:ext>
            </a:extLst>
          </p:cNvPr>
          <p:cNvSpPr txBox="1"/>
          <p:nvPr/>
        </p:nvSpPr>
        <p:spPr bwMode="gray">
          <a:xfrm>
            <a:off x="1336688" y="2330090"/>
            <a:ext cx="734141" cy="123111"/>
          </a:xfrm>
          <a:prstGeom prst="rect">
            <a:avLst/>
          </a:prstGeom>
          <a:noFill/>
        </p:spPr>
        <p:txBody>
          <a:bodyPr wrap="square" lIns="0" tIns="0" rIns="0" bIns="0" rtlCol="0">
            <a:spAutoFit/>
          </a:bodyPr>
          <a:lstStyle/>
          <a:p>
            <a:pPr>
              <a:spcBef>
                <a:spcPts val="300"/>
              </a:spcBef>
            </a:pPr>
            <a:r>
              <a:rPr lang="en-US" sz="800" i="1" dirty="0">
                <a:solidFill>
                  <a:srgbClr val="525B63"/>
                </a:solidFill>
              </a:rPr>
              <a:t>Advisor A</a:t>
            </a:r>
          </a:p>
        </p:txBody>
      </p:sp>
      <p:sp>
        <p:nvSpPr>
          <p:cNvPr id="31" name="TextBox 30">
            <a:extLst>
              <a:ext uri="{FF2B5EF4-FFF2-40B4-BE49-F238E27FC236}">
                <a16:creationId xmlns:a16="http://schemas.microsoft.com/office/drawing/2014/main" id="{76DDA79C-BF7D-4D47-9B9B-F27A2B0CE61C}"/>
              </a:ext>
            </a:extLst>
          </p:cNvPr>
          <p:cNvSpPr txBox="1"/>
          <p:nvPr/>
        </p:nvSpPr>
        <p:spPr bwMode="gray">
          <a:xfrm>
            <a:off x="4620466" y="2392998"/>
            <a:ext cx="734141" cy="123111"/>
          </a:xfrm>
          <a:prstGeom prst="rect">
            <a:avLst/>
          </a:prstGeom>
          <a:noFill/>
        </p:spPr>
        <p:txBody>
          <a:bodyPr wrap="square" lIns="0" tIns="0" rIns="0" bIns="0" rtlCol="0">
            <a:spAutoFit/>
          </a:bodyPr>
          <a:lstStyle/>
          <a:p>
            <a:pPr>
              <a:spcBef>
                <a:spcPts val="300"/>
              </a:spcBef>
            </a:pPr>
            <a:r>
              <a:rPr lang="en-US" sz="800" i="1" dirty="0">
                <a:solidFill>
                  <a:srgbClr val="525B63"/>
                </a:solidFill>
              </a:rPr>
              <a:t>Advisor A</a:t>
            </a:r>
          </a:p>
        </p:txBody>
      </p:sp>
    </p:spTree>
    <p:extLst>
      <p:ext uri="{BB962C8B-B14F-4D97-AF65-F5344CB8AC3E}">
        <p14:creationId xmlns:p14="http://schemas.microsoft.com/office/powerpoint/2010/main" val="1687985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B11926-D3AE-4338-B0B8-F28E37906018}"/>
              </a:ext>
            </a:extLst>
          </p:cNvPr>
          <p:cNvSpPr>
            <a:spLocks noGrp="1"/>
          </p:cNvSpPr>
          <p:nvPr>
            <p:ph type="body" sz="quarter" idx="15"/>
          </p:nvPr>
        </p:nvSpPr>
        <p:spPr>
          <a:xfrm>
            <a:off x="280195" y="640267"/>
            <a:ext cx="5842794" cy="184666"/>
          </a:xfrm>
        </p:spPr>
        <p:txBody>
          <a:bodyPr/>
          <a:lstStyle/>
          <a:p>
            <a:r>
              <a:rPr lang="en-US" dirty="0"/>
              <a:t>How do students flow in and out of majors at the institution?</a:t>
            </a:r>
          </a:p>
        </p:txBody>
      </p:sp>
      <p:sp>
        <p:nvSpPr>
          <p:cNvPr id="3" name="Text Placeholder 2">
            <a:extLst>
              <a:ext uri="{FF2B5EF4-FFF2-40B4-BE49-F238E27FC236}">
                <a16:creationId xmlns:a16="http://schemas.microsoft.com/office/drawing/2014/main" id="{C5649B99-A92B-4A6B-B159-73A41FE3134B}"/>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2099DB67-5848-4B75-87A4-2F04C6358FDC}"/>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4B2508BB-131F-4F4A-944A-08C4064332BE}"/>
              </a:ext>
            </a:extLst>
          </p:cNvPr>
          <p:cNvSpPr>
            <a:spLocks noGrp="1"/>
          </p:cNvSpPr>
          <p:nvPr>
            <p:ph type="body" sz="quarter" idx="19"/>
          </p:nvPr>
        </p:nvSpPr>
        <p:spPr/>
        <p:txBody>
          <a:bodyPr/>
          <a:lstStyle/>
          <a:p>
            <a:endParaRPr lang="en-US" dirty="0"/>
          </a:p>
        </p:txBody>
      </p:sp>
      <p:sp>
        <p:nvSpPr>
          <p:cNvPr id="6" name="Title 5">
            <a:extLst>
              <a:ext uri="{FF2B5EF4-FFF2-40B4-BE49-F238E27FC236}">
                <a16:creationId xmlns:a16="http://schemas.microsoft.com/office/drawing/2014/main" id="{0E9CD5BD-DD51-474A-A1FC-F731B7CDE837}"/>
              </a:ext>
            </a:extLst>
          </p:cNvPr>
          <p:cNvSpPr>
            <a:spLocks noGrp="1"/>
          </p:cNvSpPr>
          <p:nvPr>
            <p:ph type="title"/>
          </p:nvPr>
        </p:nvSpPr>
        <p:spPr>
          <a:xfrm>
            <a:off x="280194" y="317005"/>
            <a:ext cx="5486400" cy="249299"/>
          </a:xfrm>
        </p:spPr>
        <p:txBody>
          <a:bodyPr/>
          <a:lstStyle/>
          <a:p>
            <a:r>
              <a:rPr lang="en-US" dirty="0"/>
              <a:t>Mapping Student Pathways to Degree</a:t>
            </a:r>
          </a:p>
        </p:txBody>
      </p:sp>
      <p:sp>
        <p:nvSpPr>
          <p:cNvPr id="7" name="Rectangle 6">
            <a:extLst>
              <a:ext uri="{FF2B5EF4-FFF2-40B4-BE49-F238E27FC236}">
                <a16:creationId xmlns:a16="http://schemas.microsoft.com/office/drawing/2014/main" id="{E44601C8-BE8F-4778-BB26-EACE51EA2A9D}"/>
              </a:ext>
            </a:extLst>
          </p:cNvPr>
          <p:cNvSpPr/>
          <p:nvPr/>
        </p:nvSpPr>
        <p:spPr>
          <a:xfrm>
            <a:off x="4385629" y="3295419"/>
            <a:ext cx="1815254" cy="1007331"/>
          </a:xfrm>
          <a:prstGeom prst="rect">
            <a:avLst/>
          </a:prstGeom>
          <a:solidFill>
            <a:schemeClr val="accent1"/>
          </a:solidFill>
          <a:ln w="1905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525B63"/>
              </a:solidFill>
            </a:endParaRPr>
          </a:p>
        </p:txBody>
      </p:sp>
      <p:sp>
        <p:nvSpPr>
          <p:cNvPr id="8" name="Text Placeholder 31">
            <a:extLst>
              <a:ext uri="{FF2B5EF4-FFF2-40B4-BE49-F238E27FC236}">
                <a16:creationId xmlns:a16="http://schemas.microsoft.com/office/drawing/2014/main" id="{FC23E65E-41AF-4BCC-880A-3118527DACA1}"/>
              </a:ext>
            </a:extLst>
          </p:cNvPr>
          <p:cNvSpPr txBox="1">
            <a:spLocks/>
          </p:cNvSpPr>
          <p:nvPr/>
        </p:nvSpPr>
        <p:spPr bwMode="gray">
          <a:xfrm>
            <a:off x="4506387" y="1923736"/>
            <a:ext cx="1573738" cy="1310615"/>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900" dirty="0"/>
              <a:t>Advisors trained in set of thematically-related majors and a sub-set of common destination majors</a:t>
            </a:r>
          </a:p>
          <a:p>
            <a:pPr>
              <a:buFont typeface="Wingdings" panose="05000000000000000000" pitchFamily="2" charset="2"/>
              <a:buChar char="§"/>
            </a:pPr>
            <a:r>
              <a:rPr lang="en-US" sz="900" dirty="0"/>
              <a:t>Goal: 80% of students remain with the same advisor despite major switching </a:t>
            </a:r>
          </a:p>
        </p:txBody>
      </p:sp>
      <p:pic>
        <p:nvPicPr>
          <p:cNvPr id="9" name="Picture 8">
            <a:extLst>
              <a:ext uri="{FF2B5EF4-FFF2-40B4-BE49-F238E27FC236}">
                <a16:creationId xmlns:a16="http://schemas.microsoft.com/office/drawing/2014/main" id="{D2C45941-5874-4DDA-AE3F-E552E97E3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436" y="1527963"/>
            <a:ext cx="457200" cy="289559"/>
          </a:xfrm>
          <a:prstGeom prst="rect">
            <a:avLst/>
          </a:prstGeom>
        </p:spPr>
      </p:pic>
      <p:pic>
        <p:nvPicPr>
          <p:cNvPr id="10" name="Picture 9">
            <a:extLst>
              <a:ext uri="{FF2B5EF4-FFF2-40B4-BE49-F238E27FC236}">
                <a16:creationId xmlns:a16="http://schemas.microsoft.com/office/drawing/2014/main" id="{FEDDA715-1387-4E1F-AE30-9D0E3D3EA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376" y="1552191"/>
            <a:ext cx="365760" cy="254813"/>
          </a:xfrm>
          <a:prstGeom prst="rect">
            <a:avLst/>
          </a:prstGeom>
        </p:spPr>
      </p:pic>
      <p:pic>
        <p:nvPicPr>
          <p:cNvPr id="11" name="Picture 10">
            <a:extLst>
              <a:ext uri="{FF2B5EF4-FFF2-40B4-BE49-F238E27FC236}">
                <a16:creationId xmlns:a16="http://schemas.microsoft.com/office/drawing/2014/main" id="{8F6ADB13-47CA-4CD2-BB47-AB51E68A4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927" y="1535857"/>
            <a:ext cx="457200" cy="284988"/>
          </a:xfrm>
          <a:prstGeom prst="rect">
            <a:avLst/>
          </a:prstGeom>
        </p:spPr>
      </p:pic>
      <p:sp>
        <p:nvSpPr>
          <p:cNvPr id="12" name="TextBox 11">
            <a:extLst>
              <a:ext uri="{FF2B5EF4-FFF2-40B4-BE49-F238E27FC236}">
                <a16:creationId xmlns:a16="http://schemas.microsoft.com/office/drawing/2014/main" id="{CDC5B17D-DDB8-46A9-9C87-092079D6F00A}"/>
              </a:ext>
            </a:extLst>
          </p:cNvPr>
          <p:cNvSpPr txBox="1"/>
          <p:nvPr/>
        </p:nvSpPr>
        <p:spPr bwMode="gray">
          <a:xfrm>
            <a:off x="371336" y="1911407"/>
            <a:ext cx="1540591" cy="830997"/>
          </a:xfrm>
          <a:prstGeom prst="rect">
            <a:avLst/>
          </a:prstGeom>
          <a:noFill/>
        </p:spPr>
        <p:txBody>
          <a:bodyPr wrap="square" lIns="0" tIns="0" rIns="0" bIns="0" rtlCol="0">
            <a:spAutoFit/>
          </a:bodyPr>
          <a:lstStyle/>
          <a:p>
            <a:pPr marL="117475" indent="-117475">
              <a:spcBef>
                <a:spcPts val="500"/>
              </a:spcBef>
              <a:buFont typeface="Wingdings" panose="05000000000000000000" pitchFamily="2" charset="2"/>
              <a:buChar char="§"/>
            </a:pPr>
            <a:r>
              <a:rPr lang="en-US" sz="900" dirty="0"/>
              <a:t>Analysis of first and last major for 5 years of student records reveals significant student migration across the institution</a:t>
            </a:r>
          </a:p>
        </p:txBody>
      </p:sp>
      <p:sp>
        <p:nvSpPr>
          <p:cNvPr id="13" name="TextBox 12">
            <a:extLst>
              <a:ext uri="{FF2B5EF4-FFF2-40B4-BE49-F238E27FC236}">
                <a16:creationId xmlns:a16="http://schemas.microsoft.com/office/drawing/2014/main" id="{3DCDC8E7-B7B7-44D5-AE41-D40176E2DA9F}"/>
              </a:ext>
            </a:extLst>
          </p:cNvPr>
          <p:cNvSpPr txBox="1"/>
          <p:nvPr/>
        </p:nvSpPr>
        <p:spPr bwMode="gray">
          <a:xfrm>
            <a:off x="1044377" y="2725867"/>
            <a:ext cx="777924" cy="507831"/>
          </a:xfrm>
          <a:prstGeom prst="rect">
            <a:avLst/>
          </a:prstGeom>
          <a:noFill/>
        </p:spPr>
        <p:txBody>
          <a:bodyPr wrap="square" lIns="0" tIns="91440" rIns="0" bIns="0" rtlCol="0">
            <a:spAutoFit/>
          </a:bodyPr>
          <a:lstStyle/>
          <a:p>
            <a:pPr>
              <a:spcBef>
                <a:spcPts val="500"/>
              </a:spcBef>
            </a:pPr>
            <a:r>
              <a:rPr lang="en-US" sz="900" dirty="0"/>
              <a:t>Of students graduate in 1 of 10 majors</a:t>
            </a:r>
          </a:p>
        </p:txBody>
      </p:sp>
      <p:sp>
        <p:nvSpPr>
          <p:cNvPr id="14" name="TextBox 13">
            <a:extLst>
              <a:ext uri="{FF2B5EF4-FFF2-40B4-BE49-F238E27FC236}">
                <a16:creationId xmlns:a16="http://schemas.microsoft.com/office/drawing/2014/main" id="{99737973-32AD-45DA-ABBF-256939AB3B68}"/>
              </a:ext>
            </a:extLst>
          </p:cNvPr>
          <p:cNvSpPr txBox="1"/>
          <p:nvPr/>
        </p:nvSpPr>
        <p:spPr bwMode="gray">
          <a:xfrm>
            <a:off x="343731" y="2851975"/>
            <a:ext cx="602525" cy="307777"/>
          </a:xfrm>
          <a:prstGeom prst="rect">
            <a:avLst/>
          </a:prstGeom>
          <a:noFill/>
        </p:spPr>
        <p:txBody>
          <a:bodyPr wrap="square" lIns="0" tIns="0" rIns="0" bIns="0" rtlCol="0">
            <a:spAutoFit/>
          </a:bodyPr>
          <a:lstStyle/>
          <a:p>
            <a:r>
              <a:rPr lang="en-US" sz="2000" dirty="0">
                <a:solidFill>
                  <a:srgbClr val="0071CE"/>
                </a:solidFill>
              </a:rPr>
              <a:t>65%</a:t>
            </a:r>
          </a:p>
        </p:txBody>
      </p:sp>
      <p:sp>
        <p:nvSpPr>
          <p:cNvPr id="15" name="TextBox 14">
            <a:extLst>
              <a:ext uri="{FF2B5EF4-FFF2-40B4-BE49-F238E27FC236}">
                <a16:creationId xmlns:a16="http://schemas.microsoft.com/office/drawing/2014/main" id="{2AD7D4EB-AE34-4E97-9DF7-CD401D24F88A}"/>
              </a:ext>
            </a:extLst>
          </p:cNvPr>
          <p:cNvSpPr txBox="1"/>
          <p:nvPr/>
        </p:nvSpPr>
        <p:spPr bwMode="gray">
          <a:xfrm>
            <a:off x="1044377" y="3372198"/>
            <a:ext cx="777924" cy="646331"/>
          </a:xfrm>
          <a:prstGeom prst="rect">
            <a:avLst/>
          </a:prstGeom>
          <a:noFill/>
        </p:spPr>
        <p:txBody>
          <a:bodyPr wrap="square" lIns="0" tIns="91440" rIns="0" bIns="0" rtlCol="0">
            <a:spAutoFit/>
          </a:bodyPr>
          <a:lstStyle/>
          <a:p>
            <a:pPr>
              <a:spcBef>
                <a:spcPts val="500"/>
              </a:spcBef>
            </a:pPr>
            <a:r>
              <a:rPr lang="en-US" sz="900" dirty="0"/>
              <a:t>Of students switch majors at least once </a:t>
            </a:r>
          </a:p>
        </p:txBody>
      </p:sp>
      <p:sp>
        <p:nvSpPr>
          <p:cNvPr id="16" name="TextBox 15">
            <a:extLst>
              <a:ext uri="{FF2B5EF4-FFF2-40B4-BE49-F238E27FC236}">
                <a16:creationId xmlns:a16="http://schemas.microsoft.com/office/drawing/2014/main" id="{887EED86-8E44-4B0D-8ADE-B26A0C410ED4}"/>
              </a:ext>
            </a:extLst>
          </p:cNvPr>
          <p:cNvSpPr txBox="1"/>
          <p:nvPr/>
        </p:nvSpPr>
        <p:spPr bwMode="gray">
          <a:xfrm>
            <a:off x="343731" y="3435262"/>
            <a:ext cx="700646" cy="307777"/>
          </a:xfrm>
          <a:prstGeom prst="rect">
            <a:avLst/>
          </a:prstGeom>
          <a:noFill/>
        </p:spPr>
        <p:txBody>
          <a:bodyPr wrap="square" lIns="0" tIns="0" rIns="0" bIns="0" rtlCol="0">
            <a:spAutoFit/>
          </a:bodyPr>
          <a:lstStyle/>
          <a:p>
            <a:r>
              <a:rPr lang="en-US" sz="2000" dirty="0">
                <a:solidFill>
                  <a:srgbClr val="0071CE"/>
                </a:solidFill>
              </a:rPr>
              <a:t>75%</a:t>
            </a:r>
          </a:p>
        </p:txBody>
      </p:sp>
      <p:sp>
        <p:nvSpPr>
          <p:cNvPr id="17" name="TextBox 16">
            <a:extLst>
              <a:ext uri="{FF2B5EF4-FFF2-40B4-BE49-F238E27FC236}">
                <a16:creationId xmlns:a16="http://schemas.microsoft.com/office/drawing/2014/main" id="{0BD89074-B28C-4921-AA03-64E343D36395}"/>
              </a:ext>
            </a:extLst>
          </p:cNvPr>
          <p:cNvSpPr txBox="1"/>
          <p:nvPr/>
        </p:nvSpPr>
        <p:spPr bwMode="gray">
          <a:xfrm>
            <a:off x="374677" y="1133337"/>
            <a:ext cx="1617101" cy="323165"/>
          </a:xfrm>
          <a:prstGeom prst="rect">
            <a:avLst/>
          </a:prstGeom>
          <a:noFill/>
        </p:spPr>
        <p:txBody>
          <a:bodyPr wrap="square" lIns="0" tIns="0" rIns="0" bIns="0" rtlCol="0">
            <a:spAutoFit/>
          </a:bodyPr>
          <a:lstStyle/>
          <a:p>
            <a:pPr algn="ctr"/>
            <a:r>
              <a:rPr lang="en-US" sz="1050" b="1" dirty="0"/>
              <a:t>Map Historical </a:t>
            </a:r>
            <a:br>
              <a:rPr lang="en-US" sz="1050" b="1" dirty="0"/>
            </a:br>
            <a:r>
              <a:rPr lang="en-US" sz="1050" b="1" dirty="0"/>
              <a:t>Paths to Degree</a:t>
            </a:r>
          </a:p>
        </p:txBody>
      </p:sp>
      <p:sp>
        <p:nvSpPr>
          <p:cNvPr id="18" name="TextBox 17">
            <a:extLst>
              <a:ext uri="{FF2B5EF4-FFF2-40B4-BE49-F238E27FC236}">
                <a16:creationId xmlns:a16="http://schemas.microsoft.com/office/drawing/2014/main" id="{D8820D7B-DA74-463E-B302-27147C9052BD}"/>
              </a:ext>
            </a:extLst>
          </p:cNvPr>
          <p:cNvSpPr txBox="1"/>
          <p:nvPr/>
        </p:nvSpPr>
        <p:spPr bwMode="gray">
          <a:xfrm>
            <a:off x="2361696" y="1133337"/>
            <a:ext cx="1695938" cy="323165"/>
          </a:xfrm>
          <a:prstGeom prst="rect">
            <a:avLst/>
          </a:prstGeom>
          <a:noFill/>
        </p:spPr>
        <p:txBody>
          <a:bodyPr wrap="square" lIns="0" tIns="0" rIns="0" bIns="0" rtlCol="0">
            <a:spAutoFit/>
          </a:bodyPr>
          <a:lstStyle/>
          <a:p>
            <a:pPr algn="ctr"/>
            <a:r>
              <a:rPr lang="en-US" sz="1050" b="1" dirty="0"/>
              <a:t>Categorize Majors by Student Flow Patterns</a:t>
            </a:r>
          </a:p>
        </p:txBody>
      </p:sp>
      <p:sp>
        <p:nvSpPr>
          <p:cNvPr id="19" name="TextBox 18">
            <a:extLst>
              <a:ext uri="{FF2B5EF4-FFF2-40B4-BE49-F238E27FC236}">
                <a16:creationId xmlns:a16="http://schemas.microsoft.com/office/drawing/2014/main" id="{36F162A6-B52B-4933-B599-11E52D0E048F}"/>
              </a:ext>
            </a:extLst>
          </p:cNvPr>
          <p:cNvSpPr txBox="1"/>
          <p:nvPr/>
        </p:nvSpPr>
        <p:spPr bwMode="gray">
          <a:xfrm>
            <a:off x="4506387" y="1133337"/>
            <a:ext cx="1573738" cy="323165"/>
          </a:xfrm>
          <a:prstGeom prst="rect">
            <a:avLst/>
          </a:prstGeom>
          <a:noFill/>
        </p:spPr>
        <p:txBody>
          <a:bodyPr wrap="square" lIns="0" tIns="0" rIns="0" bIns="0" rtlCol="0">
            <a:spAutoFit/>
          </a:bodyPr>
          <a:lstStyle/>
          <a:p>
            <a:pPr algn="ctr"/>
            <a:r>
              <a:rPr lang="en-US" sz="1050" b="1" dirty="0"/>
              <a:t>Assign Advisors to Major Clusters</a:t>
            </a:r>
          </a:p>
        </p:txBody>
      </p:sp>
      <p:cxnSp>
        <p:nvCxnSpPr>
          <p:cNvPr id="20" name="Straight Arrow Connector 19">
            <a:extLst>
              <a:ext uri="{FF2B5EF4-FFF2-40B4-BE49-F238E27FC236}">
                <a16:creationId xmlns:a16="http://schemas.microsoft.com/office/drawing/2014/main" id="{48D16097-F747-45BC-8D9F-2EA2E742DFE2}"/>
              </a:ext>
            </a:extLst>
          </p:cNvPr>
          <p:cNvCxnSpPr/>
          <p:nvPr/>
        </p:nvCxnSpPr>
        <p:spPr bwMode="gray">
          <a:xfrm>
            <a:off x="1831506" y="1221630"/>
            <a:ext cx="429396" cy="0"/>
          </a:xfrm>
          <a:prstGeom prst="straightConnector1">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A3D6483-5E60-4482-B313-C0FFF4C9F7BB}"/>
              </a:ext>
            </a:extLst>
          </p:cNvPr>
          <p:cNvCxnSpPr/>
          <p:nvPr/>
        </p:nvCxnSpPr>
        <p:spPr bwMode="gray">
          <a:xfrm>
            <a:off x="4076991" y="1221630"/>
            <a:ext cx="429396" cy="0"/>
          </a:xfrm>
          <a:prstGeom prst="straightConnector1">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Text Placeholder 31">
            <a:extLst>
              <a:ext uri="{FF2B5EF4-FFF2-40B4-BE49-F238E27FC236}">
                <a16:creationId xmlns:a16="http://schemas.microsoft.com/office/drawing/2014/main" id="{4DA588B3-BB1A-4129-A34B-8DAE2242F952}"/>
              </a:ext>
            </a:extLst>
          </p:cNvPr>
          <p:cNvSpPr txBox="1">
            <a:spLocks/>
          </p:cNvSpPr>
          <p:nvPr/>
        </p:nvSpPr>
        <p:spPr bwMode="gray">
          <a:xfrm>
            <a:off x="4600809" y="3588697"/>
            <a:ext cx="1384895" cy="55399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sz="900" dirty="0"/>
              <a:t>Examine requirements for majors in clusters to promote coordinated prerequisites</a:t>
            </a:r>
          </a:p>
        </p:txBody>
      </p:sp>
      <p:sp>
        <p:nvSpPr>
          <p:cNvPr id="23" name="TextBox 22">
            <a:extLst>
              <a:ext uri="{FF2B5EF4-FFF2-40B4-BE49-F238E27FC236}">
                <a16:creationId xmlns:a16="http://schemas.microsoft.com/office/drawing/2014/main" id="{FDECF30A-3EF3-4DA7-A1AD-6CE6C1CECEEA}"/>
              </a:ext>
            </a:extLst>
          </p:cNvPr>
          <p:cNvSpPr txBox="1"/>
          <p:nvPr/>
        </p:nvSpPr>
        <p:spPr bwMode="gray">
          <a:xfrm>
            <a:off x="4506387" y="3336023"/>
            <a:ext cx="1573738" cy="161583"/>
          </a:xfrm>
          <a:prstGeom prst="rect">
            <a:avLst/>
          </a:prstGeom>
          <a:noFill/>
        </p:spPr>
        <p:txBody>
          <a:bodyPr wrap="square" lIns="0" tIns="0" rIns="0" bIns="0" rtlCol="0">
            <a:spAutoFit/>
          </a:bodyPr>
          <a:lstStyle/>
          <a:p>
            <a:pPr algn="ctr"/>
            <a:r>
              <a:rPr lang="en-US" sz="1050" b="1" dirty="0"/>
              <a:t>Next Steps</a:t>
            </a:r>
          </a:p>
        </p:txBody>
      </p:sp>
      <p:sp>
        <p:nvSpPr>
          <p:cNvPr id="24" name="Text Placeholder 1">
            <a:extLst>
              <a:ext uri="{FF2B5EF4-FFF2-40B4-BE49-F238E27FC236}">
                <a16:creationId xmlns:a16="http://schemas.microsoft.com/office/drawing/2014/main" id="{8F43ECC6-1FA4-41EC-9D1E-2A68E16A226D}"/>
              </a:ext>
            </a:extLst>
          </p:cNvPr>
          <p:cNvSpPr txBox="1">
            <a:spLocks/>
          </p:cNvSpPr>
          <p:nvPr/>
        </p:nvSpPr>
        <p:spPr bwMode="gray">
          <a:xfrm>
            <a:off x="2302409" y="1911407"/>
            <a:ext cx="1764903" cy="2149306"/>
          </a:xfrm>
          <a:prstGeom prst="rect">
            <a:avLst/>
          </a:prstGeom>
        </p:spPr>
        <p:txBody>
          <a:bodyPr vert="horz" wrap="square" lIns="182880" tIns="0" rIns="18288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900" dirty="0"/>
              <a:t>Four types of major identified based on student flow patterns:</a:t>
            </a:r>
          </a:p>
          <a:p>
            <a:pPr lvl="1"/>
            <a:r>
              <a:rPr lang="en-US" sz="800" b="1" dirty="0"/>
              <a:t>Donor Majors:</a:t>
            </a:r>
            <a:r>
              <a:rPr lang="en-US" sz="800" dirty="0"/>
              <a:t> Students exit these programs and few enter </a:t>
            </a:r>
          </a:p>
          <a:p>
            <a:pPr lvl="1"/>
            <a:r>
              <a:rPr lang="en-US" sz="800" b="1" dirty="0"/>
              <a:t>Acceptor:</a:t>
            </a:r>
            <a:r>
              <a:rPr lang="en-US" sz="800" dirty="0"/>
              <a:t> Students enter these majors from other programs</a:t>
            </a:r>
          </a:p>
          <a:p>
            <a:pPr lvl="1"/>
            <a:r>
              <a:rPr lang="en-US" sz="800" b="1" dirty="0"/>
              <a:t>Pivot:</a:t>
            </a:r>
            <a:r>
              <a:rPr lang="en-US" sz="800" dirty="0"/>
              <a:t> Students equally enter and exit these majors</a:t>
            </a:r>
          </a:p>
          <a:p>
            <a:pPr lvl="1"/>
            <a:r>
              <a:rPr lang="en-US" sz="800" b="1" dirty="0"/>
              <a:t>Static</a:t>
            </a:r>
            <a:r>
              <a:rPr lang="en-US" sz="800" dirty="0"/>
              <a:t>: Very few students enter or exit </a:t>
            </a:r>
          </a:p>
        </p:txBody>
      </p:sp>
    </p:spTree>
    <p:extLst>
      <p:ext uri="{BB962C8B-B14F-4D97-AF65-F5344CB8AC3E}">
        <p14:creationId xmlns:p14="http://schemas.microsoft.com/office/powerpoint/2010/main" val="4190892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CE2FE7-2801-41EA-AA43-EB5598943C4B}"/>
              </a:ext>
            </a:extLst>
          </p:cNvPr>
          <p:cNvSpPr>
            <a:spLocks noGrp="1"/>
          </p:cNvSpPr>
          <p:nvPr>
            <p:ph type="body" sz="quarter" idx="15"/>
          </p:nvPr>
        </p:nvSpPr>
        <p:spPr>
          <a:xfrm>
            <a:off x="280195" y="640267"/>
            <a:ext cx="5842794" cy="184666"/>
          </a:xfrm>
        </p:spPr>
        <p:txBody>
          <a:bodyPr/>
          <a:lstStyle/>
          <a:p>
            <a:r>
              <a:rPr lang="en-US" dirty="0"/>
              <a:t>UTSA Redeploys Academic Advising to Match Student Flow</a:t>
            </a:r>
          </a:p>
        </p:txBody>
      </p:sp>
      <p:sp>
        <p:nvSpPr>
          <p:cNvPr id="3" name="Text Placeholder 2">
            <a:extLst>
              <a:ext uri="{FF2B5EF4-FFF2-40B4-BE49-F238E27FC236}">
                <a16:creationId xmlns:a16="http://schemas.microsoft.com/office/drawing/2014/main" id="{D8AFE40D-A17D-41C4-96AB-17C72B9EFCB8}"/>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DEC0F73F-CFC0-433A-9149-EEB5B6E4DB10}"/>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63805FA2-12A3-4396-8023-4914DC13387F}"/>
              </a:ext>
            </a:extLst>
          </p:cNvPr>
          <p:cNvSpPr>
            <a:spLocks noGrp="1"/>
          </p:cNvSpPr>
          <p:nvPr>
            <p:ph type="body" sz="quarter" idx="19"/>
          </p:nvPr>
        </p:nvSpPr>
        <p:spPr/>
        <p:txBody>
          <a:bodyPr/>
          <a:lstStyle/>
          <a:p>
            <a:endParaRPr lang="en-US" dirty="0"/>
          </a:p>
        </p:txBody>
      </p:sp>
      <p:sp>
        <p:nvSpPr>
          <p:cNvPr id="6" name="Title 5">
            <a:extLst>
              <a:ext uri="{FF2B5EF4-FFF2-40B4-BE49-F238E27FC236}">
                <a16:creationId xmlns:a16="http://schemas.microsoft.com/office/drawing/2014/main" id="{029EAB5E-4EB9-4AD5-BA06-824CB956A3AD}"/>
              </a:ext>
            </a:extLst>
          </p:cNvPr>
          <p:cNvSpPr>
            <a:spLocks noGrp="1"/>
          </p:cNvSpPr>
          <p:nvPr>
            <p:ph type="title"/>
          </p:nvPr>
        </p:nvSpPr>
        <p:spPr>
          <a:xfrm>
            <a:off x="280194" y="317005"/>
            <a:ext cx="5842794" cy="249299"/>
          </a:xfrm>
        </p:spPr>
        <p:txBody>
          <a:bodyPr/>
          <a:lstStyle/>
          <a:p>
            <a:r>
              <a:rPr lang="en-US" dirty="0"/>
              <a:t>Enrollment Patterns Offer Re-Organization Blueprint</a:t>
            </a:r>
          </a:p>
        </p:txBody>
      </p:sp>
      <p:sp>
        <p:nvSpPr>
          <p:cNvPr id="7" name="Text Placeholder 9">
            <a:extLst>
              <a:ext uri="{FF2B5EF4-FFF2-40B4-BE49-F238E27FC236}">
                <a16:creationId xmlns:a16="http://schemas.microsoft.com/office/drawing/2014/main" id="{F74B402F-C1BB-419D-A541-B7D0635BF4C0}"/>
              </a:ext>
            </a:extLst>
          </p:cNvPr>
          <p:cNvSpPr>
            <a:spLocks noGrp="1"/>
          </p:cNvSpPr>
          <p:nvPr/>
        </p:nvSpPr>
        <p:spPr bwMode="gray">
          <a:xfrm>
            <a:off x="3741095" y="1268519"/>
            <a:ext cx="2314533" cy="2891814"/>
          </a:xfrm>
          <a:prstGeom prst="rect">
            <a:avLst/>
          </a:prstGeom>
          <a:noFill/>
          <a:ln w="19050">
            <a:solidFill>
              <a:schemeClr val="accent3"/>
            </a:solidFill>
            <a:miter lim="800000"/>
          </a:ln>
        </p:spPr>
        <p:txBody>
          <a:bodyPr vert="horz" wrap="square" lIns="182880" tIns="18288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17475" indent="-117475">
              <a:spcBef>
                <a:spcPts val="500"/>
              </a:spcBef>
              <a:buFont typeface="Wingdings" panose="05000000000000000000" pitchFamily="2" charset="2"/>
              <a:buChar char="§"/>
            </a:pPr>
            <a:r>
              <a:rPr lang="en-US" sz="900" b="0" dirty="0"/>
              <a:t>Students assigned to an advisor based on first major declared</a:t>
            </a:r>
          </a:p>
          <a:p>
            <a:pPr marL="117475" indent="-117475">
              <a:spcBef>
                <a:spcPts val="500"/>
              </a:spcBef>
              <a:buFont typeface="Wingdings" panose="05000000000000000000" pitchFamily="2" charset="2"/>
              <a:buChar char="§"/>
            </a:pPr>
            <a:r>
              <a:rPr lang="en-US" sz="900" b="0" dirty="0"/>
              <a:t>Advisor cross-trained in 10-14 programs of study based on student major switching patterns</a:t>
            </a:r>
          </a:p>
          <a:p>
            <a:pPr marL="117475" indent="-117475">
              <a:spcBef>
                <a:spcPts val="500"/>
              </a:spcBef>
              <a:buFont typeface="Wingdings" panose="05000000000000000000" pitchFamily="2" charset="2"/>
              <a:buChar char="§"/>
            </a:pPr>
            <a:r>
              <a:rPr lang="en-US" sz="900" b="0" dirty="0"/>
              <a:t>Goal is that &gt;80% of students can maintain relationship with 1 advisor despite switching majors</a:t>
            </a:r>
          </a:p>
          <a:p>
            <a:pPr marL="117475" indent="-117475">
              <a:spcBef>
                <a:spcPts val="500"/>
              </a:spcBef>
              <a:buFont typeface="Wingdings" panose="05000000000000000000" pitchFamily="2" charset="2"/>
              <a:buChar char="§"/>
            </a:pPr>
            <a:r>
              <a:rPr lang="en-US" sz="900" b="0" dirty="0"/>
              <a:t>Advisors organized in clusters reporting to a central director who reports to the provost</a:t>
            </a:r>
          </a:p>
          <a:p>
            <a:pPr marL="117475" indent="-117475">
              <a:spcBef>
                <a:spcPts val="500"/>
              </a:spcBef>
              <a:buFont typeface="Wingdings" panose="05000000000000000000" pitchFamily="2" charset="2"/>
              <a:buChar char="§"/>
            </a:pPr>
            <a:r>
              <a:rPr lang="en-US" sz="900" b="0" dirty="0"/>
              <a:t>Special cluster for undeclared students to assist with exploration and placement</a:t>
            </a:r>
          </a:p>
          <a:p>
            <a:pPr marL="117475" indent="-117475"/>
            <a:endParaRPr lang="en-US" sz="900" b="0" dirty="0">
              <a:solidFill>
                <a:srgbClr val="525B63"/>
              </a:solidFill>
            </a:endParaRPr>
          </a:p>
        </p:txBody>
      </p:sp>
      <p:sp>
        <p:nvSpPr>
          <p:cNvPr id="8" name="Rectangle 7">
            <a:extLst>
              <a:ext uri="{FF2B5EF4-FFF2-40B4-BE49-F238E27FC236}">
                <a16:creationId xmlns:a16="http://schemas.microsoft.com/office/drawing/2014/main" id="{89D53652-86DA-4324-A211-D1094C8A0375}"/>
              </a:ext>
            </a:extLst>
          </p:cNvPr>
          <p:cNvSpPr/>
          <p:nvPr/>
        </p:nvSpPr>
        <p:spPr>
          <a:xfrm>
            <a:off x="4193667" y="1160269"/>
            <a:ext cx="1371600" cy="147347"/>
          </a:xfrm>
          <a:prstGeom prst="rect">
            <a:avLst/>
          </a:prstGeom>
          <a:solidFill>
            <a:schemeClr val="bg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50" b="1" dirty="0">
                <a:solidFill>
                  <a:srgbClr val="0071CE"/>
                </a:solidFill>
              </a:rPr>
              <a:t>Active Ingredients</a:t>
            </a:r>
          </a:p>
        </p:txBody>
      </p:sp>
      <p:sp>
        <p:nvSpPr>
          <p:cNvPr id="9" name="Oval 8">
            <a:extLst>
              <a:ext uri="{FF2B5EF4-FFF2-40B4-BE49-F238E27FC236}">
                <a16:creationId xmlns:a16="http://schemas.microsoft.com/office/drawing/2014/main" id="{DEAB691F-68C1-4A45-A3D5-4E012413BBA1}"/>
              </a:ext>
            </a:extLst>
          </p:cNvPr>
          <p:cNvSpPr/>
          <p:nvPr/>
        </p:nvSpPr>
        <p:spPr bwMode="gray">
          <a:xfrm>
            <a:off x="623520" y="1357657"/>
            <a:ext cx="2371443" cy="1842413"/>
          </a:xfrm>
          <a:prstGeom prst="ellipse">
            <a:avLst/>
          </a:prstGeom>
          <a:solidFill>
            <a:schemeClr val="accent1">
              <a:lumMod val="60000"/>
              <a:lumOff val="40000"/>
            </a:schemeClr>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800" b="1" dirty="0">
              <a:solidFill>
                <a:srgbClr val="FFFFFF"/>
              </a:solidFill>
            </a:endParaRPr>
          </a:p>
          <a:p>
            <a:pPr defTabSz="1463675"/>
            <a:r>
              <a:rPr lang="en-US" sz="800" b="1" dirty="0">
                <a:solidFill>
                  <a:srgbClr val="FFFFFF"/>
                </a:solidFill>
              </a:rPr>
              <a:t>Marketing </a:t>
            </a:r>
          </a:p>
          <a:p>
            <a:pPr defTabSz="1463675"/>
            <a:r>
              <a:rPr lang="en-US" sz="800" b="1" dirty="0">
                <a:solidFill>
                  <a:srgbClr val="FFFFFF"/>
                </a:solidFill>
              </a:rPr>
              <a:t>Mathematics</a:t>
            </a:r>
          </a:p>
        </p:txBody>
      </p:sp>
      <p:sp>
        <p:nvSpPr>
          <p:cNvPr id="10" name="Text Placeholder 31">
            <a:extLst>
              <a:ext uri="{FF2B5EF4-FFF2-40B4-BE49-F238E27FC236}">
                <a16:creationId xmlns:a16="http://schemas.microsoft.com/office/drawing/2014/main" id="{64F5F802-0311-418C-B02A-6FA9A874F835}"/>
              </a:ext>
            </a:extLst>
          </p:cNvPr>
          <p:cNvSpPr txBox="1">
            <a:spLocks/>
          </p:cNvSpPr>
          <p:nvPr/>
        </p:nvSpPr>
        <p:spPr bwMode="gray">
          <a:xfrm>
            <a:off x="1954586" y="2109302"/>
            <a:ext cx="1017267" cy="34624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spcBef>
                <a:spcPts val="300"/>
              </a:spcBef>
              <a:buFont typeface="Arial" pitchFamily="34" charset="0"/>
              <a:buNone/>
            </a:pPr>
            <a:r>
              <a:rPr lang="en-US" b="1" dirty="0"/>
              <a:t>Secondary </a:t>
            </a:r>
          </a:p>
          <a:p>
            <a:pPr marL="0" indent="0" algn="ctr">
              <a:spcBef>
                <a:spcPts val="300"/>
              </a:spcBef>
              <a:buFont typeface="Arial" pitchFamily="34" charset="0"/>
              <a:buNone/>
            </a:pPr>
            <a:r>
              <a:rPr lang="en-US" b="1" dirty="0"/>
              <a:t>Majors</a:t>
            </a:r>
          </a:p>
        </p:txBody>
      </p:sp>
      <p:sp>
        <p:nvSpPr>
          <p:cNvPr id="11" name="Oval 10">
            <a:extLst>
              <a:ext uri="{FF2B5EF4-FFF2-40B4-BE49-F238E27FC236}">
                <a16:creationId xmlns:a16="http://schemas.microsoft.com/office/drawing/2014/main" id="{634713E0-757A-4C63-AD00-92B3BFD25AB3}"/>
              </a:ext>
            </a:extLst>
          </p:cNvPr>
          <p:cNvSpPr/>
          <p:nvPr/>
        </p:nvSpPr>
        <p:spPr bwMode="gray">
          <a:xfrm>
            <a:off x="618785" y="1632086"/>
            <a:ext cx="1405400" cy="1229747"/>
          </a:xfrm>
          <a:prstGeom prst="ellipse">
            <a:avLst/>
          </a:prstGeom>
          <a:solidFill>
            <a:schemeClr val="accent1">
              <a:lumMod val="40000"/>
              <a:lumOff val="60000"/>
            </a:schemeClr>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800" b="1" dirty="0">
              <a:solidFill>
                <a:srgbClr val="FFFFFF"/>
              </a:solidFill>
            </a:endParaRPr>
          </a:p>
        </p:txBody>
      </p:sp>
      <p:sp>
        <p:nvSpPr>
          <p:cNvPr id="12" name="Text Placeholder 31">
            <a:extLst>
              <a:ext uri="{FF2B5EF4-FFF2-40B4-BE49-F238E27FC236}">
                <a16:creationId xmlns:a16="http://schemas.microsoft.com/office/drawing/2014/main" id="{75584187-B450-4C13-BFE0-269A374EB8F4}"/>
              </a:ext>
            </a:extLst>
          </p:cNvPr>
          <p:cNvSpPr txBox="1">
            <a:spLocks/>
          </p:cNvSpPr>
          <p:nvPr/>
        </p:nvSpPr>
        <p:spPr bwMode="gray">
          <a:xfrm>
            <a:off x="802477" y="1738904"/>
            <a:ext cx="1017272" cy="30777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spcBef>
                <a:spcPts val="300"/>
              </a:spcBef>
              <a:buFont typeface="Arial" pitchFamily="34" charset="0"/>
              <a:buNone/>
            </a:pPr>
            <a:r>
              <a:rPr lang="en-US" b="1" dirty="0"/>
              <a:t>Primary Majors</a:t>
            </a:r>
          </a:p>
        </p:txBody>
      </p:sp>
      <p:sp>
        <p:nvSpPr>
          <p:cNvPr id="13" name="TextBox 12">
            <a:extLst>
              <a:ext uri="{FF2B5EF4-FFF2-40B4-BE49-F238E27FC236}">
                <a16:creationId xmlns:a16="http://schemas.microsoft.com/office/drawing/2014/main" id="{A37D6497-76FC-44B9-8EDE-0B5CD776DF29}"/>
              </a:ext>
            </a:extLst>
          </p:cNvPr>
          <p:cNvSpPr txBox="1"/>
          <p:nvPr/>
        </p:nvSpPr>
        <p:spPr bwMode="gray">
          <a:xfrm>
            <a:off x="675910" y="2273630"/>
            <a:ext cx="684856" cy="107722"/>
          </a:xfrm>
          <a:prstGeom prst="rect">
            <a:avLst/>
          </a:prstGeom>
          <a:noFill/>
        </p:spPr>
        <p:txBody>
          <a:bodyPr wrap="square" lIns="0" tIns="0" rIns="0" bIns="0" rtlCol="0">
            <a:spAutoFit/>
          </a:bodyPr>
          <a:lstStyle/>
          <a:p>
            <a:pPr>
              <a:spcBef>
                <a:spcPts val="500"/>
              </a:spcBef>
            </a:pPr>
            <a:r>
              <a:rPr lang="en-US" sz="700" dirty="0"/>
              <a:t>Biochemistry</a:t>
            </a:r>
          </a:p>
        </p:txBody>
      </p:sp>
      <p:sp>
        <p:nvSpPr>
          <p:cNvPr id="14" name="TextBox 13">
            <a:extLst>
              <a:ext uri="{FF2B5EF4-FFF2-40B4-BE49-F238E27FC236}">
                <a16:creationId xmlns:a16="http://schemas.microsoft.com/office/drawing/2014/main" id="{D535C3A9-A226-4635-A0BB-56873393AE41}"/>
              </a:ext>
            </a:extLst>
          </p:cNvPr>
          <p:cNvSpPr txBox="1"/>
          <p:nvPr/>
        </p:nvSpPr>
        <p:spPr bwMode="gray">
          <a:xfrm>
            <a:off x="832158" y="2463155"/>
            <a:ext cx="396180" cy="107722"/>
          </a:xfrm>
          <a:prstGeom prst="rect">
            <a:avLst/>
          </a:prstGeom>
          <a:noFill/>
        </p:spPr>
        <p:txBody>
          <a:bodyPr wrap="square" lIns="0" tIns="0" rIns="0" bIns="0" rtlCol="0">
            <a:spAutoFit/>
          </a:bodyPr>
          <a:lstStyle/>
          <a:p>
            <a:pPr>
              <a:spcBef>
                <a:spcPts val="500"/>
              </a:spcBef>
            </a:pPr>
            <a:r>
              <a:rPr lang="en-US" sz="700" dirty="0"/>
              <a:t>Biology</a:t>
            </a:r>
          </a:p>
        </p:txBody>
      </p:sp>
      <p:sp>
        <p:nvSpPr>
          <p:cNvPr id="15" name="TextBox 14">
            <a:extLst>
              <a:ext uri="{FF2B5EF4-FFF2-40B4-BE49-F238E27FC236}">
                <a16:creationId xmlns:a16="http://schemas.microsoft.com/office/drawing/2014/main" id="{4205851C-9B4C-49A7-A76C-F41130B4D4AE}"/>
              </a:ext>
            </a:extLst>
          </p:cNvPr>
          <p:cNvSpPr txBox="1"/>
          <p:nvPr/>
        </p:nvSpPr>
        <p:spPr bwMode="gray">
          <a:xfrm>
            <a:off x="1000896" y="2088027"/>
            <a:ext cx="604843" cy="107722"/>
          </a:xfrm>
          <a:prstGeom prst="rect">
            <a:avLst/>
          </a:prstGeom>
          <a:noFill/>
        </p:spPr>
        <p:txBody>
          <a:bodyPr wrap="square" lIns="0" tIns="0" rIns="0" bIns="0" rtlCol="0">
            <a:spAutoFit/>
          </a:bodyPr>
          <a:lstStyle/>
          <a:p>
            <a:pPr>
              <a:spcBef>
                <a:spcPts val="500"/>
              </a:spcBef>
            </a:pPr>
            <a:r>
              <a:rPr lang="en-US" sz="700" dirty="0"/>
              <a:t>Chemistry</a:t>
            </a:r>
          </a:p>
        </p:txBody>
      </p:sp>
      <p:sp>
        <p:nvSpPr>
          <p:cNvPr id="16" name="TextBox 15">
            <a:extLst>
              <a:ext uri="{FF2B5EF4-FFF2-40B4-BE49-F238E27FC236}">
                <a16:creationId xmlns:a16="http://schemas.microsoft.com/office/drawing/2014/main" id="{B861E938-B43B-4F3E-923A-5EEB2E764CC9}"/>
              </a:ext>
            </a:extLst>
          </p:cNvPr>
          <p:cNvSpPr txBox="1"/>
          <p:nvPr/>
        </p:nvSpPr>
        <p:spPr bwMode="gray">
          <a:xfrm>
            <a:off x="1136674" y="2664442"/>
            <a:ext cx="333287" cy="107722"/>
          </a:xfrm>
          <a:prstGeom prst="rect">
            <a:avLst/>
          </a:prstGeom>
          <a:noFill/>
        </p:spPr>
        <p:txBody>
          <a:bodyPr wrap="square" lIns="0" tIns="0" rIns="0" bIns="0" rtlCol="0">
            <a:spAutoFit/>
          </a:bodyPr>
          <a:lstStyle/>
          <a:p>
            <a:pPr>
              <a:spcBef>
                <a:spcPts val="500"/>
              </a:spcBef>
            </a:pPr>
            <a:r>
              <a:rPr lang="en-US" sz="700" dirty="0"/>
              <a:t>Health</a:t>
            </a:r>
          </a:p>
        </p:txBody>
      </p:sp>
      <p:sp>
        <p:nvSpPr>
          <p:cNvPr id="17" name="TextBox 16">
            <a:extLst>
              <a:ext uri="{FF2B5EF4-FFF2-40B4-BE49-F238E27FC236}">
                <a16:creationId xmlns:a16="http://schemas.microsoft.com/office/drawing/2014/main" id="{A7340D73-2ECE-498F-B978-62F448C7357B}"/>
              </a:ext>
            </a:extLst>
          </p:cNvPr>
          <p:cNvSpPr txBox="1"/>
          <p:nvPr/>
        </p:nvSpPr>
        <p:spPr bwMode="gray">
          <a:xfrm>
            <a:off x="1375365" y="2273630"/>
            <a:ext cx="624221" cy="107722"/>
          </a:xfrm>
          <a:prstGeom prst="rect">
            <a:avLst/>
          </a:prstGeom>
          <a:noFill/>
        </p:spPr>
        <p:txBody>
          <a:bodyPr wrap="square" lIns="0" tIns="0" rIns="0" bIns="0" rtlCol="0">
            <a:spAutoFit/>
          </a:bodyPr>
          <a:lstStyle/>
          <a:p>
            <a:pPr>
              <a:spcBef>
                <a:spcPts val="500"/>
              </a:spcBef>
            </a:pPr>
            <a:r>
              <a:rPr lang="en-US" sz="700" dirty="0"/>
              <a:t>Public Health</a:t>
            </a:r>
          </a:p>
        </p:txBody>
      </p:sp>
      <p:sp>
        <p:nvSpPr>
          <p:cNvPr id="18" name="TextBox 17">
            <a:extLst>
              <a:ext uri="{FF2B5EF4-FFF2-40B4-BE49-F238E27FC236}">
                <a16:creationId xmlns:a16="http://schemas.microsoft.com/office/drawing/2014/main" id="{FD4E30D7-6E15-4A74-8A36-F3602788EE5B}"/>
              </a:ext>
            </a:extLst>
          </p:cNvPr>
          <p:cNvSpPr txBox="1"/>
          <p:nvPr/>
        </p:nvSpPr>
        <p:spPr bwMode="gray">
          <a:xfrm>
            <a:off x="1359611" y="2463155"/>
            <a:ext cx="542889" cy="107722"/>
          </a:xfrm>
          <a:prstGeom prst="rect">
            <a:avLst/>
          </a:prstGeom>
          <a:noFill/>
        </p:spPr>
        <p:txBody>
          <a:bodyPr wrap="square" lIns="0" tIns="0" rIns="0" bIns="0" rtlCol="0">
            <a:spAutoFit/>
          </a:bodyPr>
          <a:lstStyle/>
          <a:p>
            <a:pPr>
              <a:spcBef>
                <a:spcPts val="500"/>
              </a:spcBef>
            </a:pPr>
            <a:r>
              <a:rPr lang="en-US" sz="700" dirty="0"/>
              <a:t>Kinesiology</a:t>
            </a:r>
          </a:p>
        </p:txBody>
      </p:sp>
      <p:sp>
        <p:nvSpPr>
          <p:cNvPr id="19" name="TextBox 18">
            <a:extLst>
              <a:ext uri="{FF2B5EF4-FFF2-40B4-BE49-F238E27FC236}">
                <a16:creationId xmlns:a16="http://schemas.microsoft.com/office/drawing/2014/main" id="{0523C774-3C00-4B00-A18F-E6B89F44E98B}"/>
              </a:ext>
            </a:extLst>
          </p:cNvPr>
          <p:cNvSpPr txBox="1"/>
          <p:nvPr/>
        </p:nvSpPr>
        <p:spPr bwMode="gray">
          <a:xfrm>
            <a:off x="2250427" y="2574223"/>
            <a:ext cx="547205" cy="107722"/>
          </a:xfrm>
          <a:prstGeom prst="rect">
            <a:avLst/>
          </a:prstGeom>
          <a:noFill/>
        </p:spPr>
        <p:txBody>
          <a:bodyPr wrap="square" lIns="0" tIns="0" rIns="0" bIns="0" rtlCol="0">
            <a:spAutoFit/>
          </a:bodyPr>
          <a:lstStyle/>
          <a:p>
            <a:pPr>
              <a:spcBef>
                <a:spcPts val="500"/>
              </a:spcBef>
            </a:pPr>
            <a:r>
              <a:rPr lang="en-US" sz="700" dirty="0"/>
              <a:t>Psychology</a:t>
            </a:r>
          </a:p>
        </p:txBody>
      </p:sp>
      <p:sp>
        <p:nvSpPr>
          <p:cNvPr id="20" name="TextBox 19">
            <a:extLst>
              <a:ext uri="{FF2B5EF4-FFF2-40B4-BE49-F238E27FC236}">
                <a16:creationId xmlns:a16="http://schemas.microsoft.com/office/drawing/2014/main" id="{F45275D6-9E02-4AF8-B848-9DDACEEF2D0F}"/>
              </a:ext>
            </a:extLst>
          </p:cNvPr>
          <p:cNvSpPr txBox="1"/>
          <p:nvPr/>
        </p:nvSpPr>
        <p:spPr bwMode="gray">
          <a:xfrm>
            <a:off x="1326370" y="2945469"/>
            <a:ext cx="1140070" cy="107722"/>
          </a:xfrm>
          <a:prstGeom prst="rect">
            <a:avLst/>
          </a:prstGeom>
          <a:noFill/>
        </p:spPr>
        <p:txBody>
          <a:bodyPr wrap="square" lIns="0" tIns="0" rIns="0" bIns="0" rtlCol="0">
            <a:spAutoFit/>
          </a:bodyPr>
          <a:lstStyle/>
          <a:p>
            <a:pPr>
              <a:spcBef>
                <a:spcPts val="500"/>
              </a:spcBef>
            </a:pPr>
            <a:r>
              <a:rPr lang="en-US" sz="700" dirty="0"/>
              <a:t>Interdisciplinary Studies</a:t>
            </a:r>
          </a:p>
        </p:txBody>
      </p:sp>
      <p:sp>
        <p:nvSpPr>
          <p:cNvPr id="21" name="TextBox 20">
            <a:extLst>
              <a:ext uri="{FF2B5EF4-FFF2-40B4-BE49-F238E27FC236}">
                <a16:creationId xmlns:a16="http://schemas.microsoft.com/office/drawing/2014/main" id="{A56B9C10-8FC6-4DCC-BBB4-8732E7C3D286}"/>
              </a:ext>
            </a:extLst>
          </p:cNvPr>
          <p:cNvSpPr txBox="1"/>
          <p:nvPr/>
        </p:nvSpPr>
        <p:spPr bwMode="gray">
          <a:xfrm>
            <a:off x="1545743" y="1448226"/>
            <a:ext cx="542723" cy="107722"/>
          </a:xfrm>
          <a:prstGeom prst="rect">
            <a:avLst/>
          </a:prstGeom>
          <a:noFill/>
        </p:spPr>
        <p:txBody>
          <a:bodyPr wrap="square" lIns="0" tIns="0" rIns="0" bIns="0" rtlCol="0">
            <a:spAutoFit/>
          </a:bodyPr>
          <a:lstStyle/>
          <a:p>
            <a:pPr>
              <a:spcBef>
                <a:spcPts val="500"/>
              </a:spcBef>
            </a:pPr>
            <a:r>
              <a:rPr lang="en-US" sz="700" dirty="0"/>
              <a:t>Marketing</a:t>
            </a:r>
          </a:p>
        </p:txBody>
      </p:sp>
      <p:sp>
        <p:nvSpPr>
          <p:cNvPr id="22" name="TextBox 21">
            <a:extLst>
              <a:ext uri="{FF2B5EF4-FFF2-40B4-BE49-F238E27FC236}">
                <a16:creationId xmlns:a16="http://schemas.microsoft.com/office/drawing/2014/main" id="{BB5666AF-A548-4390-8D47-93DF11842D34}"/>
              </a:ext>
            </a:extLst>
          </p:cNvPr>
          <p:cNvSpPr txBox="1"/>
          <p:nvPr/>
        </p:nvSpPr>
        <p:spPr bwMode="gray">
          <a:xfrm>
            <a:off x="1832062" y="1635934"/>
            <a:ext cx="778358" cy="107722"/>
          </a:xfrm>
          <a:prstGeom prst="rect">
            <a:avLst/>
          </a:prstGeom>
          <a:noFill/>
        </p:spPr>
        <p:txBody>
          <a:bodyPr wrap="square" lIns="0" tIns="0" rIns="0" bIns="0" rtlCol="0">
            <a:spAutoFit/>
          </a:bodyPr>
          <a:lstStyle/>
          <a:p>
            <a:pPr>
              <a:spcBef>
                <a:spcPts val="500"/>
              </a:spcBef>
            </a:pPr>
            <a:r>
              <a:rPr lang="en-US" sz="700" dirty="0"/>
              <a:t>Communication</a:t>
            </a:r>
          </a:p>
        </p:txBody>
      </p:sp>
      <p:sp>
        <p:nvSpPr>
          <p:cNvPr id="23" name="TextBox 22">
            <a:extLst>
              <a:ext uri="{FF2B5EF4-FFF2-40B4-BE49-F238E27FC236}">
                <a16:creationId xmlns:a16="http://schemas.microsoft.com/office/drawing/2014/main" id="{7C947DAA-DA4E-431E-B372-C1B162E304F0}"/>
              </a:ext>
            </a:extLst>
          </p:cNvPr>
          <p:cNvSpPr txBox="1"/>
          <p:nvPr/>
        </p:nvSpPr>
        <p:spPr bwMode="gray">
          <a:xfrm>
            <a:off x="1916938" y="2760285"/>
            <a:ext cx="666979" cy="107722"/>
          </a:xfrm>
          <a:prstGeom prst="rect">
            <a:avLst/>
          </a:prstGeom>
          <a:noFill/>
        </p:spPr>
        <p:txBody>
          <a:bodyPr wrap="square" lIns="0" tIns="0" rIns="0" bIns="0" rtlCol="0">
            <a:spAutoFit/>
          </a:bodyPr>
          <a:lstStyle/>
          <a:p>
            <a:pPr>
              <a:spcBef>
                <a:spcPts val="500"/>
              </a:spcBef>
            </a:pPr>
            <a:r>
              <a:rPr lang="en-US" sz="700" dirty="0"/>
              <a:t>Management</a:t>
            </a:r>
          </a:p>
        </p:txBody>
      </p:sp>
      <p:sp>
        <p:nvSpPr>
          <p:cNvPr id="24" name="TextBox 23">
            <a:extLst>
              <a:ext uri="{FF2B5EF4-FFF2-40B4-BE49-F238E27FC236}">
                <a16:creationId xmlns:a16="http://schemas.microsoft.com/office/drawing/2014/main" id="{EA077A77-0FA8-450E-9260-13A9C3CB1684}"/>
              </a:ext>
            </a:extLst>
          </p:cNvPr>
          <p:cNvSpPr txBox="1"/>
          <p:nvPr/>
        </p:nvSpPr>
        <p:spPr bwMode="gray">
          <a:xfrm>
            <a:off x="2189332" y="1880512"/>
            <a:ext cx="619387" cy="107722"/>
          </a:xfrm>
          <a:prstGeom prst="rect">
            <a:avLst/>
          </a:prstGeom>
          <a:noFill/>
        </p:spPr>
        <p:txBody>
          <a:bodyPr wrap="square" lIns="0" tIns="0" rIns="0" bIns="0" rtlCol="0">
            <a:spAutoFit/>
          </a:bodyPr>
          <a:lstStyle/>
          <a:p>
            <a:pPr>
              <a:spcBef>
                <a:spcPts val="500"/>
              </a:spcBef>
            </a:pPr>
            <a:r>
              <a:rPr lang="en-US" sz="700" dirty="0"/>
              <a:t>Mathematics</a:t>
            </a:r>
          </a:p>
        </p:txBody>
      </p:sp>
      <p:sp>
        <p:nvSpPr>
          <p:cNvPr id="25" name="Text Placeholder 1">
            <a:extLst>
              <a:ext uri="{FF2B5EF4-FFF2-40B4-BE49-F238E27FC236}">
                <a16:creationId xmlns:a16="http://schemas.microsoft.com/office/drawing/2014/main" id="{2368EF25-6C16-4585-919C-CDE52F7FB41F}"/>
              </a:ext>
            </a:extLst>
          </p:cNvPr>
          <p:cNvSpPr txBox="1">
            <a:spLocks/>
          </p:cNvSpPr>
          <p:nvPr/>
        </p:nvSpPr>
        <p:spPr bwMode="gray">
          <a:xfrm>
            <a:off x="618785" y="3297260"/>
            <a:ext cx="649895" cy="304431"/>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Wingdings" pitchFamily="2" charset="2"/>
              <a:buNone/>
            </a:pPr>
            <a:r>
              <a:rPr lang="en-US" sz="2000" dirty="0">
                <a:solidFill>
                  <a:srgbClr val="0071CE"/>
                </a:solidFill>
              </a:rPr>
              <a:t>82%</a:t>
            </a:r>
          </a:p>
        </p:txBody>
      </p:sp>
      <p:sp>
        <p:nvSpPr>
          <p:cNvPr id="26" name="Rectangle 25">
            <a:extLst>
              <a:ext uri="{FF2B5EF4-FFF2-40B4-BE49-F238E27FC236}">
                <a16:creationId xmlns:a16="http://schemas.microsoft.com/office/drawing/2014/main" id="{E7EA8F5F-FF08-42ED-8BB5-56D978B6E911}"/>
              </a:ext>
            </a:extLst>
          </p:cNvPr>
          <p:cNvSpPr/>
          <p:nvPr/>
        </p:nvSpPr>
        <p:spPr>
          <a:xfrm>
            <a:off x="515720" y="3555889"/>
            <a:ext cx="1271016" cy="707886"/>
          </a:xfrm>
          <a:prstGeom prst="rect">
            <a:avLst/>
          </a:prstGeom>
        </p:spPr>
        <p:txBody>
          <a:bodyPr wrap="square">
            <a:spAutoFit/>
          </a:bodyPr>
          <a:lstStyle/>
          <a:p>
            <a:r>
              <a:rPr lang="en-US" sz="1000" dirty="0"/>
              <a:t>Percent of students will remain with         one advisor </a:t>
            </a:r>
            <a:endParaRPr lang="en-US" sz="1000" baseline="30000" dirty="0"/>
          </a:p>
        </p:txBody>
      </p:sp>
      <p:sp>
        <p:nvSpPr>
          <p:cNvPr id="27" name="TextBox 26">
            <a:extLst>
              <a:ext uri="{FF2B5EF4-FFF2-40B4-BE49-F238E27FC236}">
                <a16:creationId xmlns:a16="http://schemas.microsoft.com/office/drawing/2014/main" id="{227858F6-9136-4A47-BE96-E8FB66283988}"/>
              </a:ext>
            </a:extLst>
          </p:cNvPr>
          <p:cNvSpPr txBox="1"/>
          <p:nvPr/>
        </p:nvSpPr>
        <p:spPr bwMode="gray">
          <a:xfrm>
            <a:off x="539496" y="1115393"/>
            <a:ext cx="2660904" cy="138499"/>
          </a:xfrm>
          <a:prstGeom prst="rect">
            <a:avLst/>
          </a:prstGeom>
          <a:noFill/>
        </p:spPr>
        <p:txBody>
          <a:bodyPr wrap="square" lIns="0" tIns="0" rIns="0" bIns="0" rtlCol="0">
            <a:spAutoFit/>
          </a:bodyPr>
          <a:lstStyle/>
          <a:p>
            <a:pPr algn="ctr"/>
            <a:r>
              <a:rPr lang="en-US" sz="900" b="1" dirty="0"/>
              <a:t>Life and Health Sciences Cluster</a:t>
            </a:r>
          </a:p>
        </p:txBody>
      </p:sp>
      <p:sp>
        <p:nvSpPr>
          <p:cNvPr id="28" name="Text Placeholder 1">
            <a:extLst>
              <a:ext uri="{FF2B5EF4-FFF2-40B4-BE49-F238E27FC236}">
                <a16:creationId xmlns:a16="http://schemas.microsoft.com/office/drawing/2014/main" id="{FC3AC87E-331C-41B3-81E6-4512A413289A}"/>
              </a:ext>
            </a:extLst>
          </p:cNvPr>
          <p:cNvSpPr txBox="1">
            <a:spLocks/>
          </p:cNvSpPr>
          <p:nvPr/>
        </p:nvSpPr>
        <p:spPr bwMode="gray">
          <a:xfrm>
            <a:off x="1956293" y="3297260"/>
            <a:ext cx="806395" cy="304431"/>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Wingdings" pitchFamily="2" charset="2"/>
              <a:buNone/>
            </a:pPr>
            <a:r>
              <a:rPr lang="en-US" sz="2000" dirty="0">
                <a:solidFill>
                  <a:srgbClr val="0071CE"/>
                </a:solidFill>
              </a:rPr>
              <a:t>12</a:t>
            </a:r>
          </a:p>
        </p:txBody>
      </p:sp>
      <p:sp>
        <p:nvSpPr>
          <p:cNvPr id="29" name="Rectangle 28">
            <a:extLst>
              <a:ext uri="{FF2B5EF4-FFF2-40B4-BE49-F238E27FC236}">
                <a16:creationId xmlns:a16="http://schemas.microsoft.com/office/drawing/2014/main" id="{F410C828-40FB-4A41-9FC5-CA73FDED041A}"/>
              </a:ext>
            </a:extLst>
          </p:cNvPr>
          <p:cNvSpPr/>
          <p:nvPr/>
        </p:nvSpPr>
        <p:spPr>
          <a:xfrm>
            <a:off x="1873060" y="3555889"/>
            <a:ext cx="1268425" cy="707886"/>
          </a:xfrm>
          <a:prstGeom prst="rect">
            <a:avLst/>
          </a:prstGeom>
        </p:spPr>
        <p:txBody>
          <a:bodyPr wrap="square">
            <a:spAutoFit/>
          </a:bodyPr>
          <a:lstStyle/>
          <a:p>
            <a:r>
              <a:rPr lang="en-US" sz="1000" dirty="0"/>
              <a:t>Average number of majors an advisor is responsible for</a:t>
            </a:r>
            <a:endParaRPr lang="en-US" sz="1000" baseline="30000" dirty="0"/>
          </a:p>
        </p:txBody>
      </p:sp>
    </p:spTree>
    <p:extLst>
      <p:ext uri="{BB962C8B-B14F-4D97-AF65-F5344CB8AC3E}">
        <p14:creationId xmlns:p14="http://schemas.microsoft.com/office/powerpoint/2010/main" val="2306054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55E48A-D745-4329-83A5-1BB97A82DB2A}"/>
              </a:ext>
            </a:extLst>
          </p:cNvPr>
          <p:cNvSpPr>
            <a:spLocks noGrp="1"/>
          </p:cNvSpPr>
          <p:nvPr>
            <p:ph type="body" sz="quarter" idx="15"/>
          </p:nvPr>
        </p:nvSpPr>
        <p:spPr/>
        <p:txBody>
          <a:bodyPr/>
          <a:lstStyle/>
          <a:p>
            <a:endParaRPr lang="en-US" dirty="0"/>
          </a:p>
        </p:txBody>
      </p:sp>
      <p:sp>
        <p:nvSpPr>
          <p:cNvPr id="3" name="Text Placeholder 2">
            <a:extLst>
              <a:ext uri="{FF2B5EF4-FFF2-40B4-BE49-F238E27FC236}">
                <a16:creationId xmlns:a16="http://schemas.microsoft.com/office/drawing/2014/main" id="{F7DB49A4-30C6-4C3E-8F2A-81692B53394A}"/>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8B9041EF-CA51-46B8-BD9D-F4224B56F526}"/>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6591B710-055F-4516-A3A7-CD98BEF39144}"/>
              </a:ext>
            </a:extLst>
          </p:cNvPr>
          <p:cNvSpPr>
            <a:spLocks noGrp="1"/>
          </p:cNvSpPr>
          <p:nvPr>
            <p:ph type="body" sz="quarter" idx="19"/>
          </p:nvPr>
        </p:nvSpPr>
        <p:spPr/>
        <p:txBody>
          <a:bodyPr/>
          <a:lstStyle/>
          <a:p>
            <a:endParaRPr lang="en-US" dirty="0"/>
          </a:p>
        </p:txBody>
      </p:sp>
      <p:sp>
        <p:nvSpPr>
          <p:cNvPr id="6" name="Title 5">
            <a:extLst>
              <a:ext uri="{FF2B5EF4-FFF2-40B4-BE49-F238E27FC236}">
                <a16:creationId xmlns:a16="http://schemas.microsoft.com/office/drawing/2014/main" id="{29FE81F6-201A-41A6-8890-18857FA958AE}"/>
              </a:ext>
            </a:extLst>
          </p:cNvPr>
          <p:cNvSpPr>
            <a:spLocks noGrp="1"/>
          </p:cNvSpPr>
          <p:nvPr>
            <p:ph type="title"/>
          </p:nvPr>
        </p:nvSpPr>
        <p:spPr>
          <a:xfrm>
            <a:off x="280194" y="317005"/>
            <a:ext cx="5486400" cy="249299"/>
          </a:xfrm>
        </p:spPr>
        <p:txBody>
          <a:bodyPr/>
          <a:lstStyle/>
          <a:p>
            <a:r>
              <a:rPr lang="en-US" dirty="0"/>
              <a:t>Migrating from Departments to Clusters</a:t>
            </a:r>
          </a:p>
        </p:txBody>
      </p:sp>
      <p:cxnSp>
        <p:nvCxnSpPr>
          <p:cNvPr id="7" name="Straight Connector 6">
            <a:extLst>
              <a:ext uri="{FF2B5EF4-FFF2-40B4-BE49-F238E27FC236}">
                <a16:creationId xmlns:a16="http://schemas.microsoft.com/office/drawing/2014/main" id="{0DC03A50-3222-467C-9F53-0041944F70D0}"/>
              </a:ext>
            </a:extLst>
          </p:cNvPr>
          <p:cNvCxnSpPr/>
          <p:nvPr/>
        </p:nvCxnSpPr>
        <p:spPr bwMode="gray">
          <a:xfrm>
            <a:off x="3048817" y="2286163"/>
            <a:ext cx="0" cy="246624"/>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8" name="Straight Connector 7">
            <a:extLst>
              <a:ext uri="{FF2B5EF4-FFF2-40B4-BE49-F238E27FC236}">
                <a16:creationId xmlns:a16="http://schemas.microsoft.com/office/drawing/2014/main" id="{DBE75724-7451-4F37-B962-65D759AA999F}"/>
              </a:ext>
            </a:extLst>
          </p:cNvPr>
          <p:cNvCxnSpPr/>
          <p:nvPr/>
        </p:nvCxnSpPr>
        <p:spPr bwMode="gray">
          <a:xfrm>
            <a:off x="1278956" y="2286163"/>
            <a:ext cx="0" cy="246624"/>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9" name="Straight Connector 8">
            <a:extLst>
              <a:ext uri="{FF2B5EF4-FFF2-40B4-BE49-F238E27FC236}">
                <a16:creationId xmlns:a16="http://schemas.microsoft.com/office/drawing/2014/main" id="{703E96AC-5B5B-47F5-A19E-84873F74AAEC}"/>
              </a:ext>
            </a:extLst>
          </p:cNvPr>
          <p:cNvCxnSpPr/>
          <p:nvPr/>
        </p:nvCxnSpPr>
        <p:spPr bwMode="gray">
          <a:xfrm>
            <a:off x="4731046" y="2286163"/>
            <a:ext cx="0" cy="246624"/>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0" name="Straight Connector 9">
            <a:extLst>
              <a:ext uri="{FF2B5EF4-FFF2-40B4-BE49-F238E27FC236}">
                <a16:creationId xmlns:a16="http://schemas.microsoft.com/office/drawing/2014/main" id="{A48DEBEC-70E4-4BD4-A607-7E251D7BEEFE}"/>
              </a:ext>
            </a:extLst>
          </p:cNvPr>
          <p:cNvCxnSpPr/>
          <p:nvPr/>
        </p:nvCxnSpPr>
        <p:spPr bwMode="gray">
          <a:xfrm>
            <a:off x="3675751" y="1931296"/>
            <a:ext cx="0" cy="335133"/>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1" name="Straight Connector 10">
            <a:extLst>
              <a:ext uri="{FF2B5EF4-FFF2-40B4-BE49-F238E27FC236}">
                <a16:creationId xmlns:a16="http://schemas.microsoft.com/office/drawing/2014/main" id="{C63472FF-4FD9-421D-991C-2558B699AD0D}"/>
              </a:ext>
            </a:extLst>
          </p:cNvPr>
          <p:cNvCxnSpPr/>
          <p:nvPr/>
        </p:nvCxnSpPr>
        <p:spPr bwMode="gray">
          <a:xfrm>
            <a:off x="5262275" y="1931296"/>
            <a:ext cx="0" cy="335133"/>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2" name="Straight Connector 11">
            <a:extLst>
              <a:ext uri="{FF2B5EF4-FFF2-40B4-BE49-F238E27FC236}">
                <a16:creationId xmlns:a16="http://schemas.microsoft.com/office/drawing/2014/main" id="{436EF2CB-9FD0-4402-886F-DD71A6B8FE84}"/>
              </a:ext>
            </a:extLst>
          </p:cNvPr>
          <p:cNvCxnSpPr/>
          <p:nvPr/>
        </p:nvCxnSpPr>
        <p:spPr bwMode="gray">
          <a:xfrm>
            <a:off x="2122453" y="1931296"/>
            <a:ext cx="0" cy="335133"/>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3" name="Straight Connector 12">
            <a:extLst>
              <a:ext uri="{FF2B5EF4-FFF2-40B4-BE49-F238E27FC236}">
                <a16:creationId xmlns:a16="http://schemas.microsoft.com/office/drawing/2014/main" id="{38762BCE-5E3E-4447-908B-C83A82114559}"/>
              </a:ext>
            </a:extLst>
          </p:cNvPr>
          <p:cNvCxnSpPr/>
          <p:nvPr/>
        </p:nvCxnSpPr>
        <p:spPr bwMode="gray">
          <a:xfrm>
            <a:off x="569092" y="1931296"/>
            <a:ext cx="0" cy="335133"/>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14" name="TextBox 13">
            <a:extLst>
              <a:ext uri="{FF2B5EF4-FFF2-40B4-BE49-F238E27FC236}">
                <a16:creationId xmlns:a16="http://schemas.microsoft.com/office/drawing/2014/main" id="{CFD0BC43-2562-43B4-A044-01CFB9BCE26C}"/>
              </a:ext>
            </a:extLst>
          </p:cNvPr>
          <p:cNvSpPr txBox="1"/>
          <p:nvPr/>
        </p:nvSpPr>
        <p:spPr bwMode="gray">
          <a:xfrm>
            <a:off x="329345" y="1137663"/>
            <a:ext cx="4585853" cy="169277"/>
          </a:xfrm>
          <a:prstGeom prst="rect">
            <a:avLst/>
          </a:prstGeom>
          <a:noFill/>
        </p:spPr>
        <p:txBody>
          <a:bodyPr wrap="square" lIns="0" tIns="0" rIns="0" bIns="0" rtlCol="0">
            <a:spAutoFit/>
          </a:bodyPr>
          <a:lstStyle/>
          <a:p>
            <a:r>
              <a:rPr lang="en-US" sz="1100" b="1" dirty="0"/>
              <a:t>UTSA Implementation Timeline</a:t>
            </a:r>
          </a:p>
        </p:txBody>
      </p:sp>
      <p:sp>
        <p:nvSpPr>
          <p:cNvPr id="15" name="Rectangle 14">
            <a:extLst>
              <a:ext uri="{FF2B5EF4-FFF2-40B4-BE49-F238E27FC236}">
                <a16:creationId xmlns:a16="http://schemas.microsoft.com/office/drawing/2014/main" id="{1220AD2E-940C-4D3D-841D-C1A194CFD744}"/>
              </a:ext>
            </a:extLst>
          </p:cNvPr>
          <p:cNvSpPr/>
          <p:nvPr/>
        </p:nvSpPr>
        <p:spPr bwMode="gray">
          <a:xfrm>
            <a:off x="277813" y="3268815"/>
            <a:ext cx="5830885" cy="1169615"/>
          </a:xfrm>
          <a:prstGeom prst="rect">
            <a:avLst/>
          </a:prstGeom>
          <a:solidFill>
            <a:schemeClr val="accent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6" name="L-Shape 15">
            <a:extLst>
              <a:ext uri="{FF2B5EF4-FFF2-40B4-BE49-F238E27FC236}">
                <a16:creationId xmlns:a16="http://schemas.microsoft.com/office/drawing/2014/main" id="{BED85286-F66E-41B6-9399-128C6455196F}"/>
              </a:ext>
            </a:extLst>
          </p:cNvPr>
          <p:cNvSpPr/>
          <p:nvPr/>
        </p:nvSpPr>
        <p:spPr bwMode="gray">
          <a:xfrm rot="18900000">
            <a:off x="4339464" y="3826284"/>
            <a:ext cx="229408" cy="12466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a:solidFill>
                <a:srgbClr val="FFFFFF"/>
              </a:solidFill>
            </a:endParaRPr>
          </a:p>
        </p:txBody>
      </p:sp>
      <p:sp>
        <p:nvSpPr>
          <p:cNvPr id="17" name="L-Shape 16">
            <a:extLst>
              <a:ext uri="{FF2B5EF4-FFF2-40B4-BE49-F238E27FC236}">
                <a16:creationId xmlns:a16="http://schemas.microsoft.com/office/drawing/2014/main" id="{2A6FA2C5-FB71-4DB6-8242-5E5C09BD186F}"/>
              </a:ext>
            </a:extLst>
          </p:cNvPr>
          <p:cNvSpPr/>
          <p:nvPr/>
        </p:nvSpPr>
        <p:spPr bwMode="gray">
          <a:xfrm rot="18900000">
            <a:off x="2457044" y="3826284"/>
            <a:ext cx="229408" cy="12466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a:solidFill>
                <a:srgbClr val="FFFFFF"/>
              </a:solidFill>
            </a:endParaRPr>
          </a:p>
        </p:txBody>
      </p:sp>
      <p:sp>
        <p:nvSpPr>
          <p:cNvPr id="18" name="L-Shape 17">
            <a:extLst>
              <a:ext uri="{FF2B5EF4-FFF2-40B4-BE49-F238E27FC236}">
                <a16:creationId xmlns:a16="http://schemas.microsoft.com/office/drawing/2014/main" id="{85B3517A-1EF7-41FE-AB3E-F23C475A27CC}"/>
              </a:ext>
            </a:extLst>
          </p:cNvPr>
          <p:cNvSpPr/>
          <p:nvPr/>
        </p:nvSpPr>
        <p:spPr bwMode="gray">
          <a:xfrm rot="18900000">
            <a:off x="394884" y="3789948"/>
            <a:ext cx="229408" cy="12466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a:solidFill>
                <a:srgbClr val="FFFFFF"/>
              </a:solidFill>
            </a:endParaRPr>
          </a:p>
        </p:txBody>
      </p:sp>
      <p:sp>
        <p:nvSpPr>
          <p:cNvPr id="19" name="TextBox 18">
            <a:extLst>
              <a:ext uri="{FF2B5EF4-FFF2-40B4-BE49-F238E27FC236}">
                <a16:creationId xmlns:a16="http://schemas.microsoft.com/office/drawing/2014/main" id="{5BD081ED-DBD7-40EC-86A9-CB62036091AB}"/>
              </a:ext>
            </a:extLst>
          </p:cNvPr>
          <p:cNvSpPr txBox="1"/>
          <p:nvPr/>
        </p:nvSpPr>
        <p:spPr bwMode="gray">
          <a:xfrm>
            <a:off x="2268323" y="3303296"/>
            <a:ext cx="1849866" cy="169277"/>
          </a:xfrm>
          <a:prstGeom prst="rect">
            <a:avLst/>
          </a:prstGeom>
          <a:noFill/>
        </p:spPr>
        <p:txBody>
          <a:bodyPr wrap="none" lIns="0" tIns="0" rIns="0" bIns="0" rtlCol="0" anchor="ctr">
            <a:spAutoFit/>
          </a:bodyPr>
          <a:lstStyle/>
          <a:p>
            <a:pPr algn="ctr">
              <a:spcBef>
                <a:spcPts val="500"/>
              </a:spcBef>
            </a:pPr>
            <a:r>
              <a:rPr lang="en-US" sz="1100" b="1" dirty="0"/>
              <a:t>Implementation Advice</a:t>
            </a:r>
          </a:p>
        </p:txBody>
      </p:sp>
      <p:sp>
        <p:nvSpPr>
          <p:cNvPr id="20" name="TextBox 19">
            <a:extLst>
              <a:ext uri="{FF2B5EF4-FFF2-40B4-BE49-F238E27FC236}">
                <a16:creationId xmlns:a16="http://schemas.microsoft.com/office/drawing/2014/main" id="{48594C48-6042-4E91-8EE5-EA65EDB9EC36}"/>
              </a:ext>
            </a:extLst>
          </p:cNvPr>
          <p:cNvSpPr txBox="1"/>
          <p:nvPr/>
        </p:nvSpPr>
        <p:spPr bwMode="gray">
          <a:xfrm>
            <a:off x="696176" y="3534126"/>
            <a:ext cx="1606399" cy="692497"/>
          </a:xfrm>
          <a:prstGeom prst="rect">
            <a:avLst/>
          </a:prstGeom>
          <a:noFill/>
        </p:spPr>
        <p:txBody>
          <a:bodyPr wrap="square" lIns="0" tIns="0" rIns="0" bIns="0" rtlCol="0" anchor="ctr">
            <a:spAutoFit/>
          </a:bodyPr>
          <a:lstStyle/>
          <a:p>
            <a:pPr>
              <a:spcBef>
                <a:spcPts val="500"/>
              </a:spcBef>
            </a:pPr>
            <a:r>
              <a:rPr lang="en-US" sz="900" dirty="0"/>
              <a:t>Invite advising staff to participate on taskforces to provide input on future state operations and garner buy-in</a:t>
            </a:r>
          </a:p>
        </p:txBody>
      </p:sp>
      <p:sp>
        <p:nvSpPr>
          <p:cNvPr id="21" name="TextBox 20">
            <a:extLst>
              <a:ext uri="{FF2B5EF4-FFF2-40B4-BE49-F238E27FC236}">
                <a16:creationId xmlns:a16="http://schemas.microsoft.com/office/drawing/2014/main" id="{C633B21F-F2C8-481F-97EE-0EAF1FB64F25}"/>
              </a:ext>
            </a:extLst>
          </p:cNvPr>
          <p:cNvSpPr txBox="1"/>
          <p:nvPr/>
        </p:nvSpPr>
        <p:spPr bwMode="gray">
          <a:xfrm>
            <a:off x="2759210" y="3537194"/>
            <a:ext cx="1377847" cy="830997"/>
          </a:xfrm>
          <a:prstGeom prst="rect">
            <a:avLst/>
          </a:prstGeom>
          <a:noFill/>
        </p:spPr>
        <p:txBody>
          <a:bodyPr wrap="square" lIns="0" tIns="0" rIns="0" bIns="0" rtlCol="0" anchor="ctr">
            <a:spAutoFit/>
          </a:bodyPr>
          <a:lstStyle/>
          <a:p>
            <a:pPr>
              <a:spcBef>
                <a:spcPts val="500"/>
              </a:spcBef>
            </a:pPr>
            <a:r>
              <a:rPr lang="en-US" sz="900" dirty="0"/>
              <a:t>Allow advisors to state cluster preferences, but communicate placement will ultimately be dictated by student enrollments </a:t>
            </a:r>
          </a:p>
        </p:txBody>
      </p:sp>
      <p:sp>
        <p:nvSpPr>
          <p:cNvPr id="22" name="TextBox 21">
            <a:extLst>
              <a:ext uri="{FF2B5EF4-FFF2-40B4-BE49-F238E27FC236}">
                <a16:creationId xmlns:a16="http://schemas.microsoft.com/office/drawing/2014/main" id="{578A6F1C-83CE-4261-A6F1-77C61F347BD2}"/>
              </a:ext>
            </a:extLst>
          </p:cNvPr>
          <p:cNvSpPr txBox="1"/>
          <p:nvPr/>
        </p:nvSpPr>
        <p:spPr bwMode="gray">
          <a:xfrm>
            <a:off x="4644932" y="3603375"/>
            <a:ext cx="1301599" cy="553998"/>
          </a:xfrm>
          <a:prstGeom prst="rect">
            <a:avLst/>
          </a:prstGeom>
          <a:noFill/>
        </p:spPr>
        <p:txBody>
          <a:bodyPr wrap="square" lIns="0" tIns="0" rIns="0" bIns="0" rtlCol="0" anchor="ctr">
            <a:spAutoFit/>
          </a:bodyPr>
          <a:lstStyle/>
          <a:p>
            <a:pPr>
              <a:spcBef>
                <a:spcPts val="500"/>
              </a:spcBef>
            </a:pPr>
            <a:r>
              <a:rPr lang="en-US" sz="900" dirty="0"/>
              <a:t>Confer management responsibilities to advising supervisor with central oversight</a:t>
            </a:r>
          </a:p>
        </p:txBody>
      </p:sp>
      <p:sp>
        <p:nvSpPr>
          <p:cNvPr id="23" name="TextBox 22">
            <a:extLst>
              <a:ext uri="{FF2B5EF4-FFF2-40B4-BE49-F238E27FC236}">
                <a16:creationId xmlns:a16="http://schemas.microsoft.com/office/drawing/2014/main" id="{4F943F70-063B-4928-A38C-9C7FB27A7834}"/>
              </a:ext>
            </a:extLst>
          </p:cNvPr>
          <p:cNvSpPr txBox="1"/>
          <p:nvPr/>
        </p:nvSpPr>
        <p:spPr bwMode="gray">
          <a:xfrm>
            <a:off x="3945501" y="1492320"/>
            <a:ext cx="1029149" cy="492443"/>
          </a:xfrm>
          <a:prstGeom prst="rect">
            <a:avLst/>
          </a:prstGeom>
          <a:noFill/>
        </p:spPr>
        <p:txBody>
          <a:bodyPr wrap="square" lIns="0" tIns="0" rIns="0" bIns="0" rtlCol="0">
            <a:spAutoFit/>
          </a:bodyPr>
          <a:lstStyle/>
          <a:p>
            <a:pPr>
              <a:spcBef>
                <a:spcPts val="300"/>
              </a:spcBef>
            </a:pPr>
            <a:r>
              <a:rPr lang="en-US" sz="800" dirty="0"/>
              <a:t>Confirmed placement of advisors in new structure</a:t>
            </a:r>
          </a:p>
        </p:txBody>
      </p:sp>
      <p:sp>
        <p:nvSpPr>
          <p:cNvPr id="24" name="TextBox 23">
            <a:extLst>
              <a:ext uri="{FF2B5EF4-FFF2-40B4-BE49-F238E27FC236}">
                <a16:creationId xmlns:a16="http://schemas.microsoft.com/office/drawing/2014/main" id="{8E823672-56B9-4A4F-BE5D-690D0CB6E10D}"/>
              </a:ext>
            </a:extLst>
          </p:cNvPr>
          <p:cNvSpPr txBox="1"/>
          <p:nvPr/>
        </p:nvSpPr>
        <p:spPr bwMode="gray">
          <a:xfrm>
            <a:off x="5532025" y="1492320"/>
            <a:ext cx="829013" cy="369332"/>
          </a:xfrm>
          <a:prstGeom prst="rect">
            <a:avLst/>
          </a:prstGeom>
          <a:noFill/>
        </p:spPr>
        <p:txBody>
          <a:bodyPr wrap="square" lIns="0" tIns="0" rIns="0" bIns="0" rtlCol="0">
            <a:spAutoFit/>
          </a:bodyPr>
          <a:lstStyle/>
          <a:p>
            <a:pPr>
              <a:spcBef>
                <a:spcPts val="300"/>
              </a:spcBef>
            </a:pPr>
            <a:r>
              <a:rPr lang="en-US" sz="800" dirty="0"/>
              <a:t>Opened new advising office to students</a:t>
            </a:r>
          </a:p>
        </p:txBody>
      </p:sp>
      <p:sp>
        <p:nvSpPr>
          <p:cNvPr id="25" name="Right Arrow 72">
            <a:extLst>
              <a:ext uri="{FF2B5EF4-FFF2-40B4-BE49-F238E27FC236}">
                <a16:creationId xmlns:a16="http://schemas.microsoft.com/office/drawing/2014/main" id="{83DFBE61-93CB-4732-8805-700D88267DBB}"/>
              </a:ext>
            </a:extLst>
          </p:cNvPr>
          <p:cNvSpPr/>
          <p:nvPr/>
        </p:nvSpPr>
        <p:spPr bwMode="gray">
          <a:xfrm>
            <a:off x="329345" y="2037757"/>
            <a:ext cx="5759450" cy="457200"/>
          </a:xfrm>
          <a:prstGeom prst="rightArrow">
            <a:avLst/>
          </a:prstGeom>
          <a:solidFill>
            <a:schemeClr val="accent5"/>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defTabSz="1463675"/>
            <a:endParaRPr lang="en-US" sz="900" dirty="0">
              <a:solidFill>
                <a:srgbClr val="FFFFFF"/>
              </a:solidFill>
            </a:endParaRPr>
          </a:p>
        </p:txBody>
      </p:sp>
      <p:sp>
        <p:nvSpPr>
          <p:cNvPr id="26" name="TextBox 25">
            <a:extLst>
              <a:ext uri="{FF2B5EF4-FFF2-40B4-BE49-F238E27FC236}">
                <a16:creationId xmlns:a16="http://schemas.microsoft.com/office/drawing/2014/main" id="{CF097985-55B9-4DBC-A482-953365FC3E89}"/>
              </a:ext>
            </a:extLst>
          </p:cNvPr>
          <p:cNvSpPr txBox="1"/>
          <p:nvPr/>
        </p:nvSpPr>
        <p:spPr bwMode="gray">
          <a:xfrm>
            <a:off x="413389" y="2206057"/>
            <a:ext cx="1085987" cy="123111"/>
          </a:xfrm>
          <a:prstGeom prst="rect">
            <a:avLst/>
          </a:prstGeom>
          <a:noFill/>
        </p:spPr>
        <p:txBody>
          <a:bodyPr wrap="square" lIns="0" tIns="0" rIns="0" bIns="0" rtlCol="0">
            <a:spAutoFit/>
          </a:bodyPr>
          <a:lstStyle/>
          <a:p>
            <a:pPr>
              <a:spcBef>
                <a:spcPts val="500"/>
              </a:spcBef>
              <a:tabLst>
                <a:tab pos="517525" algn="l"/>
              </a:tabLst>
            </a:pPr>
            <a:r>
              <a:rPr lang="en-US" sz="800" b="1" dirty="0">
                <a:solidFill>
                  <a:srgbClr val="FFFFFF"/>
                </a:solidFill>
              </a:rPr>
              <a:t>Summer 2013</a:t>
            </a:r>
          </a:p>
        </p:txBody>
      </p:sp>
      <p:sp>
        <p:nvSpPr>
          <p:cNvPr id="27" name="TextBox 26">
            <a:extLst>
              <a:ext uri="{FF2B5EF4-FFF2-40B4-BE49-F238E27FC236}">
                <a16:creationId xmlns:a16="http://schemas.microsoft.com/office/drawing/2014/main" id="{CDA7D420-0F0A-4F8C-8129-BDE5A1E816EC}"/>
              </a:ext>
            </a:extLst>
          </p:cNvPr>
          <p:cNvSpPr txBox="1"/>
          <p:nvPr/>
        </p:nvSpPr>
        <p:spPr bwMode="gray">
          <a:xfrm>
            <a:off x="5157587" y="2206057"/>
            <a:ext cx="924112" cy="123111"/>
          </a:xfrm>
          <a:prstGeom prst="rect">
            <a:avLst/>
          </a:prstGeom>
          <a:noFill/>
        </p:spPr>
        <p:txBody>
          <a:bodyPr wrap="square" lIns="0" tIns="0" rIns="0" bIns="0" rtlCol="0">
            <a:spAutoFit/>
          </a:bodyPr>
          <a:lstStyle/>
          <a:p>
            <a:pPr>
              <a:spcBef>
                <a:spcPts val="500"/>
              </a:spcBef>
              <a:tabLst>
                <a:tab pos="517525" algn="l"/>
              </a:tabLst>
            </a:pPr>
            <a:r>
              <a:rPr lang="en-US" sz="800" b="1" dirty="0">
                <a:solidFill>
                  <a:srgbClr val="FFFFFF"/>
                </a:solidFill>
              </a:rPr>
              <a:t>Summer 2014</a:t>
            </a:r>
          </a:p>
        </p:txBody>
      </p:sp>
      <p:sp>
        <p:nvSpPr>
          <p:cNvPr id="28" name="TextBox 27">
            <a:extLst>
              <a:ext uri="{FF2B5EF4-FFF2-40B4-BE49-F238E27FC236}">
                <a16:creationId xmlns:a16="http://schemas.microsoft.com/office/drawing/2014/main" id="{9A508B51-81D2-4D5C-B48D-9A0155D51E35}"/>
              </a:ext>
            </a:extLst>
          </p:cNvPr>
          <p:cNvSpPr txBox="1"/>
          <p:nvPr/>
        </p:nvSpPr>
        <p:spPr bwMode="gray">
          <a:xfrm>
            <a:off x="3319637" y="2581217"/>
            <a:ext cx="1029149" cy="246221"/>
          </a:xfrm>
          <a:prstGeom prst="rect">
            <a:avLst/>
          </a:prstGeom>
          <a:noFill/>
        </p:spPr>
        <p:txBody>
          <a:bodyPr wrap="square" lIns="0" tIns="0" rIns="0" bIns="0" rtlCol="0">
            <a:spAutoFit/>
          </a:bodyPr>
          <a:lstStyle/>
          <a:p>
            <a:pPr>
              <a:spcBef>
                <a:spcPts val="300"/>
              </a:spcBef>
            </a:pPr>
            <a:r>
              <a:rPr lang="en-US" sz="800" dirty="0"/>
              <a:t>Task forces oversee implementation</a:t>
            </a:r>
          </a:p>
        </p:txBody>
      </p:sp>
      <p:pic>
        <p:nvPicPr>
          <p:cNvPr id="29" name="Picture 2" descr="http://abco.advisory.com/DSS/eab-icons/meeting_5_people.png">
            <a:extLst>
              <a:ext uri="{FF2B5EF4-FFF2-40B4-BE49-F238E27FC236}">
                <a16:creationId xmlns:a16="http://schemas.microsoft.com/office/drawing/2014/main" id="{9D7CC0A5-9102-410C-B8E8-B92F9C877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3487" y="2581217"/>
            <a:ext cx="395723" cy="3165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abco.advisory.com/DSS/eab-icons/Process_2.png">
            <a:extLst>
              <a:ext uri="{FF2B5EF4-FFF2-40B4-BE49-F238E27FC236}">
                <a16:creationId xmlns:a16="http://schemas.microsoft.com/office/drawing/2014/main" id="{3A9E62D0-21B5-468F-B2C2-264AB18D4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717" y="1492320"/>
            <a:ext cx="296068" cy="26942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55CAFF3B-3270-472E-B6CF-BB53835D05CB}"/>
              </a:ext>
            </a:extLst>
          </p:cNvPr>
          <p:cNvSpPr txBox="1"/>
          <p:nvPr/>
        </p:nvSpPr>
        <p:spPr bwMode="gray">
          <a:xfrm>
            <a:off x="2333158" y="1492320"/>
            <a:ext cx="1134723" cy="246221"/>
          </a:xfrm>
          <a:prstGeom prst="rect">
            <a:avLst/>
          </a:prstGeom>
          <a:noFill/>
        </p:spPr>
        <p:txBody>
          <a:bodyPr wrap="square" lIns="0" tIns="0" rIns="0" bIns="0" rtlCol="0">
            <a:spAutoFit/>
          </a:bodyPr>
          <a:lstStyle/>
          <a:p>
            <a:pPr>
              <a:spcBef>
                <a:spcPts val="300"/>
              </a:spcBef>
            </a:pPr>
            <a:r>
              <a:rPr lang="en-US" sz="800" dirty="0"/>
              <a:t>Advisors submit top 3 cluster preferences</a:t>
            </a:r>
          </a:p>
        </p:txBody>
      </p:sp>
      <p:pic>
        <p:nvPicPr>
          <p:cNvPr id="32" name="Picture 8" descr="http://abco.advisory.com/DSS/eab-icons/Scorecard_check.png">
            <a:extLst>
              <a:ext uri="{FF2B5EF4-FFF2-40B4-BE49-F238E27FC236}">
                <a16:creationId xmlns:a16="http://schemas.microsoft.com/office/drawing/2014/main" id="{D6CB0F62-5C3D-4532-8F54-94F522DBB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994" y="1492320"/>
            <a:ext cx="352918" cy="30703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66831733-F128-4CB1-B710-4A95220FCA2A}"/>
              </a:ext>
            </a:extLst>
          </p:cNvPr>
          <p:cNvSpPr txBox="1"/>
          <p:nvPr/>
        </p:nvSpPr>
        <p:spPr bwMode="gray">
          <a:xfrm>
            <a:off x="836123" y="1492320"/>
            <a:ext cx="1029149" cy="369332"/>
          </a:xfrm>
          <a:prstGeom prst="rect">
            <a:avLst/>
          </a:prstGeom>
          <a:noFill/>
        </p:spPr>
        <p:txBody>
          <a:bodyPr wrap="square" lIns="0" tIns="0" rIns="0" bIns="0" rtlCol="0">
            <a:spAutoFit/>
          </a:bodyPr>
          <a:lstStyle/>
          <a:p>
            <a:pPr>
              <a:spcBef>
                <a:spcPts val="300"/>
              </a:spcBef>
            </a:pPr>
            <a:r>
              <a:rPr lang="en-US" sz="800" dirty="0"/>
              <a:t>Advising  Restructuring Plan announced</a:t>
            </a:r>
          </a:p>
        </p:txBody>
      </p:sp>
      <p:pic>
        <p:nvPicPr>
          <p:cNvPr id="34" name="Picture 10" descr="http://abco.advisory.com/DSS/eab-icons/Send_submit.png">
            <a:extLst>
              <a:ext uri="{FF2B5EF4-FFF2-40B4-BE49-F238E27FC236}">
                <a16:creationId xmlns:a16="http://schemas.microsoft.com/office/drawing/2014/main" id="{63DC3EFB-D87E-4B94-B8EC-3DA411A023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89" y="1492320"/>
            <a:ext cx="311407" cy="3649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http://abco.advisory.com/DSS/eab-icons/Open_door.png">
            <a:extLst>
              <a:ext uri="{FF2B5EF4-FFF2-40B4-BE49-F238E27FC236}">
                <a16:creationId xmlns:a16="http://schemas.microsoft.com/office/drawing/2014/main" id="{3E52A115-CD7A-48E7-B1C2-24A8148CFF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9894" y="1492320"/>
            <a:ext cx="330113" cy="38836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BABDF843-BBAE-4F5E-BCF8-E0D2033DC875}"/>
              </a:ext>
            </a:extLst>
          </p:cNvPr>
          <p:cNvSpPr txBox="1"/>
          <p:nvPr/>
        </p:nvSpPr>
        <p:spPr bwMode="gray">
          <a:xfrm>
            <a:off x="1514574" y="2581217"/>
            <a:ext cx="1134723" cy="246221"/>
          </a:xfrm>
          <a:prstGeom prst="rect">
            <a:avLst/>
          </a:prstGeom>
          <a:noFill/>
        </p:spPr>
        <p:txBody>
          <a:bodyPr wrap="square" lIns="0" tIns="0" rIns="0" bIns="0" rtlCol="0">
            <a:spAutoFit/>
          </a:bodyPr>
          <a:lstStyle/>
          <a:p>
            <a:pPr>
              <a:spcBef>
                <a:spcPts val="300"/>
              </a:spcBef>
            </a:pPr>
            <a:r>
              <a:rPr lang="en-US" sz="800" dirty="0"/>
              <a:t>Executive Director of Advising appointed</a:t>
            </a:r>
          </a:p>
        </p:txBody>
      </p:sp>
      <p:pic>
        <p:nvPicPr>
          <p:cNvPr id="37" name="Picture 12" descr="http://abco.advisory.com/DSS/eab-icons/Person_Exec_f.png">
            <a:extLst>
              <a:ext uri="{FF2B5EF4-FFF2-40B4-BE49-F238E27FC236}">
                <a16:creationId xmlns:a16="http://schemas.microsoft.com/office/drawing/2014/main" id="{1C5D20B3-294D-420B-A5DA-FD49DE9B53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4374" y="2581217"/>
            <a:ext cx="287679" cy="361105"/>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EE799502-0F0E-4289-8698-9C5B873C0BC9}"/>
              </a:ext>
            </a:extLst>
          </p:cNvPr>
          <p:cNvSpPr txBox="1"/>
          <p:nvPr/>
        </p:nvSpPr>
        <p:spPr bwMode="gray">
          <a:xfrm>
            <a:off x="5001866" y="2581217"/>
            <a:ext cx="1029149" cy="369332"/>
          </a:xfrm>
          <a:prstGeom prst="rect">
            <a:avLst/>
          </a:prstGeom>
          <a:noFill/>
        </p:spPr>
        <p:txBody>
          <a:bodyPr wrap="square" lIns="0" tIns="0" rIns="0" bIns="0" rtlCol="0">
            <a:spAutoFit/>
          </a:bodyPr>
          <a:lstStyle/>
          <a:p>
            <a:pPr>
              <a:spcBef>
                <a:spcPts val="300"/>
              </a:spcBef>
            </a:pPr>
            <a:r>
              <a:rPr lang="en-US" sz="800" dirty="0"/>
              <a:t>Deployed training sessions for all advisors</a:t>
            </a:r>
          </a:p>
        </p:txBody>
      </p:sp>
      <p:pic>
        <p:nvPicPr>
          <p:cNvPr id="39" name="Picture 4" descr="http://abco.advisory.com/DSS/eab-icons/lecture_large_classroom.png">
            <a:extLst>
              <a:ext uri="{FF2B5EF4-FFF2-40B4-BE49-F238E27FC236}">
                <a16:creationId xmlns:a16="http://schemas.microsoft.com/office/drawing/2014/main" id="{0E80AC8C-EE5C-4DAE-9232-27F81253F7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2349" y="2581217"/>
            <a:ext cx="397622" cy="393646"/>
          </a:xfrm>
          <a:prstGeom prst="rect">
            <a:avLst/>
          </a:prstGeom>
          <a:solidFill>
            <a:schemeClr val="bg1"/>
          </a:solidFill>
        </p:spPr>
      </p:pic>
    </p:spTree>
    <p:extLst>
      <p:ext uri="{BB962C8B-B14F-4D97-AF65-F5344CB8AC3E}">
        <p14:creationId xmlns:p14="http://schemas.microsoft.com/office/powerpoint/2010/main" val="1019884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9"/>
          <p:cNvSpPr>
            <a:spLocks noGrp="1"/>
          </p:cNvSpPr>
          <p:nvPr/>
        </p:nvSpPr>
        <p:spPr bwMode="gray">
          <a:xfrm>
            <a:off x="86025" y="990135"/>
            <a:ext cx="1490150" cy="3291093"/>
          </a:xfrm>
          <a:prstGeom prst="rect">
            <a:avLst/>
          </a:prstGeom>
          <a:solidFill>
            <a:schemeClr val="accent5"/>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900" dirty="0">
                <a:solidFill>
                  <a:schemeClr val="bg1"/>
                </a:solidFill>
              </a:rPr>
              <a:t>Abilene Christian University</a:t>
            </a:r>
          </a:p>
        </p:txBody>
      </p:sp>
      <p:cxnSp>
        <p:nvCxnSpPr>
          <p:cNvPr id="60" name="Straight Connector 59"/>
          <p:cNvCxnSpPr/>
          <p:nvPr/>
        </p:nvCxnSpPr>
        <p:spPr bwMode="gray">
          <a:xfrm>
            <a:off x="2065427" y="2039995"/>
            <a:ext cx="0" cy="243848"/>
          </a:xfrm>
          <a:prstGeom prst="line">
            <a:avLst/>
          </a:prstGeom>
          <a:ln w="12700">
            <a:solidFill>
              <a:schemeClr val="tx1"/>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574" y="3241876"/>
            <a:ext cx="412113" cy="421959"/>
          </a:xfrm>
          <a:prstGeom prst="rect">
            <a:avLst/>
          </a:prstGeom>
          <a:noFill/>
          <a:ln>
            <a:no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7318" y="3247543"/>
            <a:ext cx="483090" cy="410625"/>
          </a:xfrm>
          <a:prstGeom prst="rect">
            <a:avLst/>
          </a:prstGeom>
          <a:noFill/>
          <a:ln>
            <a:noFill/>
          </a:ln>
        </p:spPr>
      </p:pic>
      <p:sp>
        <p:nvSpPr>
          <p:cNvPr id="49" name="Rectangle 48"/>
          <p:cNvSpPr/>
          <p:nvPr/>
        </p:nvSpPr>
        <p:spPr bwMode="gray">
          <a:xfrm>
            <a:off x="5044026" y="1328495"/>
            <a:ext cx="1203404" cy="1629593"/>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 name="Text Placeholder 1"/>
          <p:cNvSpPr>
            <a:spLocks noGrp="1"/>
          </p:cNvSpPr>
          <p:nvPr>
            <p:ph type="body" sz="quarter" idx="15"/>
          </p:nvPr>
        </p:nvSpPr>
        <p:spPr>
          <a:xfrm>
            <a:off x="269875" y="640267"/>
            <a:ext cx="6885305" cy="184666"/>
          </a:xfrm>
        </p:spPr>
        <p:txBody>
          <a:bodyPr/>
          <a:lstStyle/>
          <a:p>
            <a:r>
              <a:rPr lang="en-US" dirty="0"/>
              <a:t>Major Clusters Allow for Specialization as Well as Consistency</a:t>
            </a:r>
          </a:p>
        </p:txBody>
      </p:sp>
      <p:sp>
        <p:nvSpPr>
          <p:cNvPr id="3" name="Text Placeholder 2"/>
          <p:cNvSpPr>
            <a:spLocks noGrp="1"/>
          </p:cNvSpPr>
          <p:nvPr>
            <p:ph type="body" sz="quarter" idx="16"/>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a:xfrm>
            <a:off x="269875" y="309824"/>
            <a:ext cx="5486400" cy="256480"/>
          </a:xfrm>
        </p:spPr>
        <p:txBody>
          <a:bodyPr/>
          <a:lstStyle/>
          <a:p>
            <a:r>
              <a:rPr lang="en-US" dirty="0"/>
              <a:t>The Best of Both Worlds?</a:t>
            </a:r>
          </a:p>
        </p:txBody>
      </p:sp>
      <p:sp>
        <p:nvSpPr>
          <p:cNvPr id="8" name="TextBox 7"/>
          <p:cNvSpPr txBox="1"/>
          <p:nvPr/>
        </p:nvSpPr>
        <p:spPr bwMode="gray">
          <a:xfrm>
            <a:off x="259600" y="1560464"/>
            <a:ext cx="1260128" cy="1728678"/>
          </a:xfrm>
          <a:prstGeom prst="rect">
            <a:avLst/>
          </a:prstGeom>
          <a:noFill/>
        </p:spPr>
        <p:txBody>
          <a:bodyPr wrap="square" lIns="0" tIns="0" rIns="0" bIns="0" rtlCol="0">
            <a:spAutoFit/>
          </a:bodyPr>
          <a:lstStyle/>
          <a:p>
            <a:pPr marL="114300" lvl="0" indent="-114300">
              <a:spcAft>
                <a:spcPts val="800"/>
              </a:spcAft>
              <a:buFont typeface="Arial" panose="020B0604020202020204" pitchFamily="34" charset="0"/>
              <a:buChar char="•"/>
            </a:pPr>
            <a:r>
              <a:rPr lang="en-US" sz="900" dirty="0">
                <a:solidFill>
                  <a:schemeClr val="bg1"/>
                </a:solidFill>
              </a:rPr>
              <a:t>Small, private Christian university </a:t>
            </a:r>
            <a:br>
              <a:rPr lang="en-US" sz="900" dirty="0">
                <a:solidFill>
                  <a:schemeClr val="bg1"/>
                </a:solidFill>
              </a:rPr>
            </a:br>
            <a:r>
              <a:rPr lang="en-US" sz="900" dirty="0">
                <a:solidFill>
                  <a:schemeClr val="bg1"/>
                </a:solidFill>
              </a:rPr>
              <a:t>in Abilene, TX</a:t>
            </a:r>
          </a:p>
          <a:p>
            <a:pPr marL="114300" lvl="0" indent="-114300">
              <a:spcAft>
                <a:spcPts val="800"/>
              </a:spcAft>
              <a:buFont typeface="Arial" panose="020B0604020202020204" pitchFamily="34" charset="0"/>
              <a:buChar char="•"/>
            </a:pPr>
            <a:r>
              <a:rPr lang="en-US" sz="900" dirty="0">
                <a:solidFill>
                  <a:schemeClr val="bg1"/>
                </a:solidFill>
              </a:rPr>
              <a:t>79% retention, </a:t>
            </a:r>
            <a:br>
              <a:rPr lang="en-US" sz="900" dirty="0">
                <a:solidFill>
                  <a:schemeClr val="bg1"/>
                </a:solidFill>
              </a:rPr>
            </a:br>
            <a:r>
              <a:rPr lang="en-US" sz="900" dirty="0">
                <a:solidFill>
                  <a:schemeClr val="bg1"/>
                </a:solidFill>
              </a:rPr>
              <a:t>69% graduation</a:t>
            </a:r>
          </a:p>
          <a:p>
            <a:pPr marL="114300" indent="-114300">
              <a:spcAft>
                <a:spcPts val="800"/>
              </a:spcAft>
              <a:buFont typeface="Arial" panose="020B0604020202020204" pitchFamily="34" charset="0"/>
              <a:buChar char="•"/>
            </a:pPr>
            <a:r>
              <a:rPr lang="en-US" sz="900" dirty="0">
                <a:solidFill>
                  <a:schemeClr val="bg1"/>
                </a:solidFill>
              </a:rPr>
              <a:t>16 professional advisors and one director centrally housed in new space, “Wildcat Central”</a:t>
            </a:r>
          </a:p>
        </p:txBody>
      </p:sp>
      <p:cxnSp>
        <p:nvCxnSpPr>
          <p:cNvPr id="9" name="Straight Connector 8"/>
          <p:cNvCxnSpPr/>
          <p:nvPr/>
        </p:nvCxnSpPr>
        <p:spPr bwMode="gray">
          <a:xfrm>
            <a:off x="193011" y="1444081"/>
            <a:ext cx="1383164"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684605" y="2932764"/>
            <a:ext cx="3085419" cy="246221"/>
          </a:xfrm>
          <a:prstGeom prst="rect">
            <a:avLst/>
          </a:prstGeom>
        </p:spPr>
        <p:txBody>
          <a:bodyPr wrap="square">
            <a:spAutoFit/>
          </a:bodyPr>
          <a:lstStyle/>
          <a:p>
            <a:pPr>
              <a:spcAft>
                <a:spcPts val="500"/>
              </a:spcAft>
            </a:pPr>
            <a:r>
              <a:rPr lang="en-US" sz="1000" b="1" dirty="0"/>
              <a:t>Benefits of Cluster Assignments </a:t>
            </a:r>
            <a:endParaRPr lang="en-US" sz="900" dirty="0"/>
          </a:p>
        </p:txBody>
      </p:sp>
      <p:sp>
        <p:nvSpPr>
          <p:cNvPr id="14" name="Rectangle 13"/>
          <p:cNvSpPr/>
          <p:nvPr/>
        </p:nvSpPr>
        <p:spPr>
          <a:xfrm>
            <a:off x="1770434" y="3634897"/>
            <a:ext cx="1616859" cy="646331"/>
          </a:xfrm>
          <a:prstGeom prst="rect">
            <a:avLst/>
          </a:prstGeom>
        </p:spPr>
        <p:txBody>
          <a:bodyPr wrap="square">
            <a:spAutoFit/>
          </a:bodyPr>
          <a:lstStyle/>
          <a:p>
            <a:pPr lvl="0" algn="ctr">
              <a:spcAft>
                <a:spcPts val="500"/>
              </a:spcAft>
            </a:pPr>
            <a:r>
              <a:rPr lang="en-US" sz="900" dirty="0">
                <a:solidFill>
                  <a:srgbClr val="333E48"/>
                </a:solidFill>
              </a:rPr>
              <a:t>Students more likely to keep same advisor all four years, even if they change majors</a:t>
            </a:r>
          </a:p>
        </p:txBody>
      </p:sp>
      <p:sp>
        <p:nvSpPr>
          <p:cNvPr id="15" name="Rectangle 14"/>
          <p:cNvSpPr/>
          <p:nvPr/>
        </p:nvSpPr>
        <p:spPr>
          <a:xfrm>
            <a:off x="3435793" y="3634897"/>
            <a:ext cx="1421674" cy="646331"/>
          </a:xfrm>
          <a:prstGeom prst="rect">
            <a:avLst/>
          </a:prstGeom>
        </p:spPr>
        <p:txBody>
          <a:bodyPr wrap="square">
            <a:spAutoFit/>
          </a:bodyPr>
          <a:lstStyle/>
          <a:p>
            <a:pPr lvl="0" algn="ctr">
              <a:spcAft>
                <a:spcPts val="500"/>
              </a:spcAft>
            </a:pPr>
            <a:r>
              <a:rPr lang="en-US" sz="900" dirty="0">
                <a:solidFill>
                  <a:srgbClr val="333E48"/>
                </a:solidFill>
              </a:rPr>
              <a:t>Advisors able to specialize in one area and develop deep expertise</a:t>
            </a:r>
          </a:p>
        </p:txBody>
      </p:sp>
      <p:sp>
        <p:nvSpPr>
          <p:cNvPr id="22" name="Rectangle 21"/>
          <p:cNvSpPr/>
          <p:nvPr/>
        </p:nvSpPr>
        <p:spPr>
          <a:xfrm>
            <a:off x="1684606" y="1024495"/>
            <a:ext cx="4851400" cy="246221"/>
          </a:xfrm>
          <a:prstGeom prst="rect">
            <a:avLst/>
          </a:prstGeom>
        </p:spPr>
        <p:txBody>
          <a:bodyPr wrap="square">
            <a:spAutoFit/>
          </a:bodyPr>
          <a:lstStyle/>
          <a:p>
            <a:pPr>
              <a:spcAft>
                <a:spcPts val="500"/>
              </a:spcAft>
            </a:pPr>
            <a:r>
              <a:rPr lang="en-US" sz="1000" b="1" dirty="0"/>
              <a:t>Created Major Clusters as Part of Rapid Advising Overhaul</a:t>
            </a:r>
            <a:endParaRPr lang="en-US" sz="900" dirty="0"/>
          </a:p>
        </p:txBody>
      </p:sp>
      <p:sp>
        <p:nvSpPr>
          <p:cNvPr id="36" name="Rectangle 35"/>
          <p:cNvSpPr/>
          <p:nvPr/>
        </p:nvSpPr>
        <p:spPr>
          <a:xfrm>
            <a:off x="2053304" y="1348895"/>
            <a:ext cx="2022238" cy="461665"/>
          </a:xfrm>
          <a:prstGeom prst="rect">
            <a:avLst/>
          </a:prstGeom>
        </p:spPr>
        <p:txBody>
          <a:bodyPr wrap="square">
            <a:spAutoFit/>
          </a:bodyPr>
          <a:lstStyle/>
          <a:p>
            <a:pPr lvl="0">
              <a:spcAft>
                <a:spcPts val="500"/>
              </a:spcAft>
            </a:pPr>
            <a:r>
              <a:rPr lang="en-US" sz="800" dirty="0">
                <a:solidFill>
                  <a:srgbClr val="333E48"/>
                </a:solidFill>
              </a:rPr>
              <a:t>Examined </a:t>
            </a:r>
            <a:r>
              <a:rPr lang="en-US" sz="800" b="1" dirty="0">
                <a:solidFill>
                  <a:srgbClr val="333E48"/>
                </a:solidFill>
              </a:rPr>
              <a:t>Major Switching </a:t>
            </a:r>
            <a:br>
              <a:rPr lang="en-US" sz="800" b="1" dirty="0">
                <a:solidFill>
                  <a:srgbClr val="333E48"/>
                </a:solidFill>
              </a:rPr>
            </a:br>
            <a:r>
              <a:rPr lang="en-US" sz="800" b="1" dirty="0">
                <a:solidFill>
                  <a:srgbClr val="333E48"/>
                </a:solidFill>
              </a:rPr>
              <a:t>patterns</a:t>
            </a:r>
            <a:r>
              <a:rPr lang="en-US" sz="800" dirty="0">
                <a:solidFill>
                  <a:srgbClr val="333E48"/>
                </a:solidFill>
              </a:rPr>
              <a:t> in Institution Reports </a:t>
            </a:r>
            <a:br>
              <a:rPr lang="en-US" sz="800" dirty="0">
                <a:solidFill>
                  <a:srgbClr val="333E48"/>
                </a:solidFill>
              </a:rPr>
            </a:br>
            <a:r>
              <a:rPr lang="en-US" sz="800" dirty="0">
                <a:solidFill>
                  <a:srgbClr val="333E48"/>
                </a:solidFill>
              </a:rPr>
              <a:t>to come up with recommendation </a:t>
            </a:r>
          </a:p>
        </p:txBody>
      </p:sp>
      <p:sp>
        <p:nvSpPr>
          <p:cNvPr id="37" name="Rectangle 36"/>
          <p:cNvSpPr/>
          <p:nvPr/>
        </p:nvSpPr>
        <p:spPr>
          <a:xfrm>
            <a:off x="3227314" y="2284751"/>
            <a:ext cx="1542711" cy="461665"/>
          </a:xfrm>
          <a:prstGeom prst="rect">
            <a:avLst/>
          </a:prstGeom>
        </p:spPr>
        <p:txBody>
          <a:bodyPr wrap="square">
            <a:spAutoFit/>
          </a:bodyPr>
          <a:lstStyle/>
          <a:p>
            <a:pPr lvl="0">
              <a:spcAft>
                <a:spcPts val="500"/>
              </a:spcAft>
            </a:pPr>
            <a:r>
              <a:rPr lang="en-US" sz="800" dirty="0">
                <a:solidFill>
                  <a:srgbClr val="333E48"/>
                </a:solidFill>
              </a:rPr>
              <a:t>Solicited </a:t>
            </a:r>
            <a:r>
              <a:rPr lang="en-US" sz="800" b="1" dirty="0">
                <a:solidFill>
                  <a:srgbClr val="333E48"/>
                </a:solidFill>
              </a:rPr>
              <a:t>qualitative input </a:t>
            </a:r>
            <a:r>
              <a:rPr lang="en-US" sz="800" dirty="0">
                <a:solidFill>
                  <a:srgbClr val="333E48"/>
                </a:solidFill>
              </a:rPr>
              <a:t>from new advisors, faculty, and deans</a:t>
            </a: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6444" y="3267144"/>
            <a:ext cx="627429" cy="371423"/>
          </a:xfrm>
          <a:prstGeom prst="rect">
            <a:avLst/>
          </a:prstGeom>
          <a:noFill/>
          <a:ln>
            <a:noFill/>
          </a:ln>
        </p:spPr>
      </p:pic>
      <p:sp>
        <p:nvSpPr>
          <p:cNvPr id="17" name="Rectangle 16"/>
          <p:cNvSpPr/>
          <p:nvPr/>
        </p:nvSpPr>
        <p:spPr>
          <a:xfrm>
            <a:off x="4892886" y="3634897"/>
            <a:ext cx="1354544" cy="646331"/>
          </a:xfrm>
          <a:prstGeom prst="rect">
            <a:avLst/>
          </a:prstGeom>
        </p:spPr>
        <p:txBody>
          <a:bodyPr wrap="square">
            <a:spAutoFit/>
          </a:bodyPr>
          <a:lstStyle/>
          <a:p>
            <a:pPr lvl="0" algn="ctr">
              <a:spcAft>
                <a:spcPts val="500"/>
              </a:spcAft>
            </a:pPr>
            <a:r>
              <a:rPr lang="en-US" sz="900" dirty="0">
                <a:solidFill>
                  <a:srgbClr val="333E48"/>
                </a:solidFill>
              </a:rPr>
              <a:t>Advisors work closely with same subset of faculty and build rapport</a:t>
            </a:r>
          </a:p>
        </p:txBody>
      </p:sp>
      <p:grpSp>
        <p:nvGrpSpPr>
          <p:cNvPr id="10" name="Group 9"/>
          <p:cNvGrpSpPr/>
          <p:nvPr/>
        </p:nvGrpSpPr>
        <p:grpSpPr>
          <a:xfrm>
            <a:off x="4979364" y="1792244"/>
            <a:ext cx="1213234" cy="338554"/>
            <a:chOff x="4965510" y="1546328"/>
            <a:chExt cx="1213234" cy="338554"/>
          </a:xfrm>
        </p:grpSpPr>
        <p:sp>
          <p:nvSpPr>
            <p:cNvPr id="21" name="Rectangle 20"/>
            <p:cNvSpPr/>
            <p:nvPr/>
          </p:nvSpPr>
          <p:spPr>
            <a:xfrm>
              <a:off x="5489979" y="1546328"/>
              <a:ext cx="688765" cy="338554"/>
            </a:xfrm>
            <a:prstGeom prst="rect">
              <a:avLst/>
            </a:prstGeom>
          </p:spPr>
          <p:txBody>
            <a:bodyPr wrap="square">
              <a:spAutoFit/>
            </a:bodyPr>
            <a:lstStyle/>
            <a:p>
              <a:pPr lvl="0">
                <a:spcAft>
                  <a:spcPts val="500"/>
                </a:spcAft>
              </a:pPr>
              <a:r>
                <a:rPr lang="en-US" sz="800" dirty="0">
                  <a:solidFill>
                    <a:srgbClr val="333E48"/>
                  </a:solidFill>
                </a:rPr>
                <a:t>total clusters</a:t>
              </a:r>
            </a:p>
          </p:txBody>
        </p:sp>
        <p:sp>
          <p:nvSpPr>
            <p:cNvPr id="46" name="TextBox 45"/>
            <p:cNvSpPr txBox="1"/>
            <p:nvPr/>
          </p:nvSpPr>
          <p:spPr bwMode="gray">
            <a:xfrm>
              <a:off x="4965510" y="1584701"/>
              <a:ext cx="546788" cy="246221"/>
            </a:xfrm>
            <a:prstGeom prst="rect">
              <a:avLst/>
            </a:prstGeom>
            <a:noFill/>
          </p:spPr>
          <p:txBody>
            <a:bodyPr wrap="square" lIns="0" tIns="0" rIns="0" bIns="0" rtlCol="0">
              <a:spAutoFit/>
            </a:bodyPr>
            <a:lstStyle/>
            <a:p>
              <a:pPr algn="r"/>
              <a:r>
                <a:rPr lang="en-US" sz="1600" dirty="0">
                  <a:solidFill>
                    <a:schemeClr val="tx2"/>
                  </a:solidFill>
                  <a:latin typeface="+mj-lt"/>
                </a:rPr>
                <a:t>16</a:t>
              </a:r>
            </a:p>
          </p:txBody>
        </p:sp>
      </p:grpSp>
      <p:sp>
        <p:nvSpPr>
          <p:cNvPr id="38" name="Rectangle 37"/>
          <p:cNvSpPr/>
          <p:nvPr/>
        </p:nvSpPr>
        <p:spPr>
          <a:xfrm>
            <a:off x="3922469" y="1348895"/>
            <a:ext cx="1126784" cy="461665"/>
          </a:xfrm>
          <a:prstGeom prst="rect">
            <a:avLst/>
          </a:prstGeom>
        </p:spPr>
        <p:txBody>
          <a:bodyPr wrap="square">
            <a:spAutoFit/>
          </a:bodyPr>
          <a:lstStyle/>
          <a:p>
            <a:pPr lvl="0">
              <a:spcAft>
                <a:spcPts val="500"/>
              </a:spcAft>
            </a:pPr>
            <a:r>
              <a:rPr lang="en-US" sz="800" dirty="0">
                <a:solidFill>
                  <a:srgbClr val="333E48"/>
                </a:solidFill>
              </a:rPr>
              <a:t>Finalized clusters and </a:t>
            </a:r>
            <a:r>
              <a:rPr lang="en-US" sz="800" b="1" dirty="0">
                <a:solidFill>
                  <a:srgbClr val="333E48"/>
                </a:solidFill>
              </a:rPr>
              <a:t>assigned caseloads</a:t>
            </a:r>
          </a:p>
        </p:txBody>
      </p:sp>
      <p:grpSp>
        <p:nvGrpSpPr>
          <p:cNvPr id="11" name="Group 10"/>
          <p:cNvGrpSpPr/>
          <p:nvPr/>
        </p:nvGrpSpPr>
        <p:grpSpPr>
          <a:xfrm>
            <a:off x="5083686" y="2113652"/>
            <a:ext cx="1489429" cy="338554"/>
            <a:chOff x="5069832" y="1876504"/>
            <a:chExt cx="1489429" cy="338554"/>
          </a:xfrm>
        </p:grpSpPr>
        <p:sp>
          <p:nvSpPr>
            <p:cNvPr id="47" name="TextBox 46"/>
            <p:cNvSpPr txBox="1"/>
            <p:nvPr/>
          </p:nvSpPr>
          <p:spPr bwMode="gray">
            <a:xfrm>
              <a:off x="5069832" y="1914877"/>
              <a:ext cx="507638" cy="246221"/>
            </a:xfrm>
            <a:prstGeom prst="rect">
              <a:avLst/>
            </a:prstGeom>
            <a:noFill/>
          </p:spPr>
          <p:txBody>
            <a:bodyPr wrap="square" lIns="0" tIns="0" rIns="0" bIns="0" rtlCol="0">
              <a:spAutoFit/>
            </a:bodyPr>
            <a:lstStyle/>
            <a:p>
              <a:pPr algn="ctr"/>
              <a:r>
                <a:rPr lang="en-US" sz="1600" dirty="0">
                  <a:solidFill>
                    <a:schemeClr val="tx2"/>
                  </a:solidFill>
                  <a:latin typeface="+mj-lt"/>
                </a:rPr>
                <a:t>1</a:t>
              </a:r>
              <a:r>
                <a:rPr lang="en-US" sz="1400" dirty="0">
                  <a:solidFill>
                    <a:schemeClr val="tx2"/>
                  </a:solidFill>
                  <a:latin typeface="+mj-lt"/>
                </a:rPr>
                <a:t>-</a:t>
              </a:r>
              <a:r>
                <a:rPr lang="en-US" sz="1600" dirty="0">
                  <a:solidFill>
                    <a:schemeClr val="tx2"/>
                  </a:solidFill>
                  <a:latin typeface="+mj-lt"/>
                </a:rPr>
                <a:t>10</a:t>
              </a:r>
            </a:p>
          </p:txBody>
        </p:sp>
        <p:sp>
          <p:nvSpPr>
            <p:cNvPr id="44" name="Rectangle 43"/>
            <p:cNvSpPr/>
            <p:nvPr/>
          </p:nvSpPr>
          <p:spPr>
            <a:xfrm>
              <a:off x="5489979" y="1876504"/>
              <a:ext cx="1069282" cy="338554"/>
            </a:xfrm>
            <a:prstGeom prst="rect">
              <a:avLst/>
            </a:prstGeom>
          </p:spPr>
          <p:txBody>
            <a:bodyPr wrap="square">
              <a:spAutoFit/>
            </a:bodyPr>
            <a:lstStyle/>
            <a:p>
              <a:pPr lvl="0">
                <a:spcAft>
                  <a:spcPts val="500"/>
                </a:spcAft>
              </a:pPr>
              <a:r>
                <a:rPr lang="en-US" sz="800" dirty="0">
                  <a:solidFill>
                    <a:srgbClr val="333E48"/>
                  </a:solidFill>
                </a:rPr>
                <a:t>majors </a:t>
              </a:r>
              <a:br>
                <a:rPr lang="en-US" sz="800" dirty="0">
                  <a:solidFill>
                    <a:srgbClr val="333E48"/>
                  </a:solidFill>
                </a:rPr>
              </a:br>
              <a:r>
                <a:rPr lang="en-US" sz="800" dirty="0">
                  <a:solidFill>
                    <a:srgbClr val="333E48"/>
                  </a:solidFill>
                </a:rPr>
                <a:t>per cluster</a:t>
              </a:r>
            </a:p>
          </p:txBody>
        </p:sp>
      </p:grpSp>
      <p:grpSp>
        <p:nvGrpSpPr>
          <p:cNvPr id="12" name="Group 11"/>
          <p:cNvGrpSpPr/>
          <p:nvPr/>
        </p:nvGrpSpPr>
        <p:grpSpPr>
          <a:xfrm>
            <a:off x="5043811" y="2481821"/>
            <a:ext cx="1340081" cy="338554"/>
            <a:chOff x="5029957" y="2241966"/>
            <a:chExt cx="1340081" cy="338554"/>
          </a:xfrm>
        </p:grpSpPr>
        <p:sp>
          <p:nvSpPr>
            <p:cNvPr id="48" name="TextBox 47"/>
            <p:cNvSpPr txBox="1"/>
            <p:nvPr/>
          </p:nvSpPr>
          <p:spPr bwMode="gray">
            <a:xfrm>
              <a:off x="5029957" y="2280339"/>
              <a:ext cx="536819" cy="246221"/>
            </a:xfrm>
            <a:prstGeom prst="rect">
              <a:avLst/>
            </a:prstGeom>
            <a:noFill/>
          </p:spPr>
          <p:txBody>
            <a:bodyPr wrap="square" lIns="0" tIns="0" rIns="0" bIns="0" rtlCol="0">
              <a:spAutoFit/>
            </a:bodyPr>
            <a:lstStyle/>
            <a:p>
              <a:pPr algn="ctr"/>
              <a:r>
                <a:rPr lang="en-US" sz="1400" dirty="0">
                  <a:solidFill>
                    <a:schemeClr val="tx2"/>
                  </a:solidFill>
                  <a:latin typeface="+mj-lt"/>
                </a:rPr>
                <a:t>~</a:t>
              </a:r>
              <a:r>
                <a:rPr lang="en-US" sz="1600" dirty="0">
                  <a:solidFill>
                    <a:schemeClr val="tx2"/>
                  </a:solidFill>
                  <a:latin typeface="+mj-lt"/>
                </a:rPr>
                <a:t>300</a:t>
              </a:r>
            </a:p>
          </p:txBody>
        </p:sp>
        <p:sp>
          <p:nvSpPr>
            <p:cNvPr id="45" name="Rectangle 44"/>
            <p:cNvSpPr/>
            <p:nvPr/>
          </p:nvSpPr>
          <p:spPr>
            <a:xfrm>
              <a:off x="5489979" y="2241966"/>
              <a:ext cx="880059" cy="338554"/>
            </a:xfrm>
            <a:prstGeom prst="rect">
              <a:avLst/>
            </a:prstGeom>
          </p:spPr>
          <p:txBody>
            <a:bodyPr wrap="square">
              <a:spAutoFit/>
            </a:bodyPr>
            <a:lstStyle/>
            <a:p>
              <a:pPr lvl="0">
                <a:spcAft>
                  <a:spcPts val="500"/>
                </a:spcAft>
              </a:pPr>
              <a:r>
                <a:rPr lang="en-US" sz="800" dirty="0">
                  <a:solidFill>
                    <a:srgbClr val="333E48"/>
                  </a:solidFill>
                </a:rPr>
                <a:t>students </a:t>
              </a:r>
              <a:br>
                <a:rPr lang="en-US" sz="800" dirty="0">
                  <a:solidFill>
                    <a:srgbClr val="333E48"/>
                  </a:solidFill>
                </a:rPr>
              </a:br>
              <a:r>
                <a:rPr lang="en-US" sz="800" dirty="0">
                  <a:solidFill>
                    <a:srgbClr val="333E48"/>
                  </a:solidFill>
                </a:rPr>
                <a:t>per cluster</a:t>
              </a:r>
            </a:p>
          </p:txBody>
        </p:sp>
      </p:grpSp>
      <p:cxnSp>
        <p:nvCxnSpPr>
          <p:cNvPr id="51" name="Straight Connector 50"/>
          <p:cNvCxnSpPr/>
          <p:nvPr/>
        </p:nvCxnSpPr>
        <p:spPr bwMode="gray">
          <a:xfrm>
            <a:off x="3785972" y="1999075"/>
            <a:ext cx="0" cy="284768"/>
          </a:xfrm>
          <a:prstGeom prst="line">
            <a:avLst/>
          </a:prstGeom>
          <a:ln w="12700">
            <a:solidFill>
              <a:schemeClr val="tx1"/>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bwMode="gray">
          <a:xfrm flipV="1">
            <a:off x="1862134" y="2016797"/>
            <a:ext cx="3108960" cy="0"/>
          </a:xfrm>
          <a:prstGeom prst="straightConnector1">
            <a:avLst/>
          </a:prstGeom>
          <a:ln w="57150">
            <a:solidFill>
              <a:schemeClr val="accent1"/>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bwMode="gray">
          <a:xfrm>
            <a:off x="1982299" y="1933670"/>
            <a:ext cx="166255" cy="166255"/>
          </a:xfrm>
          <a:prstGeom prst="ellipse">
            <a:avLst/>
          </a:prstGeom>
          <a:solidFill>
            <a:schemeClr val="accent5"/>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9" name="Oval 58"/>
          <p:cNvSpPr/>
          <p:nvPr/>
        </p:nvSpPr>
        <p:spPr bwMode="gray">
          <a:xfrm>
            <a:off x="3702845" y="1933670"/>
            <a:ext cx="166255" cy="166255"/>
          </a:xfrm>
          <a:prstGeom prst="ellipse">
            <a:avLst/>
          </a:prstGeom>
          <a:solidFill>
            <a:schemeClr val="accent5"/>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61" name="Straight Connector 60"/>
          <p:cNvCxnSpPr/>
          <p:nvPr/>
        </p:nvCxnSpPr>
        <p:spPr bwMode="gray">
          <a:xfrm>
            <a:off x="2642461" y="1797840"/>
            <a:ext cx="0" cy="202299"/>
          </a:xfrm>
          <a:prstGeom prst="line">
            <a:avLst/>
          </a:prstGeom>
          <a:ln w="12700">
            <a:solidFill>
              <a:schemeClr val="tx1"/>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770052" y="2284751"/>
            <a:ext cx="1332471" cy="461665"/>
          </a:xfrm>
          <a:prstGeom prst="rect">
            <a:avLst/>
          </a:prstGeom>
        </p:spPr>
        <p:txBody>
          <a:bodyPr wrap="square">
            <a:spAutoFit/>
          </a:bodyPr>
          <a:lstStyle/>
          <a:p>
            <a:pPr lvl="0">
              <a:spcAft>
                <a:spcPts val="500"/>
              </a:spcAft>
            </a:pPr>
            <a:r>
              <a:rPr lang="en-US" sz="800" dirty="0">
                <a:solidFill>
                  <a:srgbClr val="333E48"/>
                </a:solidFill>
              </a:rPr>
              <a:t>Made the decision to </a:t>
            </a:r>
            <a:r>
              <a:rPr lang="en-US" sz="800" b="1" dirty="0">
                <a:solidFill>
                  <a:srgbClr val="333E48"/>
                </a:solidFill>
              </a:rPr>
              <a:t>centralize </a:t>
            </a:r>
            <a:r>
              <a:rPr lang="en-US" sz="800" dirty="0">
                <a:solidFill>
                  <a:srgbClr val="333E48"/>
                </a:solidFill>
              </a:rPr>
              <a:t>advising</a:t>
            </a:r>
            <a:r>
              <a:rPr lang="en-US" sz="800" b="1" dirty="0">
                <a:solidFill>
                  <a:srgbClr val="333E48"/>
                </a:solidFill>
              </a:rPr>
              <a:t> </a:t>
            </a:r>
            <a:r>
              <a:rPr lang="en-US" sz="800" dirty="0">
                <a:solidFill>
                  <a:srgbClr val="333E48"/>
                </a:solidFill>
              </a:rPr>
              <a:t>and </a:t>
            </a:r>
            <a:r>
              <a:rPr lang="en-US" sz="800" b="1" dirty="0">
                <a:solidFill>
                  <a:srgbClr val="333E48"/>
                </a:solidFill>
              </a:rPr>
              <a:t>hired new staff</a:t>
            </a:r>
          </a:p>
        </p:txBody>
      </p:sp>
      <p:sp>
        <p:nvSpPr>
          <p:cNvPr id="13" name="Rectangle 12"/>
          <p:cNvSpPr/>
          <p:nvPr/>
        </p:nvSpPr>
        <p:spPr>
          <a:xfrm>
            <a:off x="1765931" y="1763230"/>
            <a:ext cx="657552" cy="215444"/>
          </a:xfrm>
          <a:prstGeom prst="rect">
            <a:avLst/>
          </a:prstGeom>
        </p:spPr>
        <p:txBody>
          <a:bodyPr wrap="none">
            <a:spAutoFit/>
          </a:bodyPr>
          <a:lstStyle/>
          <a:p>
            <a:r>
              <a:rPr lang="en-US" sz="800" i="1" dirty="0"/>
              <a:t>Jan 2017</a:t>
            </a:r>
          </a:p>
        </p:txBody>
      </p:sp>
      <p:cxnSp>
        <p:nvCxnSpPr>
          <p:cNvPr id="58" name="Straight Connector 57"/>
          <p:cNvCxnSpPr/>
          <p:nvPr/>
        </p:nvCxnSpPr>
        <p:spPr bwMode="gray">
          <a:xfrm>
            <a:off x="4219126" y="1797840"/>
            <a:ext cx="0" cy="149343"/>
          </a:xfrm>
          <a:prstGeom prst="line">
            <a:avLst/>
          </a:prstGeom>
          <a:ln w="12700">
            <a:solidFill>
              <a:schemeClr val="tx1"/>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2" name="Oval 61"/>
          <p:cNvSpPr/>
          <p:nvPr/>
        </p:nvSpPr>
        <p:spPr bwMode="gray">
          <a:xfrm>
            <a:off x="4128379" y="1933670"/>
            <a:ext cx="166255" cy="166255"/>
          </a:xfrm>
          <a:prstGeom prst="ellipse">
            <a:avLst/>
          </a:prstGeom>
          <a:solidFill>
            <a:schemeClr val="accent5"/>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6" name="Oval 55"/>
          <p:cNvSpPr/>
          <p:nvPr/>
        </p:nvSpPr>
        <p:spPr bwMode="gray">
          <a:xfrm>
            <a:off x="2551714" y="1933670"/>
            <a:ext cx="166255" cy="166255"/>
          </a:xfrm>
          <a:prstGeom prst="ellipse">
            <a:avLst/>
          </a:prstGeom>
          <a:solidFill>
            <a:schemeClr val="accent5"/>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4" name="Rectangle 53"/>
          <p:cNvSpPr/>
          <p:nvPr/>
        </p:nvSpPr>
        <p:spPr>
          <a:xfrm>
            <a:off x="4200973" y="1775591"/>
            <a:ext cx="684803" cy="215444"/>
          </a:xfrm>
          <a:prstGeom prst="rect">
            <a:avLst/>
          </a:prstGeom>
        </p:spPr>
        <p:txBody>
          <a:bodyPr wrap="none">
            <a:spAutoFit/>
          </a:bodyPr>
          <a:lstStyle/>
          <a:p>
            <a:r>
              <a:rPr lang="en-US" sz="800" i="1" dirty="0"/>
              <a:t>Aug 2017</a:t>
            </a:r>
          </a:p>
        </p:txBody>
      </p:sp>
      <p:pic>
        <p:nvPicPr>
          <p:cNvPr id="50" name="Picture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1426" y="1427253"/>
            <a:ext cx="567773" cy="329308"/>
          </a:xfrm>
          <a:prstGeom prst="rect">
            <a:avLst/>
          </a:prstGeom>
          <a:noFill/>
          <a:ln>
            <a:noFill/>
          </a:ln>
        </p:spPr>
      </p:pic>
      <p:sp>
        <p:nvSpPr>
          <p:cNvPr id="55" name="Text Placeholder 4"/>
          <p:cNvSpPr txBox="1">
            <a:spLocks/>
          </p:cNvSpPr>
          <p:nvPr/>
        </p:nvSpPr>
        <p:spPr bwMode="gray">
          <a:xfrm>
            <a:off x="4973782" y="4600545"/>
            <a:ext cx="1427018" cy="200055"/>
          </a:xfrm>
          <a:prstGeom prst="rect">
            <a:avLst/>
          </a:prstGeom>
        </p:spPr>
        <p:txBody>
          <a:bodyPr vert="horz" wrap="square" lIns="0" tIns="0" rIns="64008" bIns="45720" rtlCol="0" anchor="b" anchorCtr="0">
            <a:spAutoFit/>
          </a:bodyPr>
          <a:lstStyle>
            <a:lvl1pPr marL="0" indent="0" algn="l" defTabSz="640080" rtl="0" eaLnBrk="1" latinLnBrk="0" hangingPunct="1">
              <a:spcBef>
                <a:spcPts val="200"/>
              </a:spcBef>
              <a:buSzPct val="100000"/>
              <a:buFont typeface="Arial" panose="020B0604020202020204" pitchFamily="34" charset="0"/>
              <a:buNone/>
              <a:defRPr sz="500" kern="1200">
                <a:solidFill>
                  <a:schemeClr val="tx1"/>
                </a:solidFill>
                <a:latin typeface="+mn-lt"/>
                <a:ea typeface="+mn-ea"/>
                <a:cs typeface="+mn-cs"/>
              </a:defRPr>
            </a:lvl1pPr>
            <a:lvl2pPr marL="114300" indent="0" algn="l" defTabSz="640080" rtl="0" eaLnBrk="1" latinLnBrk="0" hangingPunct="1">
              <a:spcBef>
                <a:spcPts val="200"/>
              </a:spcBef>
              <a:buFont typeface="Verdana" panose="020B0604030504040204" pitchFamily="34" charset="0"/>
              <a:buNone/>
              <a:defRPr sz="500" kern="1200">
                <a:solidFill>
                  <a:schemeClr val="tx1"/>
                </a:solidFill>
                <a:latin typeface="+mn-lt"/>
                <a:ea typeface="+mn-ea"/>
                <a:cs typeface="+mn-cs"/>
              </a:defRPr>
            </a:lvl2pPr>
            <a:lvl3pPr marL="228600" indent="0" algn="l" defTabSz="640080" rtl="0" eaLnBrk="1" latinLnBrk="0" hangingPunct="1">
              <a:spcBef>
                <a:spcPts val="200"/>
              </a:spcBef>
              <a:buSzPct val="100000"/>
              <a:buFont typeface="Arial" panose="020B0604020202020204" pitchFamily="34" charset="0"/>
              <a:buNone/>
              <a:defRPr sz="500" kern="1200">
                <a:solidFill>
                  <a:schemeClr val="tx1"/>
                </a:solidFill>
                <a:latin typeface="+mn-lt"/>
                <a:ea typeface="+mn-ea"/>
                <a:cs typeface="+mn-cs"/>
              </a:defRPr>
            </a:lvl3pPr>
            <a:lvl4pPr marL="342900" indent="0" algn="l" defTabSz="640080" rtl="0" eaLnBrk="1" latinLnBrk="0" hangingPunct="1">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640080" rtl="0" eaLnBrk="1" latinLnBrk="0" hangingPunct="1">
              <a:spcBef>
                <a:spcPts val="200"/>
              </a:spcBef>
              <a:buSzPct val="100000"/>
              <a:buFont typeface="Arial" panose="020B0604020202020204" pitchFamily="34" charset="0"/>
              <a:buNone/>
              <a:defRPr sz="5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a:t>Source: EAB interviews and analysis.</a:t>
            </a:r>
            <a:endParaRPr lang="en-US" dirty="0"/>
          </a:p>
        </p:txBody>
      </p:sp>
      <p:sp>
        <p:nvSpPr>
          <p:cNvPr id="57" name="Rectangle 56"/>
          <p:cNvSpPr/>
          <p:nvPr/>
        </p:nvSpPr>
        <p:spPr bwMode="gray">
          <a:xfrm>
            <a:off x="168160" y="3454173"/>
            <a:ext cx="1325880" cy="514605"/>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026" name="Picture 2" descr="File:Abilene Christian University wordmar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355" y="3496025"/>
            <a:ext cx="1191491" cy="43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44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32582" y="1318028"/>
            <a:ext cx="755706" cy="438308"/>
          </a:xfrm>
          <a:prstGeom prst="rect">
            <a:avLst/>
          </a:prstGeom>
        </p:spPr>
      </p:pic>
      <p:pic>
        <p:nvPicPr>
          <p:cNvPr id="37" name="Picture 3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747714" y="1318028"/>
            <a:ext cx="717923" cy="438308"/>
          </a:xfrm>
          <a:prstGeom prst="rect">
            <a:avLst/>
          </a:prstGeom>
        </p:spPr>
      </p:pic>
      <p:pic>
        <p:nvPicPr>
          <p:cNvPr id="38" name="Picture 37"/>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16732" y="1318028"/>
            <a:ext cx="755706" cy="438308"/>
          </a:xfrm>
          <a:prstGeom prst="rect">
            <a:avLst/>
          </a:prstGeom>
        </p:spPr>
      </p:pic>
      <p:pic>
        <p:nvPicPr>
          <p:cNvPr id="13" name="Picture 12"/>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6423" y="1318028"/>
            <a:ext cx="755706" cy="438308"/>
          </a:xfrm>
          <a:prstGeom prst="rect">
            <a:avLst/>
          </a:prstGeom>
        </p:spPr>
      </p:pic>
      <p:sp>
        <p:nvSpPr>
          <p:cNvPr id="30" name="Rectangle 29"/>
          <p:cNvSpPr/>
          <p:nvPr/>
        </p:nvSpPr>
        <p:spPr bwMode="gray">
          <a:xfrm>
            <a:off x="1105806" y="3848431"/>
            <a:ext cx="4175255" cy="50846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 name="Text Placeholder 1"/>
          <p:cNvSpPr>
            <a:spLocks noGrp="1"/>
          </p:cNvSpPr>
          <p:nvPr>
            <p:ph type="body" sz="quarter" idx="15"/>
          </p:nvPr>
        </p:nvSpPr>
        <p:spPr>
          <a:xfrm>
            <a:off x="269875" y="640267"/>
            <a:ext cx="5859463" cy="184666"/>
          </a:xfrm>
        </p:spPr>
        <p:txBody>
          <a:bodyPr/>
          <a:lstStyle/>
          <a:p>
            <a:r>
              <a:rPr lang="en-US" dirty="0"/>
              <a:t>ACU Solicited Input and Thoughtfully Paired Advisors with Clusters</a:t>
            </a:r>
          </a:p>
        </p:txBody>
      </p:sp>
      <p:sp>
        <p:nvSpPr>
          <p:cNvPr id="3" name="Text Placeholder 2"/>
          <p:cNvSpPr>
            <a:spLocks noGrp="1"/>
          </p:cNvSpPr>
          <p:nvPr>
            <p:ph type="body" sz="quarter" idx="16"/>
          </p:nvPr>
        </p:nvSpPr>
        <p:spPr/>
        <p:txBody>
          <a:bodyPr/>
          <a:lstStyle/>
          <a:p>
            <a:endParaRPr lang="en-US" dirty="0"/>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a:xfrm>
            <a:off x="269874" y="309824"/>
            <a:ext cx="5658485" cy="256480"/>
          </a:xfrm>
        </p:spPr>
        <p:txBody>
          <a:bodyPr/>
          <a:lstStyle/>
          <a:p>
            <a:r>
              <a:rPr lang="en-US" dirty="0"/>
              <a:t>Playing Matchmaker</a:t>
            </a:r>
          </a:p>
        </p:txBody>
      </p:sp>
      <p:sp>
        <p:nvSpPr>
          <p:cNvPr id="8" name="TextBox 7"/>
          <p:cNvSpPr txBox="1"/>
          <p:nvPr/>
        </p:nvSpPr>
        <p:spPr bwMode="gray">
          <a:xfrm>
            <a:off x="897043" y="4029388"/>
            <a:ext cx="4592781" cy="153888"/>
          </a:xfrm>
          <a:prstGeom prst="rect">
            <a:avLst/>
          </a:prstGeom>
          <a:noFill/>
        </p:spPr>
        <p:txBody>
          <a:bodyPr wrap="square" lIns="0" tIns="0" rIns="0" bIns="0" rtlCol="0">
            <a:spAutoFit/>
          </a:bodyPr>
          <a:lstStyle/>
          <a:p>
            <a:pPr algn="ctr"/>
            <a:r>
              <a:rPr lang="en-US" sz="1000" b="1" dirty="0"/>
              <a:t>Will hire future advising staff into specific clusters</a:t>
            </a:r>
          </a:p>
        </p:txBody>
      </p:sp>
      <p:sp>
        <p:nvSpPr>
          <p:cNvPr id="7" name="TextBox 6"/>
          <p:cNvSpPr txBox="1"/>
          <p:nvPr/>
        </p:nvSpPr>
        <p:spPr bwMode="gray">
          <a:xfrm>
            <a:off x="265071" y="959086"/>
            <a:ext cx="3652241" cy="153888"/>
          </a:xfrm>
          <a:prstGeom prst="rect">
            <a:avLst/>
          </a:prstGeom>
          <a:noFill/>
        </p:spPr>
        <p:txBody>
          <a:bodyPr wrap="square" lIns="0" tIns="0" rIns="0" bIns="0" rtlCol="0">
            <a:spAutoFit/>
          </a:bodyPr>
          <a:lstStyle/>
          <a:p>
            <a:r>
              <a:rPr lang="en-US" sz="1000" b="1" dirty="0"/>
              <a:t>Four (of 16) Major Clusters</a:t>
            </a:r>
          </a:p>
        </p:txBody>
      </p:sp>
      <p:sp>
        <p:nvSpPr>
          <p:cNvPr id="11" name="Text Placeholder 31"/>
          <p:cNvSpPr txBox="1">
            <a:spLocks/>
          </p:cNvSpPr>
          <p:nvPr/>
        </p:nvSpPr>
        <p:spPr bwMode="gray">
          <a:xfrm>
            <a:off x="3353713" y="1850611"/>
            <a:ext cx="1371498" cy="1384995"/>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0"/>
              </a:spcBef>
              <a:buNone/>
            </a:pPr>
            <a:r>
              <a:rPr lang="en-US" sz="800" b="1" dirty="0"/>
              <a:t>Sheila: </a:t>
            </a:r>
            <a:r>
              <a:rPr lang="en-US" sz="800" dirty="0"/>
              <a:t>Former communications faculty member passionate about working students in need</a:t>
            </a:r>
          </a:p>
          <a:p>
            <a:pPr marL="0" indent="0">
              <a:spcBef>
                <a:spcPts val="300"/>
              </a:spcBef>
              <a:buNone/>
            </a:pPr>
            <a:r>
              <a:rPr lang="en-US" sz="800" i="1" dirty="0"/>
              <a:t>Advises:</a:t>
            </a:r>
          </a:p>
          <a:p>
            <a:pPr>
              <a:spcBef>
                <a:spcPts val="300"/>
              </a:spcBef>
            </a:pPr>
            <a:r>
              <a:rPr lang="en-US" sz="800" dirty="0"/>
              <a:t>Bridge Scholars (supplemental support)</a:t>
            </a:r>
          </a:p>
          <a:p>
            <a:pPr>
              <a:spcBef>
                <a:spcPts val="300"/>
              </a:spcBef>
            </a:pPr>
            <a:r>
              <a:rPr lang="en-US" sz="800" dirty="0"/>
              <a:t>Undeclared</a:t>
            </a:r>
          </a:p>
          <a:p>
            <a:pPr>
              <a:spcBef>
                <a:spcPts val="300"/>
              </a:spcBef>
            </a:pPr>
            <a:r>
              <a:rPr lang="en-US" sz="800" dirty="0"/>
              <a:t>Communication Disorders </a:t>
            </a:r>
          </a:p>
        </p:txBody>
      </p:sp>
      <p:pic>
        <p:nvPicPr>
          <p:cNvPr id="1026" name="Picture 2" descr="sheila-ritchie"/>
          <p:cNvPicPr>
            <a:picLocks noChangeAspect="1" noChangeArrowheads="1"/>
          </p:cNvPicPr>
          <p:nvPr/>
        </p:nvPicPr>
        <p:blipFill rotWithShape="1">
          <a:blip r:embed="rId4">
            <a:extLst>
              <a:ext uri="{28A0092B-C50C-407E-A947-70E740481C1C}">
                <a14:useLocalDpi xmlns:a14="http://schemas.microsoft.com/office/drawing/2010/main" val="0"/>
              </a:ext>
            </a:extLst>
          </a:blip>
          <a:srcRect t="2911" b="30387"/>
          <a:stretch/>
        </p:blipFill>
        <p:spPr bwMode="auto">
          <a:xfrm>
            <a:off x="3353714" y="1244834"/>
            <a:ext cx="521703" cy="548640"/>
          </a:xfrm>
          <a:prstGeom prst="ellipse">
            <a:avLst/>
          </a:prstGeom>
          <a:noFill/>
          <a:ln w="12700">
            <a:solidFill>
              <a:schemeClr val="accent3"/>
            </a:solidFill>
          </a:ln>
          <a:extLst>
            <a:ext uri="{909E8E84-426E-40DD-AFC4-6F175D3DCCD1}">
              <a14:hiddenFill xmlns:a14="http://schemas.microsoft.com/office/drawing/2010/main">
                <a:solidFill>
                  <a:srgbClr val="FFFFFF"/>
                </a:solidFill>
              </a14:hiddenFill>
            </a:ext>
          </a:extLst>
        </p:spPr>
      </p:pic>
      <p:sp>
        <p:nvSpPr>
          <p:cNvPr id="10" name="Text Placeholder 31"/>
          <p:cNvSpPr txBox="1">
            <a:spLocks/>
          </p:cNvSpPr>
          <p:nvPr/>
        </p:nvSpPr>
        <p:spPr bwMode="gray">
          <a:xfrm>
            <a:off x="1742458" y="1850611"/>
            <a:ext cx="1463040" cy="892552"/>
          </a:xfrm>
          <a:prstGeom prst="rect">
            <a:avLst/>
          </a:prstGeom>
        </p:spPr>
        <p:txBody>
          <a:bodyPr wrap="square" lIns="0" tIns="0" rIns="0" bIns="0">
            <a:spAutoFit/>
          </a:bodyPr>
          <a:lstStyle>
            <a:defPPr>
              <a:defRPr lang="en-US"/>
            </a:defPPr>
            <a:lvl1pPr indent="0">
              <a:spcBef>
                <a:spcPts val="0"/>
              </a:spcBef>
              <a:buFont typeface="Arial" pitchFamily="34" charset="0"/>
              <a:buNone/>
              <a:defRPr sz="900" b="1" baseline="0">
                <a:solidFill>
                  <a:schemeClr val="accent4"/>
                </a:solidFill>
              </a:defRPr>
            </a:lvl1pPr>
            <a:lvl2pPr marL="228600" indent="-114300">
              <a:spcBef>
                <a:spcPts val="500"/>
              </a:spcBef>
              <a:buFont typeface="Arial" pitchFamily="34" charset="0"/>
              <a:buChar char="–"/>
              <a:defRPr sz="1000"/>
            </a:lvl2pPr>
            <a:lvl3pPr marL="342900" indent="-114300">
              <a:spcBef>
                <a:spcPts val="500"/>
              </a:spcBef>
              <a:buFont typeface="Arial" pitchFamily="34" charset="0"/>
              <a:buChar char="•"/>
              <a:defRPr sz="1000"/>
            </a:lvl3pPr>
            <a:lvl4pPr marL="457200" indent="-114300">
              <a:spcBef>
                <a:spcPts val="500"/>
              </a:spcBef>
              <a:buFont typeface="Arial" pitchFamily="34" charset="0"/>
              <a:buChar char="–"/>
              <a:defRPr sz="1000"/>
            </a:lvl4pPr>
            <a:lvl5pPr marL="571500" indent="-114300">
              <a:spcBef>
                <a:spcPts val="500"/>
              </a:spcBef>
              <a:buFont typeface="Arial" pitchFamily="34" charset="0"/>
              <a:buChar char="•"/>
              <a:defRPr sz="1000" baseline="0"/>
            </a:lvl5pPr>
            <a:lvl6pPr marL="1760220" indent="-160020">
              <a:spcBef>
                <a:spcPct val="20000"/>
              </a:spcBef>
              <a:buFont typeface="Arial" pitchFamily="34" charset="0"/>
              <a:buChar char="•"/>
              <a:defRPr sz="1400"/>
            </a:lvl6pPr>
            <a:lvl7pPr marL="2080260" indent="-160020">
              <a:spcBef>
                <a:spcPct val="20000"/>
              </a:spcBef>
              <a:buFont typeface="Arial" pitchFamily="34" charset="0"/>
              <a:buChar char="•"/>
              <a:defRPr sz="1400"/>
            </a:lvl7pPr>
            <a:lvl8pPr marL="2400300" indent="-160020">
              <a:spcBef>
                <a:spcPct val="20000"/>
              </a:spcBef>
              <a:buFont typeface="Arial" pitchFamily="34" charset="0"/>
              <a:buChar char="•"/>
              <a:defRPr sz="1400"/>
            </a:lvl8pPr>
            <a:lvl9pPr marL="2720340" indent="-160020">
              <a:spcBef>
                <a:spcPct val="20000"/>
              </a:spcBef>
              <a:buFont typeface="Arial" pitchFamily="34" charset="0"/>
              <a:buChar char="•"/>
              <a:defRPr sz="1400"/>
            </a:lvl9pPr>
          </a:lstStyle>
          <a:p>
            <a:r>
              <a:rPr lang="en-US" sz="800" dirty="0">
                <a:solidFill>
                  <a:schemeClr val="tx1"/>
                </a:solidFill>
              </a:rPr>
              <a:t>James: </a:t>
            </a:r>
            <a:r>
              <a:rPr lang="en-US" sz="800" b="0" dirty="0">
                <a:solidFill>
                  <a:schemeClr val="tx1"/>
                </a:solidFill>
              </a:rPr>
              <a:t>Former athletic director and coach</a:t>
            </a:r>
          </a:p>
          <a:p>
            <a:pPr>
              <a:spcBef>
                <a:spcPts val="300"/>
              </a:spcBef>
            </a:pPr>
            <a:r>
              <a:rPr lang="en-US" sz="800" b="0" i="1" dirty="0">
                <a:solidFill>
                  <a:schemeClr val="tx1"/>
                </a:solidFill>
              </a:rPr>
              <a:t>Advises:</a:t>
            </a:r>
          </a:p>
          <a:p>
            <a:pPr marL="171450" indent="-171450">
              <a:spcBef>
                <a:spcPts val="300"/>
              </a:spcBef>
              <a:buFont typeface="Arial" panose="020B0604020202020204" pitchFamily="34" charset="0"/>
              <a:buChar char="•"/>
            </a:pPr>
            <a:r>
              <a:rPr lang="en-US" sz="800" b="0" dirty="0">
                <a:solidFill>
                  <a:schemeClr val="tx1"/>
                </a:solidFill>
              </a:rPr>
              <a:t>Exercise Science </a:t>
            </a:r>
          </a:p>
          <a:p>
            <a:pPr marL="171450" indent="-171450">
              <a:spcBef>
                <a:spcPts val="300"/>
              </a:spcBef>
              <a:buFont typeface="Arial" panose="020B0604020202020204" pitchFamily="34" charset="0"/>
              <a:buChar char="•"/>
            </a:pPr>
            <a:r>
              <a:rPr lang="en-US" sz="800" b="0" dirty="0">
                <a:solidFill>
                  <a:schemeClr val="tx1"/>
                </a:solidFill>
              </a:rPr>
              <a:t>Kinesiology </a:t>
            </a:r>
          </a:p>
          <a:p>
            <a:pPr marL="171450" indent="-171450">
              <a:spcBef>
                <a:spcPts val="300"/>
              </a:spcBef>
              <a:buFont typeface="Arial" panose="020B0604020202020204" pitchFamily="34" charset="0"/>
              <a:buChar char="•"/>
            </a:pPr>
            <a:r>
              <a:rPr lang="en-US" sz="800" b="0" dirty="0">
                <a:solidFill>
                  <a:schemeClr val="tx1"/>
                </a:solidFill>
              </a:rPr>
              <a:t>Nutrition</a:t>
            </a:r>
          </a:p>
        </p:txBody>
      </p:sp>
      <p:pic>
        <p:nvPicPr>
          <p:cNvPr id="1030" name="Picture 6" descr="james-cooper"/>
          <p:cNvPicPr>
            <a:picLocks noChangeAspect="1" noChangeArrowheads="1"/>
          </p:cNvPicPr>
          <p:nvPr/>
        </p:nvPicPr>
        <p:blipFill rotWithShape="1">
          <a:blip r:embed="rId5">
            <a:extLst>
              <a:ext uri="{28A0092B-C50C-407E-A947-70E740481C1C}">
                <a14:useLocalDpi xmlns:a14="http://schemas.microsoft.com/office/drawing/2010/main" val="0"/>
              </a:ext>
            </a:extLst>
          </a:blip>
          <a:srcRect b="32756"/>
          <a:stretch/>
        </p:blipFill>
        <p:spPr bwMode="auto">
          <a:xfrm>
            <a:off x="1742458" y="1244834"/>
            <a:ext cx="544735" cy="548640"/>
          </a:xfrm>
          <a:prstGeom prst="ellipse">
            <a:avLst/>
          </a:prstGeom>
          <a:noFill/>
          <a:ln w="12700">
            <a:solidFill>
              <a:schemeClr val="accent3"/>
            </a:solidFill>
          </a:ln>
          <a:extLst>
            <a:ext uri="{909E8E84-426E-40DD-AFC4-6F175D3DCCD1}">
              <a14:hiddenFill xmlns:a14="http://schemas.microsoft.com/office/drawing/2010/main">
                <a:solidFill>
                  <a:srgbClr val="FFFFFF"/>
                </a:solidFill>
              </a14:hiddenFill>
            </a:ext>
          </a:extLst>
        </p:spPr>
      </p:pic>
      <p:sp>
        <p:nvSpPr>
          <p:cNvPr id="9" name="Text Placeholder 31"/>
          <p:cNvSpPr txBox="1">
            <a:spLocks/>
          </p:cNvSpPr>
          <p:nvPr/>
        </p:nvSpPr>
        <p:spPr bwMode="gray">
          <a:xfrm>
            <a:off x="279792" y="1850611"/>
            <a:ext cx="1371600" cy="1015663"/>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0"/>
              </a:spcBef>
              <a:buNone/>
            </a:pPr>
            <a:r>
              <a:rPr lang="en-US" sz="800" b="1" dirty="0"/>
              <a:t>Lindsey: </a:t>
            </a:r>
            <a:r>
              <a:rPr lang="en-US" sz="800" dirty="0"/>
              <a:t>STEM background</a:t>
            </a:r>
          </a:p>
          <a:p>
            <a:pPr marL="0" indent="0">
              <a:spcBef>
                <a:spcPts val="300"/>
              </a:spcBef>
              <a:buNone/>
            </a:pPr>
            <a:r>
              <a:rPr lang="en-US" sz="800" i="1" dirty="0"/>
              <a:t>Advises:</a:t>
            </a:r>
          </a:p>
          <a:p>
            <a:pPr>
              <a:spcBef>
                <a:spcPts val="300"/>
              </a:spcBef>
            </a:pPr>
            <a:r>
              <a:rPr lang="en-US" sz="800" dirty="0"/>
              <a:t>Biochemistry</a:t>
            </a:r>
          </a:p>
          <a:p>
            <a:pPr>
              <a:spcBef>
                <a:spcPts val="300"/>
              </a:spcBef>
            </a:pPr>
            <a:r>
              <a:rPr lang="en-US" sz="800" dirty="0"/>
              <a:t>Biology</a:t>
            </a:r>
          </a:p>
          <a:p>
            <a:pPr>
              <a:spcBef>
                <a:spcPts val="300"/>
              </a:spcBef>
            </a:pPr>
            <a:r>
              <a:rPr lang="en-US" sz="800" dirty="0"/>
              <a:t>Chemistry</a:t>
            </a:r>
          </a:p>
          <a:p>
            <a:pPr marL="0" indent="0">
              <a:spcBef>
                <a:spcPts val="0"/>
              </a:spcBef>
              <a:buNone/>
            </a:pPr>
            <a:endParaRPr lang="en-US" sz="800" i="1" dirty="0"/>
          </a:p>
        </p:txBody>
      </p:sp>
      <p:pic>
        <p:nvPicPr>
          <p:cNvPr id="1028" name="Picture 4" descr="lindsey-griffis"/>
          <p:cNvPicPr>
            <a:picLocks noChangeAspect="1" noChangeArrowheads="1"/>
          </p:cNvPicPr>
          <p:nvPr/>
        </p:nvPicPr>
        <p:blipFill rotWithShape="1">
          <a:blip r:embed="rId6">
            <a:extLst>
              <a:ext uri="{28A0092B-C50C-407E-A947-70E740481C1C}">
                <a14:useLocalDpi xmlns:a14="http://schemas.microsoft.com/office/drawing/2010/main" val="0"/>
              </a:ext>
            </a:extLst>
          </a:blip>
          <a:srcRect t="8006" b="26075"/>
          <a:stretch/>
        </p:blipFill>
        <p:spPr bwMode="auto">
          <a:xfrm>
            <a:off x="293646" y="1244834"/>
            <a:ext cx="556661" cy="549602"/>
          </a:xfrm>
          <a:prstGeom prst="ellipse">
            <a:avLst/>
          </a:prstGeom>
          <a:noFill/>
          <a:ln w="12700">
            <a:solidFill>
              <a:schemeClr val="accent3"/>
            </a:solidFill>
          </a:ln>
          <a:extLst>
            <a:ext uri="{909E8E84-426E-40DD-AFC4-6F175D3DCCD1}">
              <a14:hiddenFill xmlns:a14="http://schemas.microsoft.com/office/drawing/2010/main">
                <a:solidFill>
                  <a:srgbClr val="FFFFFF"/>
                </a:solidFill>
              </a14:hiddenFill>
            </a:ext>
          </a:extLst>
        </p:spPr>
      </p:pic>
      <p:sp>
        <p:nvSpPr>
          <p:cNvPr id="15" name="Text Placeholder 31"/>
          <p:cNvSpPr txBox="1">
            <a:spLocks/>
          </p:cNvSpPr>
          <p:nvPr/>
        </p:nvSpPr>
        <p:spPr bwMode="gray">
          <a:xfrm>
            <a:off x="4930680" y="1887731"/>
            <a:ext cx="1371600" cy="446276"/>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0"/>
              </a:spcBef>
              <a:buNone/>
            </a:pPr>
            <a:r>
              <a:rPr lang="en-US" sz="800" b="1" dirty="0"/>
              <a:t>Janelle: </a:t>
            </a:r>
            <a:r>
              <a:rPr lang="en-US" sz="800" dirty="0"/>
              <a:t>Registered RN</a:t>
            </a:r>
          </a:p>
          <a:p>
            <a:pPr marL="0" indent="0">
              <a:spcBef>
                <a:spcPts val="300"/>
              </a:spcBef>
              <a:buNone/>
            </a:pPr>
            <a:r>
              <a:rPr lang="en-US" sz="800" i="1" dirty="0"/>
              <a:t>Advises:</a:t>
            </a:r>
          </a:p>
          <a:p>
            <a:pPr>
              <a:spcBef>
                <a:spcPts val="300"/>
              </a:spcBef>
            </a:pPr>
            <a:r>
              <a:rPr lang="en-US" sz="800" dirty="0"/>
              <a:t>Nursing</a:t>
            </a:r>
          </a:p>
        </p:txBody>
      </p:sp>
      <p:pic>
        <p:nvPicPr>
          <p:cNvPr id="1032" name="Picture 8" descr="janelle-cole"/>
          <p:cNvPicPr>
            <a:picLocks noChangeAspect="1" noChangeArrowheads="1"/>
          </p:cNvPicPr>
          <p:nvPr/>
        </p:nvPicPr>
        <p:blipFill rotWithShape="1">
          <a:blip r:embed="rId7">
            <a:extLst>
              <a:ext uri="{28A0092B-C50C-407E-A947-70E740481C1C}">
                <a14:useLocalDpi xmlns:a14="http://schemas.microsoft.com/office/drawing/2010/main" val="0"/>
              </a:ext>
            </a:extLst>
          </a:blip>
          <a:srcRect t="8086" r="2130" b="26405"/>
          <a:stretch/>
        </p:blipFill>
        <p:spPr bwMode="auto">
          <a:xfrm>
            <a:off x="4930681" y="1244834"/>
            <a:ext cx="547231" cy="548640"/>
          </a:xfrm>
          <a:prstGeom prst="ellipse">
            <a:avLst/>
          </a:prstGeom>
          <a:noFill/>
          <a:ln w="12700">
            <a:solidFill>
              <a:schemeClr val="accent3"/>
            </a:solidFill>
          </a:ln>
          <a:extLst>
            <a:ext uri="{909E8E84-426E-40DD-AFC4-6F175D3DCCD1}">
              <a14:hiddenFill xmlns:a14="http://schemas.microsoft.com/office/drawing/2010/main">
                <a:solidFill>
                  <a:srgbClr val="FFFFFF"/>
                </a:solidFill>
              </a14:hiddenFill>
            </a:ext>
          </a:extLst>
        </p:spPr>
      </p:pic>
      <p:cxnSp>
        <p:nvCxnSpPr>
          <p:cNvPr id="1029" name="Straight Connector 1028"/>
          <p:cNvCxnSpPr/>
          <p:nvPr/>
        </p:nvCxnSpPr>
        <p:spPr bwMode="gray">
          <a:xfrm>
            <a:off x="1105806" y="4363243"/>
            <a:ext cx="4175255" cy="0"/>
          </a:xfrm>
          <a:prstGeom prst="line">
            <a:avLst/>
          </a:prstGeom>
          <a:ln w="2857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42" name="Straight Connector 1041"/>
          <p:cNvCxnSpPr/>
          <p:nvPr/>
        </p:nvCxnSpPr>
        <p:spPr bwMode="gray">
          <a:xfrm>
            <a:off x="1633971" y="1236647"/>
            <a:ext cx="0" cy="2304288"/>
          </a:xfrm>
          <a:prstGeom prst="line">
            <a:avLst/>
          </a:prstGeom>
          <a:ln w="12700">
            <a:solidFill>
              <a:schemeClr val="accent2"/>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gray">
          <a:xfrm>
            <a:off x="3188301" y="1236647"/>
            <a:ext cx="0" cy="2304288"/>
          </a:xfrm>
          <a:prstGeom prst="line">
            <a:avLst/>
          </a:prstGeom>
          <a:ln w="12700">
            <a:solidFill>
              <a:schemeClr val="accent2"/>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gray">
          <a:xfrm>
            <a:off x="4832687" y="1236647"/>
            <a:ext cx="0" cy="2304288"/>
          </a:xfrm>
          <a:prstGeom prst="line">
            <a:avLst/>
          </a:prstGeom>
          <a:ln w="12700">
            <a:solidFill>
              <a:schemeClr val="accent2"/>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bwMode="gray">
          <a:xfrm>
            <a:off x="5005002" y="3848431"/>
            <a:ext cx="271672" cy="181522"/>
            <a:chOff x="1647125" y="2003891"/>
            <a:chExt cx="271672" cy="181522"/>
          </a:xfrm>
        </p:grpSpPr>
        <p:sp>
          <p:nvSpPr>
            <p:cNvPr id="43" name="Rectangle 42"/>
            <p:cNvSpPr/>
            <p:nvPr/>
          </p:nvSpPr>
          <p:spPr bwMode="gray">
            <a:xfrm>
              <a:off x="1647125" y="200389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4" name="Round Same Side Corner Rectangle 43"/>
            <p:cNvSpPr/>
            <p:nvPr/>
          </p:nvSpPr>
          <p:spPr bwMode="gray">
            <a:xfrm rot="10800000">
              <a:off x="1647125" y="200389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5" name="L-Shape 44"/>
            <p:cNvSpPr/>
            <p:nvPr/>
          </p:nvSpPr>
          <p:spPr bwMode="gray">
            <a:xfrm rot="18900000">
              <a:off x="1682289" y="2046109"/>
              <a:ext cx="143443" cy="73274"/>
            </a:xfrm>
            <a:prstGeom prst="corner">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r>
                <a:rPr lang="en-US" sz="1000" dirty="0">
                  <a:solidFill>
                    <a:schemeClr val="bg2"/>
                  </a:solidFill>
                </a:rPr>
                <a:t> </a:t>
              </a:r>
            </a:p>
          </p:txBody>
        </p:sp>
      </p:grpSp>
      <p:sp>
        <p:nvSpPr>
          <p:cNvPr id="50" name="Text Placeholder 4"/>
          <p:cNvSpPr txBox="1">
            <a:spLocks/>
          </p:cNvSpPr>
          <p:nvPr/>
        </p:nvSpPr>
        <p:spPr bwMode="gray">
          <a:xfrm>
            <a:off x="4973782" y="4600545"/>
            <a:ext cx="1427018" cy="200055"/>
          </a:xfrm>
          <a:prstGeom prst="rect">
            <a:avLst/>
          </a:prstGeom>
        </p:spPr>
        <p:txBody>
          <a:bodyPr vert="horz" wrap="square" lIns="0" tIns="0" rIns="64008" bIns="45720" rtlCol="0" anchor="b" anchorCtr="0">
            <a:spAutoFit/>
          </a:bodyPr>
          <a:lstStyle>
            <a:lvl1pPr marL="0" indent="0" algn="l" defTabSz="640080" rtl="0" eaLnBrk="1" latinLnBrk="0" hangingPunct="1">
              <a:spcBef>
                <a:spcPts val="200"/>
              </a:spcBef>
              <a:buSzPct val="100000"/>
              <a:buFont typeface="Arial" panose="020B0604020202020204" pitchFamily="34" charset="0"/>
              <a:buNone/>
              <a:defRPr sz="500" kern="1200">
                <a:solidFill>
                  <a:schemeClr val="tx1"/>
                </a:solidFill>
                <a:latin typeface="+mn-lt"/>
                <a:ea typeface="+mn-ea"/>
                <a:cs typeface="+mn-cs"/>
              </a:defRPr>
            </a:lvl1pPr>
            <a:lvl2pPr marL="114300" indent="0" algn="l" defTabSz="640080" rtl="0" eaLnBrk="1" latinLnBrk="0" hangingPunct="1">
              <a:spcBef>
                <a:spcPts val="200"/>
              </a:spcBef>
              <a:buFont typeface="Verdana" panose="020B0604030504040204" pitchFamily="34" charset="0"/>
              <a:buNone/>
              <a:defRPr sz="500" kern="1200">
                <a:solidFill>
                  <a:schemeClr val="tx1"/>
                </a:solidFill>
                <a:latin typeface="+mn-lt"/>
                <a:ea typeface="+mn-ea"/>
                <a:cs typeface="+mn-cs"/>
              </a:defRPr>
            </a:lvl2pPr>
            <a:lvl3pPr marL="228600" indent="0" algn="l" defTabSz="640080" rtl="0" eaLnBrk="1" latinLnBrk="0" hangingPunct="1">
              <a:spcBef>
                <a:spcPts val="200"/>
              </a:spcBef>
              <a:buSzPct val="100000"/>
              <a:buFont typeface="Arial" panose="020B0604020202020204" pitchFamily="34" charset="0"/>
              <a:buNone/>
              <a:defRPr sz="500" kern="1200">
                <a:solidFill>
                  <a:schemeClr val="tx1"/>
                </a:solidFill>
                <a:latin typeface="+mn-lt"/>
                <a:ea typeface="+mn-ea"/>
                <a:cs typeface="+mn-cs"/>
              </a:defRPr>
            </a:lvl3pPr>
            <a:lvl4pPr marL="342900" indent="0" algn="l" defTabSz="640080" rtl="0" eaLnBrk="1" latinLnBrk="0" hangingPunct="1">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640080" rtl="0" eaLnBrk="1" latinLnBrk="0" hangingPunct="1">
              <a:spcBef>
                <a:spcPts val="200"/>
              </a:spcBef>
              <a:buSzPct val="100000"/>
              <a:buFont typeface="Arial" panose="020B0604020202020204" pitchFamily="34" charset="0"/>
              <a:buNone/>
              <a:defRPr sz="5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a:t>Source: EAB interviews and analysis.</a:t>
            </a:r>
            <a:endParaRPr lang="en-US" dirty="0"/>
          </a:p>
        </p:txBody>
      </p:sp>
      <p:sp>
        <p:nvSpPr>
          <p:cNvPr id="4" name="Rectangle 3"/>
          <p:cNvSpPr/>
          <p:nvPr/>
        </p:nvSpPr>
        <p:spPr>
          <a:xfrm>
            <a:off x="335741" y="3243316"/>
            <a:ext cx="1067921" cy="338554"/>
          </a:xfrm>
          <a:prstGeom prst="rect">
            <a:avLst/>
          </a:prstGeom>
        </p:spPr>
        <p:txBody>
          <a:bodyPr wrap="none">
            <a:spAutoFit/>
          </a:bodyPr>
          <a:lstStyle/>
          <a:p>
            <a:r>
              <a:rPr lang="en-US" sz="1600" dirty="0">
                <a:solidFill>
                  <a:schemeClr val="tx2"/>
                </a:solidFill>
                <a:latin typeface="+mj-lt"/>
              </a:rPr>
              <a:t>333 </a:t>
            </a:r>
            <a:r>
              <a:rPr lang="en-US" sz="900" dirty="0"/>
              <a:t>students</a:t>
            </a:r>
          </a:p>
        </p:txBody>
      </p:sp>
      <p:sp>
        <p:nvSpPr>
          <p:cNvPr id="39" name="Rectangle 38"/>
          <p:cNvSpPr/>
          <p:nvPr/>
        </p:nvSpPr>
        <p:spPr>
          <a:xfrm>
            <a:off x="1889959" y="3243316"/>
            <a:ext cx="1067921" cy="338554"/>
          </a:xfrm>
          <a:prstGeom prst="rect">
            <a:avLst/>
          </a:prstGeom>
        </p:spPr>
        <p:txBody>
          <a:bodyPr wrap="none">
            <a:spAutoFit/>
          </a:bodyPr>
          <a:lstStyle/>
          <a:p>
            <a:r>
              <a:rPr lang="en-US" sz="1600" dirty="0">
                <a:solidFill>
                  <a:schemeClr val="tx2"/>
                </a:solidFill>
                <a:latin typeface="+mj-lt"/>
              </a:rPr>
              <a:t>300 </a:t>
            </a:r>
            <a:r>
              <a:rPr lang="en-US" sz="900" dirty="0"/>
              <a:t>students</a:t>
            </a:r>
          </a:p>
        </p:txBody>
      </p:sp>
      <p:sp>
        <p:nvSpPr>
          <p:cNvPr id="40" name="Rectangle 39"/>
          <p:cNvSpPr/>
          <p:nvPr/>
        </p:nvSpPr>
        <p:spPr>
          <a:xfrm>
            <a:off x="3444177" y="3243316"/>
            <a:ext cx="1067921" cy="338554"/>
          </a:xfrm>
          <a:prstGeom prst="rect">
            <a:avLst/>
          </a:prstGeom>
        </p:spPr>
        <p:txBody>
          <a:bodyPr wrap="none">
            <a:spAutoFit/>
          </a:bodyPr>
          <a:lstStyle/>
          <a:p>
            <a:r>
              <a:rPr lang="en-US" sz="1600" dirty="0">
                <a:solidFill>
                  <a:schemeClr val="tx2"/>
                </a:solidFill>
                <a:latin typeface="+mj-lt"/>
              </a:rPr>
              <a:t>293 </a:t>
            </a:r>
            <a:r>
              <a:rPr lang="en-US" sz="900" dirty="0"/>
              <a:t>students</a:t>
            </a:r>
          </a:p>
        </p:txBody>
      </p:sp>
      <p:sp>
        <p:nvSpPr>
          <p:cNvPr id="49" name="Rectangle 48"/>
          <p:cNvSpPr/>
          <p:nvPr/>
        </p:nvSpPr>
        <p:spPr>
          <a:xfrm>
            <a:off x="4998396" y="3243316"/>
            <a:ext cx="1067921" cy="338554"/>
          </a:xfrm>
          <a:prstGeom prst="rect">
            <a:avLst/>
          </a:prstGeom>
        </p:spPr>
        <p:txBody>
          <a:bodyPr wrap="none">
            <a:spAutoFit/>
          </a:bodyPr>
          <a:lstStyle/>
          <a:p>
            <a:r>
              <a:rPr lang="en-US" sz="1600" dirty="0">
                <a:solidFill>
                  <a:schemeClr val="tx2"/>
                </a:solidFill>
                <a:latin typeface="+mj-lt"/>
              </a:rPr>
              <a:t>314 </a:t>
            </a:r>
            <a:r>
              <a:rPr lang="en-US" sz="900" dirty="0"/>
              <a:t>students</a:t>
            </a:r>
          </a:p>
        </p:txBody>
      </p:sp>
    </p:spTree>
    <p:extLst>
      <p:ext uri="{BB962C8B-B14F-4D97-AF65-F5344CB8AC3E}">
        <p14:creationId xmlns:p14="http://schemas.microsoft.com/office/powerpoint/2010/main" val="71866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descr="C:\Users\hom\AppData\Local\Microsoft\Windows\Temporary Internet Files\Content.IE5\EEGZJEQ3\noun_90900_cc.png"/>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r="-265" b="12737"/>
          <a:stretch/>
        </p:blipFill>
        <p:spPr bwMode="auto">
          <a:xfrm flipH="1">
            <a:off x="740795" y="1259111"/>
            <a:ext cx="3422359" cy="297854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16"/>
          </p:nvPr>
        </p:nvSpPr>
        <p:spPr/>
        <p:txBody>
          <a:bodyPr/>
          <a:lstStyle/>
          <a:p>
            <a:endParaRPr lang="en-US" dirty="0"/>
          </a:p>
        </p:txBody>
      </p:sp>
      <p:sp>
        <p:nvSpPr>
          <p:cNvPr id="6" name="Title 5"/>
          <p:cNvSpPr>
            <a:spLocks noGrp="1"/>
          </p:cNvSpPr>
          <p:nvPr>
            <p:ph type="title"/>
          </p:nvPr>
        </p:nvSpPr>
        <p:spPr/>
        <p:txBody>
          <a:bodyPr/>
          <a:lstStyle/>
          <a:p>
            <a:r>
              <a:rPr lang="en-US" dirty="0"/>
              <a:t>Getting Ready for the Student of the Future</a:t>
            </a:r>
          </a:p>
        </p:txBody>
      </p:sp>
      <p:sp>
        <p:nvSpPr>
          <p:cNvPr id="41" name="TextBox 51"/>
          <p:cNvSpPr txBox="1"/>
          <p:nvPr/>
        </p:nvSpPr>
        <p:spPr bwMode="gray">
          <a:xfrm>
            <a:off x="271088" y="697529"/>
            <a:ext cx="2044894" cy="307777"/>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500"/>
              </a:spcBef>
            </a:pPr>
            <a:r>
              <a:rPr lang="en-US" sz="1000" b="1" dirty="0">
                <a:solidFill>
                  <a:schemeClr val="accent4"/>
                </a:solidFill>
              </a:rPr>
              <a:t>Preparing Not Only for Changes in Demographics…</a:t>
            </a:r>
          </a:p>
        </p:txBody>
      </p:sp>
      <p:sp>
        <p:nvSpPr>
          <p:cNvPr id="60" name="Text Placeholder 4"/>
          <p:cNvSpPr>
            <a:spLocks noGrp="1"/>
          </p:cNvSpPr>
          <p:nvPr/>
        </p:nvSpPr>
        <p:spPr bwMode="gray">
          <a:xfrm>
            <a:off x="2085109" y="4558140"/>
            <a:ext cx="4305196" cy="230832"/>
          </a:xfrm>
          <a:prstGeom prst="rect">
            <a:avLst/>
          </a:prstGeom>
        </p:spPr>
        <p:txBody>
          <a:bodyPr vert="horz" wrap="square" lIns="0" tIns="0" rIns="0" bIns="0" rtlCol="0">
            <a:spAutoFit/>
          </a:bodyPr>
          <a:lst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500" dirty="0"/>
              <a:t>Source: Nathan D. Grawe, </a:t>
            </a:r>
            <a:r>
              <a:rPr lang="en-US" sz="500" i="1" dirty="0"/>
              <a:t>Demographics and the Demand for Higher Education</a:t>
            </a:r>
            <a:r>
              <a:rPr lang="en-US" sz="500" dirty="0"/>
              <a:t>, (Baltimore: Johns Hopkins University Press, 2018); Melissa Korn, “Fewer High-School Grads Enrolled in College Last Year," Wall Street Journal, April 2018; Bureau of Labor Statistics; Ellen Ruppel Shell, “College May Not Be Worth It Anymore” The New York Times, May 16, 2018; EAB interviews and analysis. </a:t>
            </a:r>
            <a:endParaRPr lang="en-US" sz="200" dirty="0"/>
          </a:p>
        </p:txBody>
      </p:sp>
      <p:grpSp>
        <p:nvGrpSpPr>
          <p:cNvPr id="13" name="Group 12"/>
          <p:cNvGrpSpPr>
            <a:grpSpLocks noChangeAspect="1"/>
          </p:cNvGrpSpPr>
          <p:nvPr/>
        </p:nvGrpSpPr>
        <p:grpSpPr>
          <a:xfrm>
            <a:off x="2949305" y="869769"/>
            <a:ext cx="1239040" cy="1060207"/>
            <a:chOff x="3202414" y="924121"/>
            <a:chExt cx="432745" cy="370286"/>
          </a:xfrm>
          <a:solidFill>
            <a:schemeClr val="bg1">
              <a:alpha val="40000"/>
            </a:schemeClr>
          </a:solidFill>
        </p:grpSpPr>
        <p:sp>
          <p:nvSpPr>
            <p:cNvPr id="94" name="Freeform 93"/>
            <p:cNvSpPr>
              <a:spLocks/>
            </p:cNvSpPr>
            <p:nvPr/>
          </p:nvSpPr>
          <p:spPr bwMode="gray">
            <a:xfrm>
              <a:off x="3436632" y="924121"/>
              <a:ext cx="198527" cy="370286"/>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5" name="Freeform 94"/>
            <p:cNvSpPr>
              <a:spLocks/>
            </p:cNvSpPr>
            <p:nvPr/>
          </p:nvSpPr>
          <p:spPr bwMode="gray">
            <a:xfrm>
              <a:off x="3202414" y="924121"/>
              <a:ext cx="198527" cy="370286"/>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4" name="Rectangle 3"/>
          <p:cNvSpPr/>
          <p:nvPr/>
        </p:nvSpPr>
        <p:spPr>
          <a:xfrm>
            <a:off x="3725774" y="1268336"/>
            <a:ext cx="2185543" cy="861774"/>
          </a:xfrm>
          <a:prstGeom prst="rect">
            <a:avLst/>
          </a:prstGeom>
        </p:spPr>
        <p:txBody>
          <a:bodyPr wrap="square">
            <a:spAutoFit/>
          </a:bodyPr>
          <a:lstStyle/>
          <a:p>
            <a:r>
              <a:rPr lang="en-US" sz="1000" dirty="0">
                <a:solidFill>
                  <a:schemeClr val="bg1"/>
                </a:solidFill>
              </a:rPr>
              <a:t>“We appear to be approaching a time when, even for middle-class students, the </a:t>
            </a:r>
            <a:r>
              <a:rPr lang="en-US" sz="1000" b="1" dirty="0">
                <a:solidFill>
                  <a:schemeClr val="bg1"/>
                </a:solidFill>
              </a:rPr>
              <a:t>economic benefit of a college degree will begin to dim</a:t>
            </a:r>
            <a:r>
              <a:rPr lang="en-US" sz="1000" dirty="0">
                <a:solidFill>
                  <a:schemeClr val="bg1"/>
                </a:solidFill>
              </a:rPr>
              <a:t>.”</a:t>
            </a:r>
          </a:p>
        </p:txBody>
      </p:sp>
      <p:sp>
        <p:nvSpPr>
          <p:cNvPr id="5" name="Rectangle 4"/>
          <p:cNvSpPr/>
          <p:nvPr/>
        </p:nvSpPr>
        <p:spPr>
          <a:xfrm>
            <a:off x="4766621" y="2208760"/>
            <a:ext cx="1370888" cy="230832"/>
          </a:xfrm>
          <a:prstGeom prst="rect">
            <a:avLst/>
          </a:prstGeom>
        </p:spPr>
        <p:txBody>
          <a:bodyPr wrap="none">
            <a:spAutoFit/>
          </a:bodyPr>
          <a:lstStyle/>
          <a:p>
            <a:r>
              <a:rPr lang="en-US" sz="900" i="1" dirty="0">
                <a:solidFill>
                  <a:schemeClr val="bg1"/>
                </a:solidFill>
              </a:rPr>
              <a:t>The New York Times</a:t>
            </a:r>
            <a:endParaRPr lang="en-US" sz="900" dirty="0">
              <a:solidFill>
                <a:schemeClr val="bg1"/>
              </a:solidFill>
            </a:endParaRPr>
          </a:p>
        </p:txBody>
      </p:sp>
      <p:sp>
        <p:nvSpPr>
          <p:cNvPr id="54" name="Rectangle 53"/>
          <p:cNvSpPr/>
          <p:nvPr/>
        </p:nvSpPr>
        <p:spPr>
          <a:xfrm>
            <a:off x="3782741" y="2693882"/>
            <a:ext cx="2189831" cy="1169551"/>
          </a:xfrm>
          <a:prstGeom prst="rect">
            <a:avLst/>
          </a:prstGeom>
        </p:spPr>
        <p:txBody>
          <a:bodyPr wrap="square">
            <a:spAutoFit/>
          </a:bodyPr>
          <a:lstStyle/>
          <a:p>
            <a:r>
              <a:rPr lang="en-US" sz="1000" dirty="0">
                <a:solidFill>
                  <a:schemeClr val="bg1"/>
                </a:solidFill>
              </a:rPr>
              <a:t>“It’s the manly-man jobs that are </a:t>
            </a:r>
            <a:r>
              <a:rPr lang="en-US" sz="900" dirty="0">
                <a:solidFill>
                  <a:schemeClr val="bg1"/>
                </a:solidFill>
              </a:rPr>
              <a:t>finally coming back…Men </a:t>
            </a:r>
            <a:r>
              <a:rPr lang="en-US" sz="1000" dirty="0">
                <a:solidFill>
                  <a:schemeClr val="bg1"/>
                </a:solidFill>
              </a:rPr>
              <a:t>who otherwise would likely attend community colleges are </a:t>
            </a:r>
            <a:r>
              <a:rPr lang="en-US" sz="1000" b="1" dirty="0">
                <a:solidFill>
                  <a:schemeClr val="bg1"/>
                </a:solidFill>
              </a:rPr>
              <a:t>now finding employment opportunities </a:t>
            </a:r>
            <a:r>
              <a:rPr lang="en-US" sz="1000" dirty="0">
                <a:solidFill>
                  <a:schemeClr val="bg1"/>
                </a:solidFill>
              </a:rPr>
              <a:t>in areas like manufacturing.”</a:t>
            </a:r>
          </a:p>
        </p:txBody>
      </p:sp>
      <p:sp>
        <p:nvSpPr>
          <p:cNvPr id="55" name="Rectangle 54"/>
          <p:cNvSpPr/>
          <p:nvPr/>
        </p:nvSpPr>
        <p:spPr>
          <a:xfrm>
            <a:off x="4576650" y="3976180"/>
            <a:ext cx="1582484" cy="230832"/>
          </a:xfrm>
          <a:prstGeom prst="rect">
            <a:avLst/>
          </a:prstGeom>
        </p:spPr>
        <p:txBody>
          <a:bodyPr wrap="none">
            <a:spAutoFit/>
          </a:bodyPr>
          <a:lstStyle/>
          <a:p>
            <a:r>
              <a:rPr lang="en-US" sz="900" i="1" dirty="0">
                <a:solidFill>
                  <a:schemeClr val="bg1"/>
                </a:solidFill>
              </a:rPr>
              <a:t>The Wall Street Journal </a:t>
            </a:r>
            <a:endParaRPr lang="en-US" sz="900" dirty="0">
              <a:solidFill>
                <a:schemeClr val="bg1"/>
              </a:solidFill>
            </a:endParaRPr>
          </a:p>
        </p:txBody>
      </p:sp>
      <p:pic>
        <p:nvPicPr>
          <p:cNvPr id="49" name="Picture 2" descr="C:\Users\hom\AppData\Local\Microsoft\Windows\Temporary Internet Files\Content.IE5\EEGZJEQ3\noun_90900_cc.png"/>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r="-265" b="12737"/>
          <a:stretch/>
        </p:blipFill>
        <p:spPr bwMode="auto">
          <a:xfrm>
            <a:off x="1702309" y="1257617"/>
            <a:ext cx="3422359" cy="29785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269048" y="1034922"/>
            <a:ext cx="1448916" cy="861045"/>
            <a:chOff x="269048" y="1034922"/>
            <a:chExt cx="1448916" cy="861045"/>
          </a:xfrm>
        </p:grpSpPr>
        <p:sp>
          <p:nvSpPr>
            <p:cNvPr id="36" name="TextBox 71"/>
            <p:cNvSpPr txBox="1"/>
            <p:nvPr/>
          </p:nvSpPr>
          <p:spPr>
            <a:xfrm>
              <a:off x="292307" y="1480469"/>
              <a:ext cx="1425657" cy="415498"/>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500"/>
                </a:spcBef>
              </a:pPr>
              <a:r>
                <a:rPr lang="en-US" sz="900" dirty="0"/>
                <a:t>Students with household incomes &gt;$100K </a:t>
              </a:r>
              <a:br>
                <a:rPr lang="en-US" sz="900" dirty="0"/>
              </a:br>
              <a:r>
                <a:rPr lang="en-US" sz="900" dirty="0"/>
                <a:t>(2017-2029)</a:t>
              </a:r>
            </a:p>
          </p:txBody>
        </p:sp>
        <p:sp>
          <p:nvSpPr>
            <p:cNvPr id="37" name="Rectangle 36"/>
            <p:cNvSpPr/>
            <p:nvPr/>
          </p:nvSpPr>
          <p:spPr bwMode="gray">
            <a:xfrm>
              <a:off x="269048" y="1034922"/>
              <a:ext cx="914400" cy="384721"/>
            </a:xfrm>
            <a:prstGeom prst="rect">
              <a:avLst/>
            </a:prstGeom>
            <a:effectLst/>
          </p:spPr>
          <p:txBody>
            <a:bodyPr wrap="square" lIns="0" tIns="0" rIns="0" bIns="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300"/>
                </a:spcBef>
              </a:pPr>
              <a:r>
                <a:rPr lang="en-US" sz="2500" dirty="0">
                  <a:solidFill>
                    <a:schemeClr val="accent6"/>
                  </a:solidFill>
                  <a:latin typeface="+mj-lt"/>
                </a:rPr>
                <a:t>-10%</a:t>
              </a:r>
              <a:endParaRPr lang="en-US" sz="2500" baseline="30000" dirty="0">
                <a:solidFill>
                  <a:schemeClr val="accent6"/>
                </a:solidFill>
                <a:latin typeface="+mj-lt"/>
              </a:endParaRPr>
            </a:p>
          </p:txBody>
        </p:sp>
      </p:grpSp>
      <p:sp>
        <p:nvSpPr>
          <p:cNvPr id="44" name="TextBox 51"/>
          <p:cNvSpPr txBox="1"/>
          <p:nvPr/>
        </p:nvSpPr>
        <p:spPr bwMode="gray">
          <a:xfrm>
            <a:off x="4225081" y="700666"/>
            <a:ext cx="2004164" cy="307777"/>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500"/>
              </a:spcBef>
            </a:pPr>
            <a:r>
              <a:rPr lang="en-US" sz="1000" b="1" dirty="0">
                <a:solidFill>
                  <a:schemeClr val="accent4"/>
                </a:solidFill>
              </a:rPr>
              <a:t>…But Also a Change in College-Going Attitudes</a:t>
            </a:r>
          </a:p>
        </p:txBody>
      </p:sp>
      <p:grpSp>
        <p:nvGrpSpPr>
          <p:cNvPr id="9" name="Group 8"/>
          <p:cNvGrpSpPr/>
          <p:nvPr/>
        </p:nvGrpSpPr>
        <p:grpSpPr>
          <a:xfrm>
            <a:off x="280194" y="3142294"/>
            <a:ext cx="1221533" cy="1138044"/>
            <a:chOff x="267443" y="2156510"/>
            <a:chExt cx="1221533" cy="1138044"/>
          </a:xfrm>
        </p:grpSpPr>
        <p:sp>
          <p:nvSpPr>
            <p:cNvPr id="45" name="Rectangle 44"/>
            <p:cNvSpPr/>
            <p:nvPr/>
          </p:nvSpPr>
          <p:spPr bwMode="gray">
            <a:xfrm>
              <a:off x="270503" y="2156510"/>
              <a:ext cx="667231" cy="384721"/>
            </a:xfrm>
            <a:prstGeom prst="rect">
              <a:avLst/>
            </a:prstGeom>
            <a:effectLst/>
          </p:spPr>
          <p:txBody>
            <a:bodyPr wrap="square" lIns="0" tIns="0" rIns="0" bIns="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300"/>
                </a:spcBef>
              </a:pPr>
              <a:r>
                <a:rPr lang="en-US" sz="2500" dirty="0">
                  <a:solidFill>
                    <a:schemeClr val="accent6"/>
                  </a:solidFill>
                  <a:latin typeface="+mj-lt"/>
                </a:rPr>
                <a:t>64%</a:t>
              </a:r>
              <a:endParaRPr lang="en-US" sz="2500" baseline="30000" dirty="0">
                <a:solidFill>
                  <a:schemeClr val="accent6"/>
                </a:solidFill>
                <a:latin typeface="+mj-lt"/>
              </a:endParaRPr>
            </a:p>
          </p:txBody>
        </p:sp>
        <p:sp>
          <p:nvSpPr>
            <p:cNvPr id="46" name="TextBox 71"/>
            <p:cNvSpPr txBox="1"/>
            <p:nvPr/>
          </p:nvSpPr>
          <p:spPr>
            <a:xfrm>
              <a:off x="267443" y="2602057"/>
              <a:ext cx="1221533" cy="692497"/>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500"/>
                </a:spcBef>
              </a:pPr>
              <a:r>
                <a:rPr lang="en-US" sz="900" dirty="0"/>
                <a:t>18-year-olds in a household where neither parent holds a bachelor's degree (2029)</a:t>
              </a:r>
            </a:p>
          </p:txBody>
        </p:sp>
      </p:grpSp>
      <p:grpSp>
        <p:nvGrpSpPr>
          <p:cNvPr id="10" name="Group 9"/>
          <p:cNvGrpSpPr/>
          <p:nvPr/>
        </p:nvGrpSpPr>
        <p:grpSpPr>
          <a:xfrm>
            <a:off x="275013" y="2041310"/>
            <a:ext cx="1193569" cy="861045"/>
            <a:chOff x="272884" y="3103682"/>
            <a:chExt cx="1193569" cy="861045"/>
          </a:xfrm>
        </p:grpSpPr>
        <p:sp>
          <p:nvSpPr>
            <p:cNvPr id="48" name="TextBox 71"/>
            <p:cNvSpPr txBox="1"/>
            <p:nvPr/>
          </p:nvSpPr>
          <p:spPr>
            <a:xfrm>
              <a:off x="280194" y="3549229"/>
              <a:ext cx="1186259" cy="415498"/>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500"/>
                </a:spcBef>
              </a:pPr>
              <a:r>
                <a:rPr lang="en-US" sz="900" dirty="0"/>
                <a:t>Non-Hispanic white 18-year-olds </a:t>
              </a:r>
              <a:br>
                <a:rPr lang="en-US" sz="900" dirty="0"/>
              </a:br>
              <a:r>
                <a:rPr lang="en-US" sz="900" dirty="0"/>
                <a:t>(2012-2029)</a:t>
              </a:r>
            </a:p>
          </p:txBody>
        </p:sp>
        <p:sp>
          <p:nvSpPr>
            <p:cNvPr id="50" name="Rectangle 49"/>
            <p:cNvSpPr/>
            <p:nvPr/>
          </p:nvSpPr>
          <p:spPr bwMode="gray">
            <a:xfrm>
              <a:off x="272884" y="3103682"/>
              <a:ext cx="862106" cy="384721"/>
            </a:xfrm>
            <a:prstGeom prst="rect">
              <a:avLst/>
            </a:prstGeom>
            <a:effectLst/>
          </p:spPr>
          <p:txBody>
            <a:bodyPr wrap="square" lIns="0" tIns="0" rIns="0" bIns="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300"/>
                </a:spcBef>
              </a:pPr>
              <a:r>
                <a:rPr lang="en-US" sz="2500" dirty="0">
                  <a:solidFill>
                    <a:schemeClr val="accent6"/>
                  </a:solidFill>
                  <a:latin typeface="+mj-lt"/>
                </a:rPr>
                <a:t>-19%</a:t>
              </a:r>
              <a:endParaRPr lang="en-US" sz="2500" baseline="30000" dirty="0">
                <a:solidFill>
                  <a:schemeClr val="accent6"/>
                </a:solidFill>
                <a:latin typeface="+mj-lt"/>
              </a:endParaRPr>
            </a:p>
          </p:txBody>
        </p:sp>
      </p:grpSp>
      <p:grpSp>
        <p:nvGrpSpPr>
          <p:cNvPr id="7" name="Group 6"/>
          <p:cNvGrpSpPr/>
          <p:nvPr/>
        </p:nvGrpSpPr>
        <p:grpSpPr>
          <a:xfrm>
            <a:off x="4158763" y="2825176"/>
            <a:ext cx="2047855" cy="1421955"/>
            <a:chOff x="4150224" y="1112668"/>
            <a:chExt cx="2047855" cy="1421955"/>
          </a:xfrm>
        </p:grpSpPr>
        <p:sp>
          <p:nvSpPr>
            <p:cNvPr id="51" name="Rectangle 50"/>
            <p:cNvSpPr/>
            <p:nvPr/>
          </p:nvSpPr>
          <p:spPr>
            <a:xfrm>
              <a:off x="4150224" y="1243297"/>
              <a:ext cx="2014391" cy="1015663"/>
            </a:xfrm>
            <a:prstGeom prst="rect">
              <a:avLst/>
            </a:prstGeom>
          </p:spPr>
          <p:txBody>
            <a:bodyPr wrap="square">
              <a:spAutoFit/>
            </a:bodyPr>
            <a:lstStyle/>
            <a:p>
              <a:r>
                <a:rPr lang="en-US" sz="1000" dirty="0">
                  <a:solidFill>
                    <a:schemeClr val="accent4"/>
                  </a:solidFill>
                </a:rPr>
                <a:t>“We appear to be approaching a time when, even for middle-class students, the </a:t>
              </a:r>
              <a:r>
                <a:rPr lang="en-US" sz="1000" b="1" dirty="0">
                  <a:solidFill>
                    <a:schemeClr val="accent4"/>
                  </a:solidFill>
                </a:rPr>
                <a:t>economic benefit of a college degree will begin to dim</a:t>
              </a:r>
              <a:r>
                <a:rPr lang="en-US" sz="1000" dirty="0">
                  <a:solidFill>
                    <a:schemeClr val="accent4"/>
                  </a:solidFill>
                </a:rPr>
                <a:t>.”</a:t>
              </a:r>
            </a:p>
          </p:txBody>
        </p:sp>
        <p:sp>
          <p:nvSpPr>
            <p:cNvPr id="52" name="Rectangle 51"/>
            <p:cNvSpPr/>
            <p:nvPr/>
          </p:nvSpPr>
          <p:spPr bwMode="gray">
            <a:xfrm>
              <a:off x="4232541" y="1112668"/>
              <a:ext cx="1820990" cy="138499"/>
            </a:xfrm>
            <a:prstGeom prst="rect">
              <a:avLst/>
            </a:prstGeom>
            <a:effectLst/>
          </p:spPr>
          <p:txBody>
            <a:bodyPr wrap="square" lIns="0" tIns="0" rIns="0" bIns="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300"/>
                </a:spcBef>
              </a:pPr>
              <a:r>
                <a:rPr lang="en-US" sz="900" b="1" dirty="0">
                  <a:solidFill>
                    <a:schemeClr val="accent6"/>
                  </a:solidFill>
                </a:rPr>
                <a:t>Is college worth it?</a:t>
              </a:r>
              <a:endParaRPr lang="en-US" sz="900" b="1" baseline="30000" dirty="0">
                <a:solidFill>
                  <a:schemeClr val="accent6"/>
                </a:solidFill>
              </a:endParaRPr>
            </a:p>
          </p:txBody>
        </p:sp>
        <p:sp>
          <p:nvSpPr>
            <p:cNvPr id="53" name="Rectangle 52"/>
            <p:cNvSpPr/>
            <p:nvPr/>
          </p:nvSpPr>
          <p:spPr>
            <a:xfrm>
              <a:off x="4958637" y="2196069"/>
              <a:ext cx="1239442" cy="338554"/>
            </a:xfrm>
            <a:prstGeom prst="rect">
              <a:avLst/>
            </a:prstGeom>
          </p:spPr>
          <p:txBody>
            <a:bodyPr wrap="none">
              <a:spAutoFit/>
            </a:bodyPr>
            <a:lstStyle/>
            <a:p>
              <a:pPr algn="r"/>
              <a:r>
                <a:rPr lang="en-US" sz="800" i="1" dirty="0">
                  <a:solidFill>
                    <a:srgbClr val="4F5861"/>
                  </a:solidFill>
                </a:rPr>
                <a:t>The New York Times</a:t>
              </a:r>
            </a:p>
            <a:p>
              <a:pPr algn="r"/>
              <a:r>
                <a:rPr lang="en-US" sz="800" i="1" dirty="0">
                  <a:solidFill>
                    <a:srgbClr val="4F5861"/>
                  </a:solidFill>
                </a:rPr>
                <a:t>May 16, 2018</a:t>
              </a:r>
            </a:p>
          </p:txBody>
        </p:sp>
      </p:grpSp>
      <p:grpSp>
        <p:nvGrpSpPr>
          <p:cNvPr id="2" name="Group 1"/>
          <p:cNvGrpSpPr/>
          <p:nvPr/>
        </p:nvGrpSpPr>
        <p:grpSpPr>
          <a:xfrm>
            <a:off x="4145894" y="1084923"/>
            <a:ext cx="2050250" cy="1491413"/>
            <a:chOff x="4142351" y="2603688"/>
            <a:chExt cx="2050250" cy="1491413"/>
          </a:xfrm>
        </p:grpSpPr>
        <p:sp>
          <p:nvSpPr>
            <p:cNvPr id="42" name="Rectangle 41"/>
            <p:cNvSpPr/>
            <p:nvPr/>
          </p:nvSpPr>
          <p:spPr>
            <a:xfrm>
              <a:off x="4142351" y="2750758"/>
              <a:ext cx="2027260" cy="1015663"/>
            </a:xfrm>
            <a:prstGeom prst="rect">
              <a:avLst/>
            </a:prstGeom>
          </p:spPr>
          <p:txBody>
            <a:bodyPr wrap="square">
              <a:spAutoFit/>
            </a:bodyPr>
            <a:lstStyle/>
            <a:p>
              <a:r>
                <a:rPr lang="en-US" sz="1000" dirty="0">
                  <a:solidFill>
                    <a:schemeClr val="accent4"/>
                  </a:solidFill>
                </a:rPr>
                <a:t>“Men who otherwise would likely attend community colleges are </a:t>
              </a:r>
              <a:r>
                <a:rPr lang="en-US" sz="1000" b="1" dirty="0">
                  <a:solidFill>
                    <a:schemeClr val="accent4"/>
                  </a:solidFill>
                </a:rPr>
                <a:t>now finding employment opportunities </a:t>
              </a:r>
              <a:r>
                <a:rPr lang="en-US" sz="1000" dirty="0">
                  <a:solidFill>
                    <a:schemeClr val="accent4"/>
                  </a:solidFill>
                </a:rPr>
                <a:t>in areas like manufacturing.”</a:t>
              </a:r>
            </a:p>
          </p:txBody>
        </p:sp>
        <p:sp>
          <p:nvSpPr>
            <p:cNvPr id="43" name="Rectangle 42"/>
            <p:cNvSpPr/>
            <p:nvPr/>
          </p:nvSpPr>
          <p:spPr>
            <a:xfrm>
              <a:off x="4799271" y="3756547"/>
              <a:ext cx="1393330" cy="338554"/>
            </a:xfrm>
            <a:prstGeom prst="rect">
              <a:avLst/>
            </a:prstGeom>
          </p:spPr>
          <p:txBody>
            <a:bodyPr wrap="none">
              <a:spAutoFit/>
            </a:bodyPr>
            <a:lstStyle/>
            <a:p>
              <a:pPr algn="r"/>
              <a:r>
                <a:rPr lang="en-US" sz="800" i="1" dirty="0">
                  <a:solidFill>
                    <a:schemeClr val="accent3"/>
                  </a:solidFill>
                </a:rPr>
                <a:t>The Wall Street Journal</a:t>
              </a:r>
            </a:p>
            <a:p>
              <a:pPr algn="r"/>
              <a:r>
                <a:rPr lang="en-US" sz="800" i="1" dirty="0">
                  <a:solidFill>
                    <a:schemeClr val="accent3"/>
                  </a:solidFill>
                </a:rPr>
                <a:t>April 26, 2018 </a:t>
              </a:r>
            </a:p>
          </p:txBody>
        </p:sp>
        <p:sp>
          <p:nvSpPr>
            <p:cNvPr id="56" name="Rectangle 55"/>
            <p:cNvSpPr/>
            <p:nvPr/>
          </p:nvSpPr>
          <p:spPr bwMode="gray">
            <a:xfrm>
              <a:off x="4232541" y="2603688"/>
              <a:ext cx="1825276" cy="138499"/>
            </a:xfrm>
            <a:prstGeom prst="rect">
              <a:avLst/>
            </a:prstGeom>
            <a:effectLst/>
          </p:spPr>
          <p:txBody>
            <a:bodyPr wrap="square" lIns="0" tIns="0" rIns="0" bIns="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300"/>
                </a:spcBef>
              </a:pPr>
              <a:r>
                <a:rPr lang="en-US" sz="900" b="1" dirty="0">
                  <a:solidFill>
                    <a:schemeClr val="accent6"/>
                  </a:solidFill>
                </a:rPr>
                <a:t>A resurgence of the trades?</a:t>
              </a:r>
              <a:endParaRPr lang="en-US" sz="900" b="1" baseline="30000" dirty="0">
                <a:solidFill>
                  <a:schemeClr val="accent6"/>
                </a:solidFill>
              </a:endParaRPr>
            </a:p>
          </p:txBody>
        </p:sp>
      </p:grpSp>
    </p:spTree>
    <p:extLst>
      <p:ext uri="{BB962C8B-B14F-4D97-AF65-F5344CB8AC3E}">
        <p14:creationId xmlns:p14="http://schemas.microsoft.com/office/powerpoint/2010/main" val="101349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2770678" y="4369713"/>
            <a:ext cx="3630121" cy="430887"/>
          </a:xfrm>
        </p:spPr>
        <p:txBody>
          <a:bodyPr/>
          <a:lstStyle/>
          <a:p>
            <a:r>
              <a:rPr lang="en-US" dirty="0"/>
              <a:t>Sources: Richard A. </a:t>
            </a:r>
            <a:r>
              <a:rPr lang="en-US" dirty="0" err="1"/>
              <a:t>Hesel</a:t>
            </a:r>
            <a:r>
              <a:rPr lang="en-US" dirty="0"/>
              <a:t> and Ryan C. Williams, “Students and Parents Making Judgments about College Costs without Complete Information,” </a:t>
            </a:r>
            <a:r>
              <a:rPr lang="en-US" i="1" dirty="0"/>
              <a:t>Student Poll</a:t>
            </a:r>
            <a:r>
              <a:rPr lang="en-US" dirty="0"/>
              <a:t>, vol. 8, 1, 2010; Kevin Eagan et. al., “The American freshman: National Norms Fall 2016,” </a:t>
            </a:r>
            <a:r>
              <a:rPr lang="en-US" i="1" dirty="0"/>
              <a:t>Higher Education Research Institute</a:t>
            </a:r>
            <a:r>
              <a:rPr lang="en-US" dirty="0"/>
              <a:t>, 2017; Peace Bransberger and </a:t>
            </a:r>
            <a:r>
              <a:rPr lang="en-US" dirty="0" err="1"/>
              <a:t>Demarée</a:t>
            </a:r>
            <a:r>
              <a:rPr lang="en-US" dirty="0"/>
              <a:t> K. </a:t>
            </a:r>
            <a:r>
              <a:rPr lang="en-US" dirty="0" err="1"/>
              <a:t>Michelau</a:t>
            </a:r>
            <a:r>
              <a:rPr lang="en-US" dirty="0"/>
              <a:t>, “Knocking at the College Door,” </a:t>
            </a:r>
            <a:r>
              <a:rPr lang="en-US" i="1" dirty="0"/>
              <a:t>WICHE</a:t>
            </a:r>
            <a:r>
              <a:rPr lang="en-US" dirty="0"/>
              <a:t>, December, 2016; Student Loan Hero fast facts; Royall and Company, “Access and Higher Education: The Case of High-Ability Low-Income Students,” Fall, 2014.</a:t>
            </a:r>
          </a:p>
        </p:txBody>
      </p:sp>
      <p:sp>
        <p:nvSpPr>
          <p:cNvPr id="6" name="Title 5"/>
          <p:cNvSpPr>
            <a:spLocks noGrp="1"/>
          </p:cNvSpPr>
          <p:nvPr>
            <p:ph type="title"/>
          </p:nvPr>
        </p:nvSpPr>
        <p:spPr/>
        <p:txBody>
          <a:bodyPr/>
          <a:lstStyle/>
          <a:p>
            <a:r>
              <a:rPr lang="en-US" dirty="0"/>
              <a:t>The Affordability Issue</a:t>
            </a:r>
          </a:p>
        </p:txBody>
      </p:sp>
      <p:sp>
        <p:nvSpPr>
          <p:cNvPr id="8" name="TextBox 7"/>
          <p:cNvSpPr txBox="1"/>
          <p:nvPr/>
        </p:nvSpPr>
        <p:spPr bwMode="gray">
          <a:xfrm>
            <a:off x="683841" y="2179862"/>
            <a:ext cx="1820131" cy="553998"/>
          </a:xfrm>
          <a:prstGeom prst="rect">
            <a:avLst/>
          </a:prstGeom>
          <a:noFill/>
        </p:spPr>
        <p:txBody>
          <a:bodyPr wrap="square" lIns="0" tIns="0" rIns="0" bIns="0" rtlCol="0">
            <a:spAutoFit/>
          </a:bodyPr>
          <a:lstStyle/>
          <a:p>
            <a:pPr defTabSz="537667"/>
            <a:r>
              <a:rPr lang="en-US" sz="1800" dirty="0">
                <a:solidFill>
                  <a:srgbClr val="0070CD"/>
                </a:solidFill>
                <a:latin typeface="Rockwell"/>
              </a:rPr>
              <a:t>59%</a:t>
            </a:r>
            <a:r>
              <a:rPr lang="en-US" sz="900" dirty="0">
                <a:solidFill>
                  <a:srgbClr val="333E48"/>
                </a:solidFill>
              </a:rPr>
              <a:t> of students consider only list price when evaluating schools early in the process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 y="2221428"/>
            <a:ext cx="301752" cy="301752"/>
          </a:xfrm>
          <a:prstGeom prst="rect">
            <a:avLst/>
          </a:prstGeom>
        </p:spPr>
      </p:pic>
      <p:sp>
        <p:nvSpPr>
          <p:cNvPr id="11" name="TextBox 10"/>
          <p:cNvSpPr txBox="1"/>
          <p:nvPr/>
        </p:nvSpPr>
        <p:spPr bwMode="gray">
          <a:xfrm>
            <a:off x="683842" y="3002471"/>
            <a:ext cx="1820130" cy="553998"/>
          </a:xfrm>
          <a:prstGeom prst="rect">
            <a:avLst/>
          </a:prstGeom>
          <a:noFill/>
        </p:spPr>
        <p:txBody>
          <a:bodyPr wrap="square" lIns="0" tIns="0" rIns="0" bIns="0" rtlCol="0">
            <a:spAutoFit/>
          </a:bodyPr>
          <a:lstStyle/>
          <a:p>
            <a:pPr defTabSz="537667"/>
            <a:r>
              <a:rPr lang="en-US" sz="1800" dirty="0">
                <a:solidFill>
                  <a:srgbClr val="0070CD"/>
                </a:solidFill>
                <a:latin typeface="Rockwell"/>
              </a:rPr>
              <a:t>17%</a:t>
            </a:r>
            <a:r>
              <a:rPr lang="en-US" sz="900" dirty="0">
                <a:solidFill>
                  <a:srgbClr val="333E48"/>
                </a:solidFill>
              </a:rPr>
              <a:t> of students ruled out a school they will </a:t>
            </a:r>
            <a:r>
              <a:rPr lang="en-US" sz="900" i="1" dirty="0">
                <a:solidFill>
                  <a:srgbClr val="333E48"/>
                </a:solidFill>
              </a:rPr>
              <a:t>apply</a:t>
            </a:r>
            <a:r>
              <a:rPr lang="en-US" sz="900" dirty="0">
                <a:solidFill>
                  <a:srgbClr val="333E48"/>
                </a:solidFill>
              </a:rPr>
              <a:t> to because of cost</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 y="3044037"/>
            <a:ext cx="301752" cy="301752"/>
          </a:xfrm>
          <a:prstGeom prst="rect">
            <a:avLst/>
          </a:prstGeom>
        </p:spPr>
      </p:pic>
      <p:sp>
        <p:nvSpPr>
          <p:cNvPr id="14" name="TextBox 13"/>
          <p:cNvSpPr txBox="1"/>
          <p:nvPr/>
        </p:nvSpPr>
        <p:spPr bwMode="gray">
          <a:xfrm>
            <a:off x="683841" y="3692448"/>
            <a:ext cx="1847369" cy="830997"/>
          </a:xfrm>
          <a:prstGeom prst="rect">
            <a:avLst/>
          </a:prstGeom>
          <a:noFill/>
        </p:spPr>
        <p:txBody>
          <a:bodyPr wrap="square" lIns="0" tIns="0" rIns="0" bIns="0" rtlCol="0">
            <a:spAutoFit/>
          </a:bodyPr>
          <a:lstStyle/>
          <a:p>
            <a:pPr defTabSz="537667"/>
            <a:r>
              <a:rPr lang="en-US" sz="1800" dirty="0">
                <a:solidFill>
                  <a:srgbClr val="0070CD"/>
                </a:solidFill>
                <a:latin typeface="Rockwell"/>
              </a:rPr>
              <a:t>&gt;50%</a:t>
            </a:r>
            <a:r>
              <a:rPr lang="en-US" sz="900" dirty="0">
                <a:solidFill>
                  <a:srgbClr val="333E48"/>
                </a:solidFill>
              </a:rPr>
              <a:t> of students from families earning less than $120,000 per year say they cannot afford to attend a private college or university </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 y="3734014"/>
            <a:ext cx="301752" cy="301752"/>
          </a:xfrm>
          <a:prstGeom prst="rect">
            <a:avLst/>
          </a:prstGeom>
        </p:spPr>
      </p:pic>
      <p:sp>
        <p:nvSpPr>
          <p:cNvPr id="24" name="TextBox 23"/>
          <p:cNvSpPr txBox="1"/>
          <p:nvPr/>
        </p:nvSpPr>
        <p:spPr bwMode="gray">
          <a:xfrm>
            <a:off x="267334" y="1087663"/>
            <a:ext cx="2018666" cy="307777"/>
          </a:xfrm>
          <a:prstGeom prst="rect">
            <a:avLst/>
          </a:prstGeom>
          <a:noFill/>
        </p:spPr>
        <p:txBody>
          <a:bodyPr wrap="square" lIns="0" tIns="0" rIns="0" bIns="0" rtlCol="0">
            <a:spAutoFit/>
          </a:bodyPr>
          <a:lstStyle/>
          <a:p>
            <a:pPr defTabSz="537667">
              <a:spcBef>
                <a:spcPts val="500"/>
              </a:spcBef>
            </a:pPr>
            <a:r>
              <a:rPr lang="en-US" sz="1000" b="1" dirty="0">
                <a:solidFill>
                  <a:srgbClr val="333E48"/>
                </a:solidFill>
              </a:rPr>
              <a:t>Students Ruling Schools Out on List Price Alone</a:t>
            </a:r>
            <a:endParaRPr lang="en-US" sz="900" i="1" dirty="0">
              <a:solidFill>
                <a:srgbClr val="333E48"/>
              </a:solidFill>
            </a:endParaRPr>
          </a:p>
        </p:txBody>
      </p:sp>
      <p:sp>
        <p:nvSpPr>
          <p:cNvPr id="26" name="TextBox 25"/>
          <p:cNvSpPr txBox="1"/>
          <p:nvPr/>
        </p:nvSpPr>
        <p:spPr bwMode="gray">
          <a:xfrm>
            <a:off x="683841" y="1495752"/>
            <a:ext cx="1820131" cy="553998"/>
          </a:xfrm>
          <a:prstGeom prst="rect">
            <a:avLst/>
          </a:prstGeom>
          <a:noFill/>
        </p:spPr>
        <p:txBody>
          <a:bodyPr wrap="square" lIns="0" tIns="0" rIns="0" bIns="0" rtlCol="0">
            <a:spAutoFit/>
          </a:bodyPr>
          <a:lstStyle/>
          <a:p>
            <a:pPr defTabSz="537667"/>
            <a:r>
              <a:rPr lang="en-US" sz="1800" dirty="0">
                <a:solidFill>
                  <a:srgbClr val="0070CD"/>
                </a:solidFill>
                <a:latin typeface="Rockwell"/>
              </a:rPr>
              <a:t>69%</a:t>
            </a:r>
            <a:r>
              <a:rPr lang="en-US" sz="900" dirty="0">
                <a:solidFill>
                  <a:srgbClr val="333E48"/>
                </a:solidFill>
              </a:rPr>
              <a:t> of students have some (or major) concern about financing college </a:t>
            </a: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 y="1537318"/>
            <a:ext cx="301752" cy="301752"/>
          </a:xfrm>
          <a:prstGeom prst="rect">
            <a:avLst/>
          </a:prstGeom>
        </p:spPr>
      </p:pic>
      <p:graphicFrame>
        <p:nvGraphicFramePr>
          <p:cNvPr id="28" name="Chart 27"/>
          <p:cNvGraphicFramePr/>
          <p:nvPr/>
        </p:nvGraphicFramePr>
        <p:xfrm>
          <a:off x="2531211" y="1936803"/>
          <a:ext cx="2025601" cy="1791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p:cNvGraphicFramePr/>
          <p:nvPr/>
        </p:nvGraphicFramePr>
        <p:xfrm>
          <a:off x="4375199" y="1936803"/>
          <a:ext cx="2025601" cy="1791344"/>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p:cNvSpPr txBox="1"/>
          <p:nvPr/>
        </p:nvSpPr>
        <p:spPr bwMode="gray">
          <a:xfrm>
            <a:off x="2770679" y="1087663"/>
            <a:ext cx="3542108" cy="153888"/>
          </a:xfrm>
          <a:prstGeom prst="rect">
            <a:avLst/>
          </a:prstGeom>
          <a:noFill/>
        </p:spPr>
        <p:txBody>
          <a:bodyPr wrap="square" lIns="0" tIns="0" rIns="0" bIns="0" rtlCol="0">
            <a:spAutoFit/>
          </a:bodyPr>
          <a:lstStyle/>
          <a:p>
            <a:pPr defTabSz="537667">
              <a:spcBef>
                <a:spcPts val="500"/>
              </a:spcBef>
            </a:pPr>
            <a:r>
              <a:rPr lang="en-US" sz="1000" b="1" dirty="0">
                <a:solidFill>
                  <a:srgbClr val="333E48"/>
                </a:solidFill>
              </a:rPr>
              <a:t>Attitudes Shifting with Demographics</a:t>
            </a:r>
            <a:endParaRPr lang="en-US" sz="900" i="1" dirty="0">
              <a:solidFill>
                <a:srgbClr val="333E48"/>
              </a:solidFill>
            </a:endParaRPr>
          </a:p>
        </p:txBody>
      </p:sp>
      <p:sp>
        <p:nvSpPr>
          <p:cNvPr id="33" name="Text Placeholder 3"/>
          <p:cNvSpPr txBox="1">
            <a:spLocks/>
          </p:cNvSpPr>
          <p:nvPr/>
        </p:nvSpPr>
        <p:spPr bwMode="gray">
          <a:xfrm>
            <a:off x="2770679" y="1281641"/>
            <a:ext cx="1531917" cy="41549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00"/>
              </a:spcBef>
              <a:buFont typeface="Arial" pitchFamily="34" charset="0"/>
              <a:buNone/>
            </a:pPr>
            <a:r>
              <a:rPr lang="en-US" sz="900" i="1" dirty="0">
                <a:solidFill>
                  <a:srgbClr val="333E48"/>
                </a:solidFill>
              </a:rPr>
              <a:t>Percentage of students reporting “major” concern about financing college</a:t>
            </a:r>
          </a:p>
        </p:txBody>
      </p:sp>
      <p:sp>
        <p:nvSpPr>
          <p:cNvPr id="34" name="Text Placeholder 3"/>
          <p:cNvSpPr txBox="1">
            <a:spLocks/>
          </p:cNvSpPr>
          <p:nvPr/>
        </p:nvSpPr>
        <p:spPr bwMode="gray">
          <a:xfrm>
            <a:off x="4622042" y="1281641"/>
            <a:ext cx="1531917" cy="41549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00"/>
              </a:spcBef>
              <a:buFont typeface="Arial" pitchFamily="34" charset="0"/>
              <a:buNone/>
            </a:pPr>
            <a:r>
              <a:rPr lang="en-US" sz="900" i="1" dirty="0">
                <a:solidFill>
                  <a:srgbClr val="333E48"/>
                </a:solidFill>
              </a:rPr>
              <a:t>Demographic change in HS graduates, 2017-2031 (in thousands) </a:t>
            </a:r>
          </a:p>
        </p:txBody>
      </p:sp>
    </p:spTree>
    <p:extLst>
      <p:ext uri="{BB962C8B-B14F-4D97-AF65-F5344CB8AC3E}">
        <p14:creationId xmlns:p14="http://schemas.microsoft.com/office/powerpoint/2010/main" val="172211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B0B300-FC38-4AEC-A822-8FFE6C4242F0}"/>
              </a:ext>
            </a:extLst>
          </p:cNvPr>
          <p:cNvSpPr/>
          <p:nvPr/>
        </p:nvSpPr>
        <p:spPr bwMode="gray">
          <a:xfrm>
            <a:off x="1890386" y="2299962"/>
            <a:ext cx="559424" cy="15055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28" name="Chart 27">
            <a:extLst>
              <a:ext uri="{FF2B5EF4-FFF2-40B4-BE49-F238E27FC236}">
                <a16:creationId xmlns:a16="http://schemas.microsoft.com/office/drawing/2014/main" id="{1FB99C4D-0B37-4BF4-AD37-B3D523AC3190}"/>
              </a:ext>
            </a:extLst>
          </p:cNvPr>
          <p:cNvGraphicFramePr/>
          <p:nvPr/>
        </p:nvGraphicFramePr>
        <p:xfrm>
          <a:off x="305913" y="2022779"/>
          <a:ext cx="3303693" cy="219797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B89407DE-CB0B-43AB-B649-5CF69B9DF3A0}"/>
              </a:ext>
            </a:extLst>
          </p:cNvPr>
          <p:cNvSpPr>
            <a:spLocks noGrp="1"/>
          </p:cNvSpPr>
          <p:nvPr>
            <p:ph type="body" sz="quarter" idx="15"/>
          </p:nvPr>
        </p:nvSpPr>
        <p:spPr>
          <a:xfrm>
            <a:off x="280195" y="640267"/>
            <a:ext cx="5842794" cy="184666"/>
          </a:xfrm>
        </p:spPr>
        <p:txBody>
          <a:bodyPr/>
          <a:lstStyle/>
          <a:p>
            <a:r>
              <a:rPr lang="en-US" dirty="0"/>
              <a:t>High Costs and Staggering Debt Not a New Conversation</a:t>
            </a:r>
          </a:p>
        </p:txBody>
      </p:sp>
      <p:sp>
        <p:nvSpPr>
          <p:cNvPr id="3" name="Text Placeholder 2">
            <a:extLst>
              <a:ext uri="{FF2B5EF4-FFF2-40B4-BE49-F238E27FC236}">
                <a16:creationId xmlns:a16="http://schemas.microsoft.com/office/drawing/2014/main" id="{28A21A22-EE8C-4931-B80D-B8768993FE24}"/>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00B9E56D-E602-41FB-A5E1-165323FAECEA}"/>
              </a:ext>
            </a:extLst>
          </p:cNvPr>
          <p:cNvSpPr>
            <a:spLocks noGrp="1"/>
          </p:cNvSpPr>
          <p:nvPr>
            <p:ph type="body" sz="quarter" idx="18"/>
          </p:nvPr>
        </p:nvSpPr>
        <p:spPr>
          <a:xfrm>
            <a:off x="1890385" y="4446657"/>
            <a:ext cx="4334188" cy="353943"/>
          </a:xfrm>
        </p:spPr>
        <p:txBody>
          <a:bodyPr/>
          <a:lstStyle/>
          <a:p>
            <a:r>
              <a:rPr lang="en-US" dirty="0"/>
              <a:t>Source: </a:t>
            </a:r>
            <a:r>
              <a:rPr lang="en-US" i="1" dirty="0"/>
              <a:t>Trends in College Pricing Source Data File</a:t>
            </a:r>
            <a:r>
              <a:rPr lang="en-US" dirty="0"/>
              <a:t>. College Board as of November 2018; Market Outlook, </a:t>
            </a:r>
            <a:r>
              <a:rPr lang="en-US" i="1" dirty="0"/>
              <a:t>July 2018 Median Household Income. </a:t>
            </a:r>
            <a:r>
              <a:rPr lang="en-US" dirty="0"/>
              <a:t>Seeking Alpha. August 2018</a:t>
            </a:r>
            <a:r>
              <a:rPr lang="en-US" i="1" dirty="0"/>
              <a:t>; </a:t>
            </a:r>
            <a:r>
              <a:rPr lang="en-US" dirty="0"/>
              <a:t>Friedman, Z. </a:t>
            </a:r>
            <a:r>
              <a:rPr lang="en-US" i="1" dirty="0"/>
              <a:t>Student Loan Debt Statistics In 2018: A $1.5 Trillion Crisis</a:t>
            </a:r>
            <a:r>
              <a:rPr lang="en-US" dirty="0"/>
              <a:t>. Forbes. January 2018; Carey, K., </a:t>
            </a:r>
            <a:r>
              <a:rPr lang="en-US" i="1" dirty="0"/>
              <a:t>Student Debt Is Worse Than You Think</a:t>
            </a:r>
            <a:r>
              <a:rPr lang="en-US" dirty="0"/>
              <a:t>. October 2015. The New York Times. Nance-Nash, S., </a:t>
            </a:r>
            <a:r>
              <a:rPr lang="en-US" i="1" dirty="0"/>
              <a:t>The Student Loan Crisis Is Crippling America's Families -- Is The Economy Next?</a:t>
            </a:r>
            <a:r>
              <a:rPr lang="en-US" dirty="0"/>
              <a:t> February 2012. Forbes. EAB interviews and analysis.</a:t>
            </a:r>
          </a:p>
        </p:txBody>
      </p:sp>
      <p:sp>
        <p:nvSpPr>
          <p:cNvPr id="6" name="Title 5">
            <a:extLst>
              <a:ext uri="{FF2B5EF4-FFF2-40B4-BE49-F238E27FC236}">
                <a16:creationId xmlns:a16="http://schemas.microsoft.com/office/drawing/2014/main" id="{89095339-1F40-4594-ADB0-1037E401244C}"/>
              </a:ext>
            </a:extLst>
          </p:cNvPr>
          <p:cNvSpPr>
            <a:spLocks noGrp="1"/>
          </p:cNvSpPr>
          <p:nvPr>
            <p:ph type="title"/>
          </p:nvPr>
        </p:nvSpPr>
        <p:spPr>
          <a:xfrm>
            <a:off x="280194" y="317005"/>
            <a:ext cx="5613530" cy="249299"/>
          </a:xfrm>
        </p:spPr>
        <p:txBody>
          <a:bodyPr/>
          <a:lstStyle/>
          <a:p>
            <a:r>
              <a:rPr lang="en-US" dirty="0"/>
              <a:t>College More Expensive Than Ever…Every Year</a:t>
            </a:r>
          </a:p>
        </p:txBody>
      </p:sp>
      <p:sp>
        <p:nvSpPr>
          <p:cNvPr id="32" name="TextBox 31">
            <a:extLst>
              <a:ext uri="{FF2B5EF4-FFF2-40B4-BE49-F238E27FC236}">
                <a16:creationId xmlns:a16="http://schemas.microsoft.com/office/drawing/2014/main" id="{60A0F151-9944-4B75-8809-8ED09C696612}"/>
              </a:ext>
            </a:extLst>
          </p:cNvPr>
          <p:cNvSpPr txBox="1"/>
          <p:nvPr/>
        </p:nvSpPr>
        <p:spPr bwMode="gray">
          <a:xfrm>
            <a:off x="277813" y="1055549"/>
            <a:ext cx="3147620" cy="153888"/>
          </a:xfrm>
          <a:prstGeom prst="rect">
            <a:avLst/>
          </a:prstGeom>
          <a:noFill/>
        </p:spPr>
        <p:txBody>
          <a:bodyPr wrap="square" lIns="0" tIns="0" rIns="0" bIns="0" rtlCol="0">
            <a:spAutoFit/>
          </a:bodyPr>
          <a:lstStyle/>
          <a:p>
            <a:pPr>
              <a:spcBef>
                <a:spcPts val="500"/>
              </a:spcBef>
            </a:pPr>
            <a:r>
              <a:rPr lang="en-US" sz="1000" b="1" dirty="0"/>
              <a:t>Growth in College Costs Continues…</a:t>
            </a:r>
          </a:p>
        </p:txBody>
      </p:sp>
      <p:sp>
        <p:nvSpPr>
          <p:cNvPr id="41" name="Text Placeholder 1">
            <a:extLst>
              <a:ext uri="{FF2B5EF4-FFF2-40B4-BE49-F238E27FC236}">
                <a16:creationId xmlns:a16="http://schemas.microsoft.com/office/drawing/2014/main" id="{35180969-6E3B-4A63-A4EE-A1E2027388E1}"/>
              </a:ext>
            </a:extLst>
          </p:cNvPr>
          <p:cNvSpPr txBox="1">
            <a:spLocks/>
          </p:cNvSpPr>
          <p:nvPr/>
        </p:nvSpPr>
        <p:spPr bwMode="gray">
          <a:xfrm>
            <a:off x="277811" y="1319740"/>
            <a:ext cx="3225148"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i="1" dirty="0"/>
              <a:t>Net Tuition, Fees, Room and Board at Private Institutions (in Constant 2018 dollars), 2000 – 2018 </a:t>
            </a:r>
            <a:endParaRPr lang="en-US" i="1" baseline="30000" dirty="0"/>
          </a:p>
        </p:txBody>
      </p:sp>
      <p:sp>
        <p:nvSpPr>
          <p:cNvPr id="15" name="TextBox 14"/>
          <p:cNvSpPr txBox="1"/>
          <p:nvPr/>
        </p:nvSpPr>
        <p:spPr bwMode="gray">
          <a:xfrm>
            <a:off x="3896995" y="1055549"/>
            <a:ext cx="2225994" cy="307777"/>
          </a:xfrm>
          <a:prstGeom prst="rect">
            <a:avLst/>
          </a:prstGeom>
          <a:noFill/>
        </p:spPr>
        <p:txBody>
          <a:bodyPr wrap="square" lIns="0" tIns="0" rIns="0" bIns="0" rtlCol="0">
            <a:spAutoFit/>
          </a:bodyPr>
          <a:lstStyle/>
          <a:p>
            <a:pPr>
              <a:spcBef>
                <a:spcPts val="500"/>
              </a:spcBef>
            </a:pPr>
            <a:r>
              <a:rPr lang="en-US" sz="1000" b="1" dirty="0"/>
              <a:t>…And Student Debt Reaches Crisis Levels in 2018… </a:t>
            </a:r>
          </a:p>
        </p:txBody>
      </p:sp>
      <p:sp>
        <p:nvSpPr>
          <p:cNvPr id="16" name="TextBox 15"/>
          <p:cNvSpPr txBox="1"/>
          <p:nvPr/>
        </p:nvSpPr>
        <p:spPr bwMode="gray">
          <a:xfrm>
            <a:off x="3896995" y="2312726"/>
            <a:ext cx="1821180" cy="153888"/>
          </a:xfrm>
          <a:prstGeom prst="rect">
            <a:avLst/>
          </a:prstGeom>
          <a:noFill/>
        </p:spPr>
        <p:txBody>
          <a:bodyPr wrap="square" lIns="0" tIns="0" rIns="0" bIns="0" rtlCol="0">
            <a:spAutoFit/>
          </a:bodyPr>
          <a:lstStyle/>
          <a:p>
            <a:pPr>
              <a:spcBef>
                <a:spcPts val="500"/>
              </a:spcBef>
            </a:pPr>
            <a:r>
              <a:rPr lang="en-US" sz="1000" b="1" dirty="0"/>
              <a:t>…And in 2015…</a:t>
            </a:r>
          </a:p>
        </p:txBody>
      </p:sp>
      <p:sp>
        <p:nvSpPr>
          <p:cNvPr id="17" name="TextBox 16"/>
          <p:cNvSpPr txBox="1"/>
          <p:nvPr/>
        </p:nvSpPr>
        <p:spPr bwMode="gray">
          <a:xfrm>
            <a:off x="3896995" y="3279188"/>
            <a:ext cx="1821180" cy="153888"/>
          </a:xfrm>
          <a:prstGeom prst="rect">
            <a:avLst/>
          </a:prstGeom>
          <a:noFill/>
        </p:spPr>
        <p:txBody>
          <a:bodyPr wrap="square" lIns="0" tIns="0" rIns="0" bIns="0" rtlCol="0">
            <a:spAutoFit/>
          </a:bodyPr>
          <a:lstStyle/>
          <a:p>
            <a:pPr>
              <a:spcBef>
                <a:spcPts val="500"/>
              </a:spcBef>
            </a:pPr>
            <a:r>
              <a:rPr lang="en-US" sz="1000" b="1" dirty="0"/>
              <a:t>…And 2012…</a:t>
            </a:r>
          </a:p>
        </p:txBody>
      </p:sp>
      <p:sp>
        <p:nvSpPr>
          <p:cNvPr id="23" name="Rectangle 22"/>
          <p:cNvSpPr/>
          <p:nvPr/>
        </p:nvSpPr>
        <p:spPr bwMode="gray">
          <a:xfrm>
            <a:off x="3896995" y="3576389"/>
            <a:ext cx="2225994" cy="569676"/>
          </a:xfrm>
          <a:prstGeom prst="rect">
            <a:avLst/>
          </a:prstGeom>
          <a:no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4" name="TextBox 23"/>
          <p:cNvSpPr txBox="1"/>
          <p:nvPr/>
        </p:nvSpPr>
        <p:spPr bwMode="gray">
          <a:xfrm>
            <a:off x="4537075" y="3666490"/>
            <a:ext cx="1509764" cy="415498"/>
          </a:xfrm>
          <a:prstGeom prst="rect">
            <a:avLst/>
          </a:prstGeom>
          <a:noFill/>
        </p:spPr>
        <p:txBody>
          <a:bodyPr wrap="square" lIns="0" tIns="0" rIns="0" bIns="0" rtlCol="0">
            <a:spAutoFit/>
          </a:bodyPr>
          <a:lstStyle/>
          <a:p>
            <a:pPr>
              <a:spcBef>
                <a:spcPts val="500"/>
              </a:spcBef>
            </a:pPr>
            <a:r>
              <a:rPr lang="en-US" sz="900" i="1" dirty="0"/>
              <a:t>“The </a:t>
            </a:r>
            <a:r>
              <a:rPr lang="en-US" sz="900" b="1" i="1" dirty="0"/>
              <a:t>Student Loan Crisis </a:t>
            </a:r>
            <a:r>
              <a:rPr lang="en-US" sz="900" i="1" dirty="0"/>
              <a:t>is Crippling America’s Families”</a:t>
            </a:r>
          </a:p>
        </p:txBody>
      </p:sp>
      <p:sp>
        <p:nvSpPr>
          <p:cNvPr id="19" name="Rectangle 18"/>
          <p:cNvSpPr/>
          <p:nvPr/>
        </p:nvSpPr>
        <p:spPr bwMode="gray">
          <a:xfrm>
            <a:off x="3896995" y="1506638"/>
            <a:ext cx="2225994" cy="594026"/>
          </a:xfrm>
          <a:prstGeom prst="rect">
            <a:avLst/>
          </a:prstGeom>
          <a:no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0" name="TextBox 19"/>
          <p:cNvSpPr txBox="1"/>
          <p:nvPr/>
        </p:nvSpPr>
        <p:spPr bwMode="gray">
          <a:xfrm>
            <a:off x="4537075" y="1596739"/>
            <a:ext cx="1585914" cy="415498"/>
          </a:xfrm>
          <a:prstGeom prst="rect">
            <a:avLst/>
          </a:prstGeom>
          <a:noFill/>
        </p:spPr>
        <p:txBody>
          <a:bodyPr wrap="square" lIns="0" tIns="0" rIns="0" bIns="0" rtlCol="0">
            <a:spAutoFit/>
          </a:bodyPr>
          <a:lstStyle/>
          <a:p>
            <a:pPr>
              <a:spcBef>
                <a:spcPts val="500"/>
              </a:spcBef>
            </a:pPr>
            <a:r>
              <a:rPr lang="en-US" sz="900" i="1" dirty="0"/>
              <a:t>“Student Loan Debt Statistics in 2018: A </a:t>
            </a:r>
            <a:r>
              <a:rPr lang="en-US" sz="900" b="1" i="1" dirty="0"/>
              <a:t>$1.5 Trillion Crisis</a:t>
            </a:r>
            <a:r>
              <a:rPr lang="en-US" sz="900" i="1" dirty="0"/>
              <a:t>”</a:t>
            </a:r>
          </a:p>
        </p:txBody>
      </p:sp>
      <p:pic>
        <p:nvPicPr>
          <p:cNvPr id="1026" name="Picture 2" descr="Image result for forbe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6441" y="1664758"/>
            <a:ext cx="581188" cy="27432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2D7872A9-2204-44DF-85F4-5917E75ADD48}"/>
              </a:ext>
            </a:extLst>
          </p:cNvPr>
          <p:cNvGrpSpPr/>
          <p:nvPr/>
        </p:nvGrpSpPr>
        <p:grpSpPr>
          <a:xfrm>
            <a:off x="3896995" y="2609926"/>
            <a:ext cx="2225994" cy="457200"/>
            <a:chOff x="3896995" y="2673261"/>
            <a:chExt cx="2225994" cy="457200"/>
          </a:xfrm>
        </p:grpSpPr>
        <p:sp>
          <p:nvSpPr>
            <p:cNvPr id="21" name="Rectangle 20"/>
            <p:cNvSpPr/>
            <p:nvPr/>
          </p:nvSpPr>
          <p:spPr bwMode="gray">
            <a:xfrm>
              <a:off x="3896995" y="2673261"/>
              <a:ext cx="2225994" cy="457200"/>
            </a:xfrm>
            <a:prstGeom prst="rect">
              <a:avLst/>
            </a:prstGeom>
            <a:no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 name="TextBox 21"/>
            <p:cNvSpPr txBox="1"/>
            <p:nvPr/>
          </p:nvSpPr>
          <p:spPr bwMode="gray">
            <a:xfrm>
              <a:off x="4537075" y="2763362"/>
              <a:ext cx="1585914" cy="276999"/>
            </a:xfrm>
            <a:prstGeom prst="rect">
              <a:avLst/>
            </a:prstGeom>
            <a:noFill/>
          </p:spPr>
          <p:txBody>
            <a:bodyPr wrap="square" lIns="0" tIns="0" rIns="0" bIns="0" rtlCol="0">
              <a:spAutoFit/>
            </a:bodyPr>
            <a:lstStyle/>
            <a:p>
              <a:pPr>
                <a:spcBef>
                  <a:spcPts val="500"/>
                </a:spcBef>
              </a:pPr>
              <a:r>
                <a:rPr lang="en-US" sz="900" i="1" dirty="0"/>
                <a:t>“</a:t>
              </a:r>
              <a:r>
                <a:rPr lang="en-US" sz="900" b="1" i="1" dirty="0"/>
                <a:t>Student Debt </a:t>
              </a:r>
              <a:r>
                <a:rPr lang="en-US" sz="900" i="1" dirty="0"/>
                <a:t>is worse than you think”</a:t>
              </a:r>
            </a:p>
          </p:txBody>
        </p:sp>
        <p:pic>
          <p:nvPicPr>
            <p:cNvPr id="1028" name="Picture 4" descr="Image result for new york time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4155" y="2745568"/>
              <a:ext cx="365760" cy="321335"/>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 descr="Image result for forbe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6441" y="3724067"/>
            <a:ext cx="581188" cy="27432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E8E82624-0C7D-48D5-8753-F8607A9B4E2F}"/>
              </a:ext>
            </a:extLst>
          </p:cNvPr>
          <p:cNvSpPr txBox="1"/>
          <p:nvPr/>
        </p:nvSpPr>
        <p:spPr bwMode="gray">
          <a:xfrm>
            <a:off x="996543" y="1849279"/>
            <a:ext cx="809292" cy="307777"/>
          </a:xfrm>
          <a:prstGeom prst="rect">
            <a:avLst/>
          </a:prstGeom>
          <a:noFill/>
        </p:spPr>
        <p:txBody>
          <a:bodyPr wrap="square" lIns="0" tIns="0" rIns="0" bIns="0" rtlCol="0">
            <a:spAutoFit/>
          </a:bodyPr>
          <a:lstStyle/>
          <a:p>
            <a:pPr algn="ctr"/>
            <a:r>
              <a:rPr lang="en-US" sz="2000" dirty="0">
                <a:solidFill>
                  <a:schemeClr val="accent6"/>
                </a:solidFill>
                <a:latin typeface="+mj-lt"/>
              </a:rPr>
              <a:t>23%</a:t>
            </a:r>
          </a:p>
        </p:txBody>
      </p:sp>
      <p:sp>
        <p:nvSpPr>
          <p:cNvPr id="36" name="TextBox 35">
            <a:extLst>
              <a:ext uri="{FF2B5EF4-FFF2-40B4-BE49-F238E27FC236}">
                <a16:creationId xmlns:a16="http://schemas.microsoft.com/office/drawing/2014/main" id="{16B22093-89B0-499D-8A99-26218BA7DD37}"/>
              </a:ext>
            </a:extLst>
          </p:cNvPr>
          <p:cNvSpPr txBox="1"/>
          <p:nvPr/>
        </p:nvSpPr>
        <p:spPr bwMode="gray">
          <a:xfrm>
            <a:off x="1693118" y="1827282"/>
            <a:ext cx="1645216" cy="369332"/>
          </a:xfrm>
          <a:prstGeom prst="rect">
            <a:avLst/>
          </a:prstGeom>
          <a:noFill/>
        </p:spPr>
        <p:txBody>
          <a:bodyPr wrap="square" lIns="0" tIns="0" rIns="0" bIns="0" rtlCol="0">
            <a:spAutoFit/>
          </a:bodyPr>
          <a:lstStyle/>
          <a:p>
            <a:pPr>
              <a:spcBef>
                <a:spcPts val="500"/>
              </a:spcBef>
            </a:pPr>
            <a:r>
              <a:rPr lang="en-US" sz="800" dirty="0"/>
              <a:t>Growth in Net TFRB since 2000, while real median household income grew only 3%</a:t>
            </a:r>
          </a:p>
        </p:txBody>
      </p:sp>
      <p:sp>
        <p:nvSpPr>
          <p:cNvPr id="8" name="Rectangle 7">
            <a:extLst>
              <a:ext uri="{FF2B5EF4-FFF2-40B4-BE49-F238E27FC236}">
                <a16:creationId xmlns:a16="http://schemas.microsoft.com/office/drawing/2014/main" id="{75E31677-54D0-4041-A099-2272264D502A}"/>
              </a:ext>
            </a:extLst>
          </p:cNvPr>
          <p:cNvSpPr/>
          <p:nvPr/>
        </p:nvSpPr>
        <p:spPr bwMode="gray">
          <a:xfrm>
            <a:off x="472659" y="4141208"/>
            <a:ext cx="179524" cy="1198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a:extLst>
              <a:ext uri="{FF2B5EF4-FFF2-40B4-BE49-F238E27FC236}">
                <a16:creationId xmlns:a16="http://schemas.microsoft.com/office/drawing/2014/main" id="{D87EDEA2-1F3F-48F1-BE65-A9F173C8A110}"/>
              </a:ext>
            </a:extLst>
          </p:cNvPr>
          <p:cNvSpPr txBox="1"/>
          <p:nvPr/>
        </p:nvSpPr>
        <p:spPr>
          <a:xfrm>
            <a:off x="694910" y="4141208"/>
            <a:ext cx="2496380" cy="123111"/>
          </a:xfrm>
          <a:prstGeom prst="rect">
            <a:avLst/>
          </a:prstGeom>
          <a:noFill/>
        </p:spPr>
        <p:txBody>
          <a:bodyPr wrap="square" lIns="0" tIns="0" rIns="0" bIns="0" rtlCol="0">
            <a:spAutoFit/>
          </a:bodyPr>
          <a:lstStyle/>
          <a:p>
            <a:pPr>
              <a:spcBef>
                <a:spcPts val="500"/>
              </a:spcBef>
            </a:pPr>
            <a:r>
              <a:rPr lang="en-US" sz="800" dirty="0"/>
              <a:t>Net TFRB</a:t>
            </a:r>
          </a:p>
        </p:txBody>
      </p:sp>
      <p:sp>
        <p:nvSpPr>
          <p:cNvPr id="37" name="Rectangle 36">
            <a:extLst>
              <a:ext uri="{FF2B5EF4-FFF2-40B4-BE49-F238E27FC236}">
                <a16:creationId xmlns:a16="http://schemas.microsoft.com/office/drawing/2014/main" id="{41D3598D-3665-4532-8CD3-AB8054A01551}"/>
              </a:ext>
            </a:extLst>
          </p:cNvPr>
          <p:cNvSpPr/>
          <p:nvPr/>
        </p:nvSpPr>
        <p:spPr bwMode="gray">
          <a:xfrm>
            <a:off x="472659" y="4363661"/>
            <a:ext cx="179524" cy="1198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TextBox 37">
            <a:extLst>
              <a:ext uri="{FF2B5EF4-FFF2-40B4-BE49-F238E27FC236}">
                <a16:creationId xmlns:a16="http://schemas.microsoft.com/office/drawing/2014/main" id="{D63F3EE7-E7D3-42EE-BA55-A182B1D87D15}"/>
              </a:ext>
            </a:extLst>
          </p:cNvPr>
          <p:cNvSpPr txBox="1"/>
          <p:nvPr/>
        </p:nvSpPr>
        <p:spPr>
          <a:xfrm>
            <a:off x="694910" y="4362050"/>
            <a:ext cx="1606924" cy="123111"/>
          </a:xfrm>
          <a:prstGeom prst="rect">
            <a:avLst/>
          </a:prstGeom>
          <a:noFill/>
        </p:spPr>
        <p:txBody>
          <a:bodyPr wrap="square" lIns="0" tIns="0" rIns="0" bIns="0" rtlCol="0">
            <a:spAutoFit/>
          </a:bodyPr>
          <a:lstStyle/>
          <a:p>
            <a:pPr>
              <a:spcBef>
                <a:spcPts val="500"/>
              </a:spcBef>
            </a:pPr>
            <a:r>
              <a:rPr lang="en-US" sz="800" dirty="0"/>
              <a:t>Great Recession</a:t>
            </a:r>
          </a:p>
        </p:txBody>
      </p:sp>
    </p:spTree>
    <p:extLst>
      <p:ext uri="{BB962C8B-B14F-4D97-AF65-F5344CB8AC3E}">
        <p14:creationId xmlns:p14="http://schemas.microsoft.com/office/powerpoint/2010/main" val="6756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266700" y="309824"/>
            <a:ext cx="5856288" cy="256480"/>
          </a:xfrm>
        </p:spPr>
        <p:txBody>
          <a:bodyPr/>
          <a:lstStyle/>
          <a:p>
            <a:r>
              <a:rPr lang="en-US" dirty="0"/>
              <a:t>Generation Z Brings New Challenges</a:t>
            </a:r>
          </a:p>
        </p:txBody>
      </p:sp>
      <p:sp>
        <p:nvSpPr>
          <p:cNvPr id="5" name="Text Placeholder 4"/>
          <p:cNvSpPr>
            <a:spLocks noGrp="1"/>
          </p:cNvSpPr>
          <p:nvPr>
            <p:ph type="body" sz="quarter" idx="13"/>
          </p:nvPr>
        </p:nvSpPr>
        <p:spPr>
          <a:xfrm>
            <a:off x="3657601" y="4600545"/>
            <a:ext cx="2743200" cy="200055"/>
          </a:xfrm>
        </p:spPr>
        <p:txBody>
          <a:bodyPr/>
          <a:lstStyle/>
          <a:p>
            <a:r>
              <a:rPr lang="en-US" dirty="0"/>
              <a:t>Sources: Laurence </a:t>
            </a:r>
            <a:r>
              <a:rPr lang="en-US" dirty="0" err="1"/>
              <a:t>Benhamou</a:t>
            </a:r>
            <a:r>
              <a:rPr lang="en-US" dirty="0"/>
              <a:t>, “</a:t>
            </a:r>
            <a:r>
              <a:rPr lang="en-US" dirty="0">
                <a:hlinkClick r:id="rId3"/>
              </a:rPr>
              <a:t>Everything you need to know about Generation Z</a:t>
            </a:r>
            <a:r>
              <a:rPr lang="en-US" dirty="0"/>
              <a:t>,” </a:t>
            </a:r>
            <a:r>
              <a:rPr lang="en-US" i="1" dirty="0"/>
              <a:t>Business Insider</a:t>
            </a:r>
            <a:r>
              <a:rPr lang="en-US" dirty="0"/>
              <a:t>, 12 Feb 2015; EAB interviews and analysis. </a:t>
            </a:r>
          </a:p>
        </p:txBody>
      </p:sp>
      <p:sp>
        <p:nvSpPr>
          <p:cNvPr id="8" name="Text Placeholder 1"/>
          <p:cNvSpPr txBox="1">
            <a:spLocks/>
          </p:cNvSpPr>
          <p:nvPr/>
        </p:nvSpPr>
        <p:spPr bwMode="gray">
          <a:xfrm>
            <a:off x="659704" y="3202345"/>
            <a:ext cx="2306948" cy="946413"/>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118872" indent="-118872"/>
            <a:r>
              <a:rPr lang="en-US" sz="700" b="1" dirty="0"/>
              <a:t>Expects authenticity  - </a:t>
            </a:r>
            <a:r>
              <a:rPr lang="en-US" sz="700" dirty="0"/>
              <a:t>Expects demonstrated commitments to worthy causes</a:t>
            </a:r>
          </a:p>
          <a:p>
            <a:pPr marL="118872" indent="-118872"/>
            <a:r>
              <a:rPr lang="en-US" sz="700" b="1" dirty="0"/>
              <a:t>Personalized</a:t>
            </a:r>
            <a:r>
              <a:rPr lang="en-US" sz="700" dirty="0"/>
              <a:t> – Prefers customized content</a:t>
            </a:r>
          </a:p>
          <a:p>
            <a:pPr marL="118872" indent="-118872"/>
            <a:r>
              <a:rPr lang="en-US" sz="700" b="1" dirty="0"/>
              <a:t>Shared values</a:t>
            </a:r>
            <a:r>
              <a:rPr lang="en-US" sz="700" dirty="0"/>
              <a:t> -Needs to establish common ground to build trust, loyalty</a:t>
            </a:r>
          </a:p>
          <a:p>
            <a:pPr marL="118872" indent="-118872"/>
            <a:r>
              <a:rPr lang="en-US" sz="700" b="1" dirty="0"/>
              <a:t>FOMO </a:t>
            </a:r>
            <a:r>
              <a:rPr lang="en-US" sz="700" dirty="0"/>
              <a:t>(Fear of Missing Out) - Needs to be in the loop; driven to connection via social media</a:t>
            </a:r>
          </a:p>
        </p:txBody>
      </p:sp>
      <p:sp>
        <p:nvSpPr>
          <p:cNvPr id="9" name="Text Placeholder 1"/>
          <p:cNvSpPr txBox="1">
            <a:spLocks/>
          </p:cNvSpPr>
          <p:nvPr/>
        </p:nvSpPr>
        <p:spPr bwMode="gray">
          <a:xfrm>
            <a:off x="659704" y="1592760"/>
            <a:ext cx="2545331" cy="838691"/>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118872" indent="-118872"/>
            <a:r>
              <a:rPr lang="en-US" sz="700" b="1" dirty="0"/>
              <a:t>Tech driven </a:t>
            </a:r>
            <a:r>
              <a:rPr lang="en-US" sz="700" dirty="0"/>
              <a:t>– Prone to unplug, yet hyper connected; expects smart, flexible tech</a:t>
            </a:r>
          </a:p>
          <a:p>
            <a:pPr marL="118872" indent="-118872"/>
            <a:r>
              <a:rPr lang="en-US" sz="700" b="1" dirty="0"/>
              <a:t>Digital natives- </a:t>
            </a:r>
            <a:r>
              <a:rPr lang="en-US" sz="700" dirty="0"/>
              <a:t>Comfortable with technology at a very early age</a:t>
            </a:r>
          </a:p>
          <a:p>
            <a:pPr marL="118872" indent="-118872"/>
            <a:r>
              <a:rPr lang="en-US" sz="700" b="1" dirty="0"/>
              <a:t>Open to sharing – </a:t>
            </a:r>
            <a:r>
              <a:rPr lang="en-US" sz="700" dirty="0"/>
              <a:t>Puts lives online without filter</a:t>
            </a:r>
          </a:p>
          <a:p>
            <a:pPr marL="118872" indent="-118872"/>
            <a:r>
              <a:rPr lang="en-US" sz="700" b="1" dirty="0"/>
              <a:t>Self-Educators </a:t>
            </a:r>
            <a:r>
              <a:rPr lang="en-US" sz="700" dirty="0"/>
              <a:t>– Uses online media; has seen it all</a:t>
            </a:r>
          </a:p>
        </p:txBody>
      </p:sp>
      <p:sp>
        <p:nvSpPr>
          <p:cNvPr id="10" name="Rectangle 9"/>
          <p:cNvSpPr/>
          <p:nvPr/>
        </p:nvSpPr>
        <p:spPr bwMode="gray">
          <a:xfrm>
            <a:off x="0" y="1119188"/>
            <a:ext cx="599090" cy="1620071"/>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 name="Rectangle 10"/>
          <p:cNvSpPr/>
          <p:nvPr/>
        </p:nvSpPr>
        <p:spPr bwMode="gray">
          <a:xfrm>
            <a:off x="5295" y="2805570"/>
            <a:ext cx="599090" cy="1620071"/>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 name="TextBox 13"/>
          <p:cNvSpPr txBox="1"/>
          <p:nvPr/>
        </p:nvSpPr>
        <p:spPr bwMode="gray">
          <a:xfrm rot="16200000">
            <a:off x="-340434" y="1767641"/>
            <a:ext cx="1543781" cy="323165"/>
          </a:xfrm>
          <a:prstGeom prst="rect">
            <a:avLst/>
          </a:prstGeom>
          <a:noFill/>
        </p:spPr>
        <p:txBody>
          <a:bodyPr wrap="square" lIns="45720" tIns="91440" rIns="45720" bIns="91440" rtlCol="0">
            <a:spAutoFit/>
          </a:bodyPr>
          <a:lstStyle/>
          <a:p>
            <a:pPr algn="ctr">
              <a:spcBef>
                <a:spcPts val="500"/>
              </a:spcBef>
            </a:pPr>
            <a:r>
              <a:rPr lang="en-US" sz="900" dirty="0"/>
              <a:t>Generational Traits</a:t>
            </a:r>
          </a:p>
        </p:txBody>
      </p:sp>
      <p:sp>
        <p:nvSpPr>
          <p:cNvPr id="15" name="TextBox 14"/>
          <p:cNvSpPr txBox="1"/>
          <p:nvPr/>
        </p:nvSpPr>
        <p:spPr bwMode="gray">
          <a:xfrm rot="16200000">
            <a:off x="-335139" y="3454024"/>
            <a:ext cx="1543781" cy="323165"/>
          </a:xfrm>
          <a:prstGeom prst="rect">
            <a:avLst/>
          </a:prstGeom>
          <a:noFill/>
        </p:spPr>
        <p:txBody>
          <a:bodyPr wrap="square" lIns="45720" tIns="91440" rIns="45720" bIns="91440" rtlCol="0">
            <a:spAutoFit/>
          </a:bodyPr>
          <a:lstStyle/>
          <a:p>
            <a:pPr algn="ctr">
              <a:spcBef>
                <a:spcPts val="500"/>
              </a:spcBef>
            </a:pPr>
            <a:r>
              <a:rPr lang="en-US" sz="900" dirty="0"/>
              <a:t>Messaging Preferences</a:t>
            </a:r>
          </a:p>
        </p:txBody>
      </p:sp>
      <p:cxnSp>
        <p:nvCxnSpPr>
          <p:cNvPr id="16" name="Straight Connector 15"/>
          <p:cNvCxnSpPr/>
          <p:nvPr/>
        </p:nvCxnSpPr>
        <p:spPr bwMode="gray">
          <a:xfrm>
            <a:off x="593040" y="1119188"/>
            <a:ext cx="0" cy="1620071"/>
          </a:xfrm>
          <a:prstGeom prst="line">
            <a:avLst/>
          </a:prstGeom>
          <a:ln w="381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598335" y="2805570"/>
            <a:ext cx="0" cy="1620071"/>
          </a:xfrm>
          <a:prstGeom prst="line">
            <a:avLst/>
          </a:prstGeom>
          <a:ln w="381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26" name="Picture 2" descr="http://abco.advisory.com/DSS/eab-icons/stick_student_m.png"/>
          <p:cNvPicPr>
            <a:picLocks noChangeAspect="1" noChangeArrowheads="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532568" y="2254005"/>
            <a:ext cx="508708" cy="118304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674160" y="1621415"/>
            <a:ext cx="858940" cy="338554"/>
          </a:xfrm>
          <a:prstGeom prst="rect">
            <a:avLst/>
          </a:prstGeom>
        </p:spPr>
        <p:txBody>
          <a:bodyPr wrap="square">
            <a:spAutoFit/>
          </a:bodyPr>
          <a:lstStyle/>
          <a:p>
            <a:pPr algn="ctr"/>
            <a:r>
              <a:rPr lang="en-US" sz="800" dirty="0"/>
              <a:t>Touches 5+ devices</a:t>
            </a:r>
          </a:p>
        </p:txBody>
      </p:sp>
      <p:sp>
        <p:nvSpPr>
          <p:cNvPr id="20" name="Rectangle 19"/>
          <p:cNvSpPr/>
          <p:nvPr/>
        </p:nvSpPr>
        <p:spPr>
          <a:xfrm>
            <a:off x="4218185" y="1883712"/>
            <a:ext cx="1321446" cy="338554"/>
          </a:xfrm>
          <a:prstGeom prst="rect">
            <a:avLst/>
          </a:prstGeom>
        </p:spPr>
        <p:txBody>
          <a:bodyPr wrap="square">
            <a:spAutoFit/>
          </a:bodyPr>
          <a:lstStyle/>
          <a:p>
            <a:pPr algn="ctr"/>
            <a:r>
              <a:rPr lang="en-US" sz="800" dirty="0"/>
              <a:t>Engages in 3+ hours of screen time</a:t>
            </a:r>
          </a:p>
        </p:txBody>
      </p:sp>
      <p:sp>
        <p:nvSpPr>
          <p:cNvPr id="22" name="Rectangle 21"/>
          <p:cNvSpPr/>
          <p:nvPr/>
        </p:nvSpPr>
        <p:spPr>
          <a:xfrm>
            <a:off x="4417969" y="2280583"/>
            <a:ext cx="1227413" cy="338554"/>
          </a:xfrm>
          <a:prstGeom prst="rect">
            <a:avLst/>
          </a:prstGeom>
        </p:spPr>
        <p:txBody>
          <a:bodyPr wrap="square">
            <a:spAutoFit/>
          </a:bodyPr>
          <a:lstStyle/>
          <a:p>
            <a:pPr algn="ctr"/>
            <a:r>
              <a:rPr lang="en-US" sz="800" dirty="0"/>
              <a:t>Surfs 2 screens simultaneously</a:t>
            </a:r>
          </a:p>
        </p:txBody>
      </p:sp>
      <p:sp>
        <p:nvSpPr>
          <p:cNvPr id="25" name="Rectangle 24"/>
          <p:cNvSpPr/>
          <p:nvPr/>
        </p:nvSpPr>
        <p:spPr>
          <a:xfrm>
            <a:off x="4470008" y="3138436"/>
            <a:ext cx="1302142" cy="338554"/>
          </a:xfrm>
          <a:prstGeom prst="rect">
            <a:avLst/>
          </a:prstGeom>
        </p:spPr>
        <p:txBody>
          <a:bodyPr wrap="square">
            <a:spAutoFit/>
          </a:bodyPr>
          <a:lstStyle/>
          <a:p>
            <a:r>
              <a:rPr lang="en-US" sz="800" dirty="0"/>
              <a:t>Is social media savvy from an early age</a:t>
            </a:r>
          </a:p>
        </p:txBody>
      </p:sp>
      <p:sp>
        <p:nvSpPr>
          <p:cNvPr id="26" name="Rectangle 25"/>
          <p:cNvSpPr/>
          <p:nvPr/>
        </p:nvSpPr>
        <p:spPr>
          <a:xfrm>
            <a:off x="4174549" y="3506621"/>
            <a:ext cx="1539204" cy="215444"/>
          </a:xfrm>
          <a:prstGeom prst="rect">
            <a:avLst/>
          </a:prstGeom>
        </p:spPr>
        <p:txBody>
          <a:bodyPr wrap="none">
            <a:spAutoFit/>
          </a:bodyPr>
          <a:lstStyle/>
          <a:p>
            <a:r>
              <a:rPr lang="en-US" sz="800" dirty="0"/>
              <a:t>Prefers to swipe over type</a:t>
            </a:r>
          </a:p>
        </p:txBody>
      </p:sp>
      <p:sp>
        <p:nvSpPr>
          <p:cNvPr id="27" name="Rectangle 26"/>
          <p:cNvSpPr/>
          <p:nvPr/>
        </p:nvSpPr>
        <p:spPr>
          <a:xfrm>
            <a:off x="3538065" y="3786836"/>
            <a:ext cx="1547525" cy="461665"/>
          </a:xfrm>
          <a:prstGeom prst="rect">
            <a:avLst/>
          </a:prstGeom>
        </p:spPr>
        <p:txBody>
          <a:bodyPr wrap="square">
            <a:spAutoFit/>
          </a:bodyPr>
          <a:lstStyle/>
          <a:p>
            <a:pPr algn="ctr"/>
            <a:r>
              <a:rPr lang="en-US" sz="800" dirty="0"/>
              <a:t>Uses images over text </a:t>
            </a:r>
          </a:p>
          <a:p>
            <a:pPr algn="ctr"/>
            <a:r>
              <a:rPr lang="en-US" sz="800" dirty="0"/>
              <a:t>(TLDR – Too Long, </a:t>
            </a:r>
            <a:br>
              <a:rPr lang="en-US" sz="800" dirty="0"/>
            </a:br>
            <a:r>
              <a:rPr lang="en-US" sz="800" dirty="0"/>
              <a:t>Didn’t Read)</a:t>
            </a:r>
          </a:p>
        </p:txBody>
      </p:sp>
      <p:cxnSp>
        <p:nvCxnSpPr>
          <p:cNvPr id="28" name="Straight Arrow Connector 27"/>
          <p:cNvCxnSpPr/>
          <p:nvPr/>
        </p:nvCxnSpPr>
        <p:spPr bwMode="gray">
          <a:xfrm flipV="1">
            <a:off x="3890489" y="1904237"/>
            <a:ext cx="76200" cy="215444"/>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bwMode="gray">
          <a:xfrm flipV="1">
            <a:off x="4041276" y="2119681"/>
            <a:ext cx="205968" cy="134324"/>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cxnSp>
        <p:nvCxnSpPr>
          <p:cNvPr id="1024" name="Straight Arrow Connector 1023"/>
          <p:cNvCxnSpPr/>
          <p:nvPr/>
        </p:nvCxnSpPr>
        <p:spPr bwMode="gray">
          <a:xfrm flipV="1">
            <a:off x="4144260" y="2398710"/>
            <a:ext cx="355829" cy="115417"/>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cxnSp>
        <p:nvCxnSpPr>
          <p:cNvPr id="1027" name="Straight Arrow Connector 1026"/>
          <p:cNvCxnSpPr/>
          <p:nvPr/>
        </p:nvCxnSpPr>
        <p:spPr bwMode="gray">
          <a:xfrm>
            <a:off x="4144260" y="2810340"/>
            <a:ext cx="390548" cy="0"/>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cxnSp>
        <p:nvCxnSpPr>
          <p:cNvPr id="1029" name="Straight Arrow Connector 1028"/>
          <p:cNvCxnSpPr/>
          <p:nvPr/>
        </p:nvCxnSpPr>
        <p:spPr bwMode="gray">
          <a:xfrm>
            <a:off x="4144260" y="3092205"/>
            <a:ext cx="279629" cy="86339"/>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cxnSp>
        <p:nvCxnSpPr>
          <p:cNvPr id="1031" name="Straight Arrow Connector 1030"/>
          <p:cNvCxnSpPr/>
          <p:nvPr/>
        </p:nvCxnSpPr>
        <p:spPr bwMode="gray">
          <a:xfrm>
            <a:off x="4041276" y="3357216"/>
            <a:ext cx="225961" cy="129787"/>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496573" y="2597456"/>
            <a:ext cx="1486817" cy="461665"/>
          </a:xfrm>
          <a:prstGeom prst="rect">
            <a:avLst/>
          </a:prstGeom>
        </p:spPr>
        <p:txBody>
          <a:bodyPr wrap="square">
            <a:spAutoFit/>
          </a:bodyPr>
          <a:lstStyle/>
          <a:p>
            <a:pPr algn="ctr"/>
            <a:r>
              <a:rPr lang="en-US" sz="800" dirty="0"/>
              <a:t>Expects an app for everything (banking, dinner reservations, etc.)</a:t>
            </a:r>
          </a:p>
        </p:txBody>
      </p:sp>
      <p:pic>
        <p:nvPicPr>
          <p:cNvPr id="1039" name="Picture 4" descr="http://abco.advisory.com/DSS/eab-icons/touchscre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1247" y="1406516"/>
            <a:ext cx="274320" cy="25877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6" descr="http://abco.advisory.com/DSS/eab-icons/social_medi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8496" y="3271807"/>
            <a:ext cx="404492" cy="386964"/>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8" descr="http://abco.advisory.com/DSS/eab-icons/smart_phone_notificati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8792" y="2384770"/>
            <a:ext cx="301752" cy="27753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0" descr="http://abco.advisory.com/DSS/eab-icons/Spea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704" y="2774075"/>
            <a:ext cx="284024" cy="33812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2" descr="http://abco.advisory.com/DSS/eab-icons/Video_game_consol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704" y="1128604"/>
            <a:ext cx="331951" cy="30539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0"/>
          </p:nvPr>
        </p:nvSpPr>
        <p:spPr/>
        <p:txBody>
          <a:bodyPr/>
          <a:lstStyle/>
          <a:p>
            <a:endParaRPr lang="en-US" dirty="0"/>
          </a:p>
        </p:txBody>
      </p:sp>
      <p:sp>
        <p:nvSpPr>
          <p:cNvPr id="12" name="Rectangle 11"/>
          <p:cNvSpPr/>
          <p:nvPr/>
        </p:nvSpPr>
        <p:spPr>
          <a:xfrm>
            <a:off x="943728" y="1141963"/>
            <a:ext cx="3200400" cy="323165"/>
          </a:xfrm>
          <a:prstGeom prst="rect">
            <a:avLst/>
          </a:prstGeom>
        </p:spPr>
        <p:txBody>
          <a:bodyPr>
            <a:spAutoFit/>
          </a:bodyPr>
          <a:lstStyle/>
          <a:p>
            <a:pPr lvl="0"/>
            <a:r>
              <a:rPr lang="en-US" sz="800" b="1" dirty="0">
                <a:solidFill>
                  <a:srgbClr val="333E48"/>
                </a:solidFill>
              </a:rPr>
              <a:t>Generational Traits Ages (13-21)</a:t>
            </a:r>
            <a:br>
              <a:rPr lang="en-US" sz="700" b="1" dirty="0">
                <a:solidFill>
                  <a:srgbClr val="333E48"/>
                </a:solidFill>
              </a:rPr>
            </a:br>
            <a:r>
              <a:rPr lang="en-US" sz="700" i="1" dirty="0">
                <a:solidFill>
                  <a:srgbClr val="333E48"/>
                </a:solidFill>
              </a:rPr>
              <a:t>Focus: Practical, Open, Connected</a:t>
            </a:r>
          </a:p>
        </p:txBody>
      </p:sp>
      <p:sp>
        <p:nvSpPr>
          <p:cNvPr id="13" name="Rectangle 12"/>
          <p:cNvSpPr/>
          <p:nvPr/>
        </p:nvSpPr>
        <p:spPr>
          <a:xfrm>
            <a:off x="943728" y="2805205"/>
            <a:ext cx="3200400" cy="323165"/>
          </a:xfrm>
          <a:prstGeom prst="rect">
            <a:avLst/>
          </a:prstGeom>
        </p:spPr>
        <p:txBody>
          <a:bodyPr>
            <a:spAutoFit/>
          </a:bodyPr>
          <a:lstStyle/>
          <a:p>
            <a:pPr lvl="0"/>
            <a:r>
              <a:rPr lang="en-US" sz="800" b="1" dirty="0">
                <a:solidFill>
                  <a:srgbClr val="333E48"/>
                </a:solidFill>
              </a:rPr>
              <a:t>Marketing or Communication Preferences</a:t>
            </a:r>
            <a:br>
              <a:rPr lang="en-US" sz="700" b="1" dirty="0">
                <a:solidFill>
                  <a:srgbClr val="333E48"/>
                </a:solidFill>
              </a:rPr>
            </a:br>
            <a:r>
              <a:rPr lang="en-US" sz="700" i="1" dirty="0">
                <a:solidFill>
                  <a:srgbClr val="333E48"/>
                </a:solidFill>
              </a:rPr>
              <a:t>Focus: Humanity, Collaboration, Sharing, Personal</a:t>
            </a:r>
          </a:p>
        </p:txBody>
      </p:sp>
      <p:sp>
        <p:nvSpPr>
          <p:cNvPr id="38" name="TextBox 37"/>
          <p:cNvSpPr txBox="1"/>
          <p:nvPr/>
        </p:nvSpPr>
        <p:spPr bwMode="gray">
          <a:xfrm>
            <a:off x="277813" y="873750"/>
            <a:ext cx="5432764" cy="153888"/>
          </a:xfrm>
          <a:prstGeom prst="rect">
            <a:avLst/>
          </a:prstGeom>
          <a:noFill/>
        </p:spPr>
        <p:txBody>
          <a:bodyPr wrap="square" lIns="0" tIns="0" rIns="0" bIns="0" rtlCol="0">
            <a:spAutoFit/>
          </a:bodyPr>
          <a:lstStyle/>
          <a:p>
            <a:pPr>
              <a:spcBef>
                <a:spcPts val="786"/>
              </a:spcBef>
            </a:pPr>
            <a:r>
              <a:rPr lang="en-US" sz="1000" b="1" dirty="0"/>
              <a:t>Traits, Preferences of Today’s Students Manifested in Lifestyles</a:t>
            </a:r>
          </a:p>
        </p:txBody>
      </p:sp>
      <p:cxnSp>
        <p:nvCxnSpPr>
          <p:cNvPr id="39" name="Straight Arrow Connector 38"/>
          <p:cNvCxnSpPr/>
          <p:nvPr/>
        </p:nvCxnSpPr>
        <p:spPr bwMode="gray">
          <a:xfrm>
            <a:off x="3786922" y="3522737"/>
            <a:ext cx="192590" cy="200305"/>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429000" y="1125147"/>
            <a:ext cx="2554391" cy="215444"/>
          </a:xfrm>
          <a:prstGeom prst="rect">
            <a:avLst/>
          </a:prstGeom>
        </p:spPr>
        <p:txBody>
          <a:bodyPr wrap="square">
            <a:spAutoFit/>
          </a:bodyPr>
          <a:lstStyle/>
          <a:p>
            <a:pPr lvl="0"/>
            <a:r>
              <a:rPr lang="en-US" sz="800" b="1" dirty="0">
                <a:solidFill>
                  <a:srgbClr val="333E48"/>
                </a:solidFill>
              </a:rPr>
              <a:t>A Typical Day in the Life of a Gen </a:t>
            </a:r>
            <a:r>
              <a:rPr lang="en-US" sz="800" b="1" dirty="0" err="1">
                <a:solidFill>
                  <a:srgbClr val="333E48"/>
                </a:solidFill>
              </a:rPr>
              <a:t>Z’er</a:t>
            </a:r>
            <a:endParaRPr lang="en-US" sz="800" i="1" dirty="0">
              <a:solidFill>
                <a:srgbClr val="333E48"/>
              </a:solidFill>
            </a:endParaRPr>
          </a:p>
        </p:txBody>
      </p:sp>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25367" y="1883712"/>
            <a:ext cx="365760" cy="216520"/>
          </a:xfrm>
          <a:prstGeom prst="rect">
            <a:avLst/>
          </a:prstGeom>
        </p:spPr>
      </p:pic>
      <p:grpSp>
        <p:nvGrpSpPr>
          <p:cNvPr id="34" name="Group 33"/>
          <p:cNvGrpSpPr>
            <a:grpSpLocks noChangeAspect="1"/>
          </p:cNvGrpSpPr>
          <p:nvPr/>
        </p:nvGrpSpPr>
        <p:grpSpPr>
          <a:xfrm>
            <a:off x="4887534" y="3866943"/>
            <a:ext cx="478343" cy="331229"/>
            <a:chOff x="5335320" y="3828623"/>
            <a:chExt cx="728930" cy="504748"/>
          </a:xfrm>
        </p:grpSpPr>
        <p:pic>
          <p:nvPicPr>
            <p:cNvPr id="31" name="Pictur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13899" y="3828623"/>
              <a:ext cx="548640" cy="504748"/>
            </a:xfrm>
            <a:prstGeom prst="rect">
              <a:avLst/>
            </a:prstGeom>
          </p:spPr>
        </p:pic>
        <p:sp>
          <p:nvSpPr>
            <p:cNvPr id="33" name="Rectangle 32"/>
            <p:cNvSpPr/>
            <p:nvPr/>
          </p:nvSpPr>
          <p:spPr bwMode="gray">
            <a:xfrm>
              <a:off x="5335320" y="4080997"/>
              <a:ext cx="278080" cy="211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bwMode="gray">
            <a:xfrm>
              <a:off x="5786170" y="4071199"/>
              <a:ext cx="278080" cy="211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2" name="Picture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43381" y="4115306"/>
              <a:ext cx="182880" cy="131843"/>
            </a:xfrm>
            <a:prstGeom prst="rect">
              <a:avLst/>
            </a:prstGeom>
          </p:spPr>
        </p:pic>
        <p:pic>
          <p:nvPicPr>
            <p:cNvPr id="29" name="Picture 2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84631" y="4080997"/>
              <a:ext cx="134721" cy="155448"/>
            </a:xfrm>
            <a:prstGeom prst="rect">
              <a:avLst/>
            </a:prstGeom>
          </p:spPr>
        </p:pic>
      </p:grpSp>
    </p:spTree>
    <p:extLst>
      <p:ext uri="{BB962C8B-B14F-4D97-AF65-F5344CB8AC3E}">
        <p14:creationId xmlns:p14="http://schemas.microsoft.com/office/powerpoint/2010/main" val="198014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4x3 On-screen 020419" id="{3823C371-611D-4978-B269-6EA595BA46E3}" vid="{58F17C36-DA8D-4D3D-8582-0FB4032001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EAB1 4x3 On-screen 020419</Template>
  <TotalTime>0</TotalTime>
  <Words>10780</Words>
  <Application>Microsoft Office PowerPoint</Application>
  <PresentationFormat>Custom</PresentationFormat>
  <Paragraphs>1254</Paragraphs>
  <Slides>57</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Rockwell</vt:lpstr>
      <vt:lpstr>Verdana</vt:lpstr>
      <vt:lpstr>Wingdings</vt:lpstr>
      <vt:lpstr>EAB1 4x3 On-screen</vt:lpstr>
      <vt:lpstr>The Faculty Role in Student Success</vt:lpstr>
      <vt:lpstr>2010: Peak Post-Secondary</vt:lpstr>
      <vt:lpstr>Looming Birth Dearth</vt:lpstr>
      <vt:lpstr>Diverging Fortunes by Region </vt:lpstr>
      <vt:lpstr>Higher Ed’s Three Most Pressing Challenges </vt:lpstr>
      <vt:lpstr>Getting Ready for the Student of the Future</vt:lpstr>
      <vt:lpstr>The Affordability Issue</vt:lpstr>
      <vt:lpstr>College More Expensive Than Ever…Every Year</vt:lpstr>
      <vt:lpstr>PowerPoint Presentation</vt:lpstr>
      <vt:lpstr>Depression and Anxiety on the Rise Among Teens</vt:lpstr>
      <vt:lpstr>Beyond the Completion Binary</vt:lpstr>
      <vt:lpstr>PowerPoint Presentation</vt:lpstr>
      <vt:lpstr>A Different Landscape for Recruitment </vt:lpstr>
      <vt:lpstr>What Actually Happens to Our Students? </vt:lpstr>
      <vt:lpstr>A Tale of Two Research Conversations</vt:lpstr>
      <vt:lpstr>Breakaway Performers in Every Selectivity Band</vt:lpstr>
      <vt:lpstr>Is There a True Skills Gap?</vt:lpstr>
      <vt:lpstr>The Recession Changed the Definition of Success</vt:lpstr>
      <vt:lpstr>An Equity Moment in Education and Beyond</vt:lpstr>
      <vt:lpstr>PowerPoint Presentation</vt:lpstr>
      <vt:lpstr>Starting Late From the Outset</vt:lpstr>
      <vt:lpstr>Focusing on What Higher Ed Can Control</vt:lpstr>
      <vt:lpstr>PowerPoint Presentation</vt:lpstr>
      <vt:lpstr>PowerPoint Presentation</vt:lpstr>
      <vt:lpstr>PowerPoint Presentation</vt:lpstr>
      <vt:lpstr>PowerPoint Presentation</vt:lpstr>
      <vt:lpstr>PowerPoint Presentation</vt:lpstr>
      <vt:lpstr>Not Just the Student’s Fault</vt:lpstr>
      <vt:lpstr>Prioritizing Investments in Course Redesign</vt:lpstr>
      <vt:lpstr>Addressing Faculty Concerns</vt:lpstr>
      <vt:lpstr>A Networked Approach to Ownership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Finances and Preparedness Not Whole Story</vt:lpstr>
      <vt:lpstr>Limits to Advising’s Economics and Efficacy</vt:lpstr>
      <vt:lpstr>Too Little, Too Late</vt:lpstr>
      <vt:lpstr>Integrating Academic and Career Development</vt:lpstr>
      <vt:lpstr>PowerPoint Presentation</vt:lpstr>
      <vt:lpstr>Not Always That Simple</vt:lpstr>
      <vt:lpstr>Finding the Signal in the Noise</vt:lpstr>
      <vt:lpstr>Student Focus Pulled in Multiple Directions</vt:lpstr>
      <vt:lpstr>Four Types of Major on Campus</vt:lpstr>
      <vt:lpstr>Visualizing Student Flows Between Majors</vt:lpstr>
      <vt:lpstr>Promoting Continuity in Academic Advising</vt:lpstr>
      <vt:lpstr>Mapping Student Pathways to Degree</vt:lpstr>
      <vt:lpstr>Enrollment Patterns Offer Re-Organization Blueprint</vt:lpstr>
      <vt:lpstr>Migrating from Departments to Clusters</vt:lpstr>
      <vt:lpstr>The Best of Both Worlds?</vt:lpstr>
      <vt:lpstr>Playing Matchmaker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2019-02-08T16:44:10Z</dcterms:created>
  <dcterms:modified xsi:type="dcterms:W3CDTF">2019-08-26T16:10:55Z</dcterms:modified>
  <cp:category/>
</cp:coreProperties>
</file>